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424" r:id="rId2"/>
    <p:sldId id="480" r:id="rId3"/>
    <p:sldId id="391" r:id="rId4"/>
    <p:sldId id="432" r:id="rId5"/>
    <p:sldId id="426" r:id="rId6"/>
    <p:sldId id="438" r:id="rId7"/>
    <p:sldId id="427" r:id="rId8"/>
    <p:sldId id="439" r:id="rId9"/>
    <p:sldId id="447" r:id="rId10"/>
    <p:sldId id="448" r:id="rId11"/>
    <p:sldId id="429" r:id="rId12"/>
    <p:sldId id="484" r:id="rId13"/>
    <p:sldId id="443" r:id="rId14"/>
    <p:sldId id="446" r:id="rId15"/>
    <p:sldId id="449" r:id="rId16"/>
    <p:sldId id="453" r:id="rId17"/>
    <p:sldId id="456" r:id="rId18"/>
    <p:sldId id="454" r:id="rId19"/>
    <p:sldId id="474" r:id="rId20"/>
    <p:sldId id="475" r:id="rId21"/>
    <p:sldId id="476" r:id="rId22"/>
    <p:sldId id="477" r:id="rId23"/>
    <p:sldId id="478" r:id="rId24"/>
    <p:sldId id="482" r:id="rId25"/>
    <p:sldId id="436" r:id="rId26"/>
    <p:sldId id="442" r:id="rId27"/>
    <p:sldId id="430" r:id="rId28"/>
    <p:sldId id="485" r:id="rId29"/>
    <p:sldId id="469" r:id="rId30"/>
    <p:sldId id="479" r:id="rId31"/>
    <p:sldId id="425" r:id="rId32"/>
    <p:sldId id="486" r:id="rId33"/>
    <p:sldId id="440" r:id="rId3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p15:clr>
            <a:srgbClr val="A4A3A4"/>
          </p15:clr>
        </p15:guide>
        <p15:guide id="2" orient="horz" pos="3624">
          <p15:clr>
            <a:srgbClr val="A4A3A4"/>
          </p15:clr>
        </p15:guide>
        <p15:guide id="3" orient="horz" pos="3376">
          <p15:clr>
            <a:srgbClr val="A4A3A4"/>
          </p15:clr>
        </p15:guide>
        <p15:guide id="4" orient="horz" pos="943">
          <p15:clr>
            <a:srgbClr val="A4A3A4"/>
          </p15:clr>
        </p15:guide>
        <p15:guide id="5" orient="horz" pos="416">
          <p15:clr>
            <a:srgbClr val="A4A3A4"/>
          </p15:clr>
        </p15:guide>
        <p15:guide id="6" pos="288">
          <p15:clr>
            <a:srgbClr val="A4A3A4"/>
          </p15:clr>
        </p15:guide>
        <p15:guide id="7" pos="5472">
          <p15:clr>
            <a:srgbClr val="A4A3A4"/>
          </p15:clr>
        </p15:guide>
        <p15:guide id="8" pos="3019">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5D00"/>
    <a:srgbClr val="A22B38"/>
    <a:srgbClr val="739600"/>
    <a:srgbClr val="9BCC00"/>
    <a:srgbClr val="83AC00"/>
    <a:srgbClr val="00549F"/>
    <a:srgbClr val="3B0083"/>
    <a:srgbClr val="D0D0CE"/>
    <a:srgbClr val="888B8D"/>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88" autoAdjust="0"/>
    <p:restoredTop sz="94660"/>
  </p:normalViewPr>
  <p:slideViewPr>
    <p:cSldViewPr snapToGrid="0">
      <p:cViewPr varScale="1">
        <p:scale>
          <a:sx n="105" d="100"/>
          <a:sy n="105" d="100"/>
        </p:scale>
        <p:origin x="774" y="54"/>
      </p:cViewPr>
      <p:guideLst>
        <p:guide orient="horz" pos="864"/>
        <p:guide orient="horz" pos="3624"/>
        <p:guide orient="horz" pos="3376"/>
        <p:guide orient="horz" pos="943"/>
        <p:guide orient="horz" pos="416"/>
        <p:guide pos="288"/>
        <p:guide pos="5472"/>
        <p:guide pos="3019"/>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34"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83745781777278"/>
          <c:y val="8.3184920291106634E-2"/>
          <c:w val="0.67197162854643167"/>
          <c:h val="0.75024515286307403"/>
        </c:manualLayout>
      </c:layout>
      <c:barChart>
        <c:barDir val="col"/>
        <c:grouping val="percentStacked"/>
        <c:varyColors val="0"/>
        <c:ser>
          <c:idx val="0"/>
          <c:order val="0"/>
          <c:tx>
            <c:strRef>
              <c:f>Sheet1!$B$1</c:f>
              <c:strCache>
                <c:ptCount val="1"/>
                <c:pt idx="0">
                  <c:v>TANF</c:v>
                </c:pt>
              </c:strCache>
            </c:strRef>
          </c:tx>
          <c:invertIfNegative val="0"/>
          <c:dLbls>
            <c:spPr>
              <a:noFill/>
              <a:ln>
                <a:noFill/>
              </a:ln>
              <a:effectLst/>
            </c:spPr>
            <c:txPr>
              <a:bodyPr/>
              <a:lstStyle/>
              <a:p>
                <a:pPr>
                  <a:defRPr sz="14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Enrollment in Medicaid</c:v>
                </c:pt>
                <c:pt idx="1">
                  <c:v>BH Service Use</c:v>
                </c:pt>
                <c:pt idx="2">
                  <c:v>BH Service Expense</c:v>
                </c:pt>
              </c:strCache>
            </c:strRef>
          </c:cat>
          <c:val>
            <c:numRef>
              <c:f>Sheet1!$B$2:$B$4</c:f>
              <c:numCache>
                <c:formatCode>0%</c:formatCode>
                <c:ptCount val="3"/>
                <c:pt idx="0">
                  <c:v>0.92</c:v>
                </c:pt>
                <c:pt idx="1">
                  <c:v>0.67</c:v>
                </c:pt>
                <c:pt idx="2">
                  <c:v>0.44</c:v>
                </c:pt>
              </c:numCache>
            </c:numRef>
          </c:val>
          <c:extLst>
            <c:ext xmlns:c16="http://schemas.microsoft.com/office/drawing/2014/chart" uri="{C3380CC4-5D6E-409C-BE32-E72D297353CC}">
              <c16:uniqueId val="{00000000-1BC1-4D57-8B0E-29B6EE4BCBA5}"/>
            </c:ext>
          </c:extLst>
        </c:ser>
        <c:ser>
          <c:idx val="1"/>
          <c:order val="1"/>
          <c:tx>
            <c:strRef>
              <c:f>Sheet1!$C$1</c:f>
              <c:strCache>
                <c:ptCount val="1"/>
                <c:pt idx="0">
                  <c:v>SSI</c:v>
                </c:pt>
              </c:strCache>
            </c:strRef>
          </c:tx>
          <c:invertIfNegative val="0"/>
          <c:dLbls>
            <c:spPr>
              <a:noFill/>
              <a:ln>
                <a:noFill/>
              </a:ln>
              <a:effectLst/>
            </c:spPr>
            <c:txPr>
              <a:bodyPr/>
              <a:lstStyle/>
              <a:p>
                <a:pPr>
                  <a:defRPr sz="14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Enrollment in Medicaid</c:v>
                </c:pt>
                <c:pt idx="1">
                  <c:v>BH Service Use</c:v>
                </c:pt>
                <c:pt idx="2">
                  <c:v>BH Service Expense</c:v>
                </c:pt>
              </c:strCache>
            </c:strRef>
          </c:cat>
          <c:val>
            <c:numRef>
              <c:f>Sheet1!$C$2:$C$4</c:f>
              <c:numCache>
                <c:formatCode>0%</c:formatCode>
                <c:ptCount val="3"/>
                <c:pt idx="0">
                  <c:v>0.05</c:v>
                </c:pt>
                <c:pt idx="1">
                  <c:v>0.18</c:v>
                </c:pt>
                <c:pt idx="2">
                  <c:v>0.27</c:v>
                </c:pt>
              </c:numCache>
            </c:numRef>
          </c:val>
          <c:extLst>
            <c:ext xmlns:c16="http://schemas.microsoft.com/office/drawing/2014/chart" uri="{C3380CC4-5D6E-409C-BE32-E72D297353CC}">
              <c16:uniqueId val="{00000001-1BC1-4D57-8B0E-29B6EE4BCBA5}"/>
            </c:ext>
          </c:extLst>
        </c:ser>
        <c:ser>
          <c:idx val="2"/>
          <c:order val="2"/>
          <c:tx>
            <c:strRef>
              <c:f>Sheet1!$D$1</c:f>
              <c:strCache>
                <c:ptCount val="1"/>
                <c:pt idx="0">
                  <c:v>Foster Care</c:v>
                </c:pt>
              </c:strCache>
            </c:strRef>
          </c:tx>
          <c:invertIfNegative val="0"/>
          <c:dLbls>
            <c:dLbl>
              <c:idx val="0"/>
              <c:layout>
                <c:manualLayout>
                  <c:x val="-2.0833333333333333E-3"/>
                  <c:y val="-6.0257740050820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C1-4D57-8B0E-29B6EE4BCBA5}"/>
                </c:ext>
              </c:extLst>
            </c:dLbl>
            <c:dLbl>
              <c:idx val="1"/>
              <c:layout>
                <c:manualLayout>
                  <c:x val="-1.984126984126984E-3"/>
                  <c:y val="-0.103396149723670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C1-4D57-8B0E-29B6EE4BCBA5}"/>
                </c:ext>
              </c:extLst>
            </c:dLbl>
            <c:dLbl>
              <c:idx val="2"/>
              <c:layout>
                <c:manualLayout>
                  <c:x val="-1.9841269841269116E-3"/>
                  <c:y val="-0.1541938363992778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C1-4D57-8B0E-29B6EE4BCBA5}"/>
                </c:ext>
              </c:extLst>
            </c:dLbl>
            <c:spPr>
              <a:noFill/>
              <a:ln>
                <a:noFill/>
              </a:ln>
              <a:effectLst/>
            </c:spPr>
            <c:txPr>
              <a:bodyPr/>
              <a:lstStyle/>
              <a:p>
                <a:pPr>
                  <a:defRPr sz="11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Enrollment in Medicaid</c:v>
                </c:pt>
                <c:pt idx="1">
                  <c:v>BH Service Use</c:v>
                </c:pt>
                <c:pt idx="2">
                  <c:v>BH Service Expense</c:v>
                </c:pt>
              </c:strCache>
            </c:strRef>
          </c:cat>
          <c:val>
            <c:numRef>
              <c:f>Sheet1!$D$2:$D$4</c:f>
              <c:numCache>
                <c:formatCode>0%</c:formatCode>
                <c:ptCount val="3"/>
                <c:pt idx="0">
                  <c:v>0.03</c:v>
                </c:pt>
                <c:pt idx="1">
                  <c:v>0.15</c:v>
                </c:pt>
                <c:pt idx="2">
                  <c:v>0.28999999999999998</c:v>
                </c:pt>
              </c:numCache>
            </c:numRef>
          </c:val>
          <c:extLst>
            <c:ext xmlns:c16="http://schemas.microsoft.com/office/drawing/2014/chart" uri="{C3380CC4-5D6E-409C-BE32-E72D297353CC}">
              <c16:uniqueId val="{00000005-1BC1-4D57-8B0E-29B6EE4BCBA5}"/>
            </c:ext>
          </c:extLst>
        </c:ser>
        <c:dLbls>
          <c:showLegendKey val="0"/>
          <c:showVal val="0"/>
          <c:showCatName val="0"/>
          <c:showSerName val="0"/>
          <c:showPercent val="0"/>
          <c:showBubbleSize val="0"/>
        </c:dLbls>
        <c:gapWidth val="150"/>
        <c:overlap val="100"/>
        <c:axId val="48416256"/>
        <c:axId val="48417792"/>
      </c:barChart>
      <c:catAx>
        <c:axId val="48416256"/>
        <c:scaling>
          <c:orientation val="minMax"/>
        </c:scaling>
        <c:delete val="0"/>
        <c:axPos val="b"/>
        <c:numFmt formatCode="General" sourceLinked="0"/>
        <c:majorTickMark val="out"/>
        <c:minorTickMark val="none"/>
        <c:tickLblPos val="nextTo"/>
        <c:txPr>
          <a:bodyPr/>
          <a:lstStyle/>
          <a:p>
            <a:pPr>
              <a:defRPr sz="1400"/>
            </a:pPr>
            <a:endParaRPr lang="en-US"/>
          </a:p>
        </c:txPr>
        <c:crossAx val="48417792"/>
        <c:crosses val="autoZero"/>
        <c:auto val="1"/>
        <c:lblAlgn val="ctr"/>
        <c:lblOffset val="100"/>
        <c:noMultiLvlLbl val="0"/>
      </c:catAx>
      <c:valAx>
        <c:axId val="48417792"/>
        <c:scaling>
          <c:orientation val="minMax"/>
        </c:scaling>
        <c:delete val="0"/>
        <c:axPos val="l"/>
        <c:majorGridlines/>
        <c:numFmt formatCode="0%" sourceLinked="1"/>
        <c:majorTickMark val="out"/>
        <c:minorTickMark val="none"/>
        <c:tickLblPos val="nextTo"/>
        <c:txPr>
          <a:bodyPr/>
          <a:lstStyle/>
          <a:p>
            <a:pPr>
              <a:defRPr sz="1400"/>
            </a:pPr>
            <a:endParaRPr lang="en-US"/>
          </a:p>
        </c:txPr>
        <c:crossAx val="48416256"/>
        <c:crosses val="autoZero"/>
        <c:crossBetween val="between"/>
      </c:valAx>
    </c:plotArea>
    <c:legend>
      <c:legendPos val="r"/>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852D88-3BA3-4682-B530-AB4A7929F26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FC56B8BE-BCF0-47FC-ABA9-6E81EC9D52B7}">
      <dgm:prSet phldrT="[Text]"/>
      <dgm:spPr/>
      <dgm:t>
        <a:bodyPr/>
        <a:lstStyle/>
        <a:p>
          <a:r>
            <a:rPr lang="en-US" dirty="0"/>
            <a:t>Children in top 10% of BH expense are nearly 6x more expensive than Medicaid children in general </a:t>
          </a:r>
        </a:p>
        <a:p>
          <a:r>
            <a:rPr lang="en-US" dirty="0"/>
            <a:t>$28,000 BH / $20,000 (PH)</a:t>
          </a:r>
        </a:p>
        <a:p>
          <a:r>
            <a:rPr lang="en-US" dirty="0"/>
            <a:t>$48,000 (2005)</a:t>
          </a:r>
        </a:p>
        <a:p>
          <a:r>
            <a:rPr lang="en-US" dirty="0"/>
            <a:t>$64,654 (2014)</a:t>
          </a:r>
        </a:p>
      </dgm:t>
    </dgm:pt>
    <dgm:pt modelId="{22F25C0F-C3FD-47E9-8743-3308D6717164}" type="parTrans" cxnId="{3C138A94-8BAB-4084-8B99-A95B4B7218FF}">
      <dgm:prSet/>
      <dgm:spPr/>
      <dgm:t>
        <a:bodyPr/>
        <a:lstStyle/>
        <a:p>
          <a:endParaRPr lang="en-US"/>
        </a:p>
      </dgm:t>
    </dgm:pt>
    <dgm:pt modelId="{7BBE0BBC-4780-4294-AAC4-F7BA901CD4C8}" type="sibTrans" cxnId="{3C138A94-8BAB-4084-8B99-A95B4B7218FF}">
      <dgm:prSet/>
      <dgm:spPr/>
      <dgm:t>
        <a:bodyPr/>
        <a:lstStyle/>
        <a:p>
          <a:endParaRPr lang="en-US"/>
        </a:p>
      </dgm:t>
    </dgm:pt>
    <dgm:pt modelId="{098FDB45-ECCB-47FF-A540-BC9A91680056}">
      <dgm:prSet/>
      <dgm:spPr/>
      <dgm:t>
        <a:bodyPr/>
        <a:lstStyle/>
        <a:p>
          <a:r>
            <a:rPr lang="en-US" dirty="0"/>
            <a:t>SSI-enrolled/disabled:</a:t>
          </a:r>
        </a:p>
        <a:p>
          <a:r>
            <a:rPr lang="en-US" dirty="0"/>
            <a:t>$7,264 BH / $7,895 PH</a:t>
          </a:r>
        </a:p>
        <a:p>
          <a:r>
            <a:rPr lang="en-US" dirty="0"/>
            <a:t> = $15,158 (2005)</a:t>
          </a:r>
        </a:p>
        <a:p>
          <a:r>
            <a:rPr lang="en-US" dirty="0"/>
            <a:t>= $20,417 (2014)</a:t>
          </a:r>
        </a:p>
      </dgm:t>
    </dgm:pt>
    <dgm:pt modelId="{DCC182EF-8200-44AE-A21F-F1C39DE7D336}" type="parTrans" cxnId="{0CF801E5-C736-41D7-AB4F-B8DEC241461A}">
      <dgm:prSet/>
      <dgm:spPr/>
      <dgm:t>
        <a:bodyPr/>
        <a:lstStyle/>
        <a:p>
          <a:endParaRPr lang="en-US"/>
        </a:p>
      </dgm:t>
    </dgm:pt>
    <dgm:pt modelId="{5BD19819-6C39-4384-85DC-023B10BA2738}" type="sibTrans" cxnId="{0CF801E5-C736-41D7-AB4F-B8DEC241461A}">
      <dgm:prSet/>
      <dgm:spPr/>
      <dgm:t>
        <a:bodyPr/>
        <a:lstStyle/>
        <a:p>
          <a:endParaRPr lang="en-US"/>
        </a:p>
      </dgm:t>
    </dgm:pt>
    <dgm:pt modelId="{B0A47CC8-150D-4AD8-ABDE-935BB5513983}">
      <dgm:prSet/>
      <dgm:spPr/>
      <dgm:t>
        <a:bodyPr/>
        <a:lstStyle/>
        <a:p>
          <a:r>
            <a:rPr lang="en-US" dirty="0"/>
            <a:t>Children in Medicaid Using Behavioral Health Services are an Expensive Population</a:t>
          </a:r>
        </a:p>
        <a:p>
          <a:r>
            <a:rPr lang="en-US" dirty="0"/>
            <a:t>$3,238(BH)/$5,284 (PH) </a:t>
          </a:r>
        </a:p>
        <a:p>
          <a:r>
            <a:rPr lang="en-US" dirty="0"/>
            <a:t>= $8,520 (2005)</a:t>
          </a:r>
        </a:p>
        <a:p>
          <a:r>
            <a:rPr lang="en-US" dirty="0"/>
            <a:t>= $11,476 (2014)</a:t>
          </a:r>
        </a:p>
      </dgm:t>
    </dgm:pt>
    <dgm:pt modelId="{56FD2708-6AD1-46D9-833D-145EAD30881C}" type="parTrans" cxnId="{ECDD8E60-ED6E-4C5C-8C08-B4F0F2D6750D}">
      <dgm:prSet/>
      <dgm:spPr/>
      <dgm:t>
        <a:bodyPr/>
        <a:lstStyle/>
        <a:p>
          <a:endParaRPr lang="en-US"/>
        </a:p>
      </dgm:t>
    </dgm:pt>
    <dgm:pt modelId="{E7C2E816-5B01-4F67-B592-903D57509BA6}" type="sibTrans" cxnId="{ECDD8E60-ED6E-4C5C-8C08-B4F0F2D6750D}">
      <dgm:prSet/>
      <dgm:spPr/>
      <dgm:t>
        <a:bodyPr/>
        <a:lstStyle/>
        <a:p>
          <a:endParaRPr lang="en-US"/>
        </a:p>
      </dgm:t>
    </dgm:pt>
    <dgm:pt modelId="{4CB96157-275E-408C-A8B7-0529DCF2469F}">
      <dgm:prSet>
        <dgm:style>
          <a:lnRef idx="2">
            <a:schemeClr val="accent6"/>
          </a:lnRef>
          <a:fillRef idx="1">
            <a:schemeClr val="lt1"/>
          </a:fillRef>
          <a:effectRef idx="0">
            <a:schemeClr val="accent6"/>
          </a:effectRef>
          <a:fontRef idx="minor">
            <a:schemeClr val="dk1"/>
          </a:fontRef>
        </dgm:style>
      </dgm:prSet>
      <dgm:spPr>
        <a:solidFill>
          <a:schemeClr val="tx2">
            <a:lumMod val="60000"/>
            <a:lumOff val="40000"/>
          </a:schemeClr>
        </a:solidFill>
      </dgm:spPr>
      <dgm:t>
        <a:bodyPr/>
        <a:lstStyle/>
        <a:p>
          <a:endParaRPr lang="en-US" dirty="0"/>
        </a:p>
        <a:p>
          <a:r>
            <a:rPr lang="en-US" dirty="0"/>
            <a:t>Foster Care enrolled:</a:t>
          </a:r>
        </a:p>
        <a:p>
          <a:r>
            <a:rPr lang="en-US" dirty="0"/>
            <a:t>$8,094 BH / $4,036 PH </a:t>
          </a:r>
        </a:p>
        <a:p>
          <a:r>
            <a:rPr lang="en-US" dirty="0"/>
            <a:t>= $12,130 (2005)</a:t>
          </a:r>
        </a:p>
        <a:p>
          <a:r>
            <a:rPr lang="en-US" dirty="0"/>
            <a:t>= $16,338 (2014)</a:t>
          </a:r>
        </a:p>
        <a:p>
          <a:endParaRPr lang="en-US" dirty="0"/>
        </a:p>
      </dgm:t>
    </dgm:pt>
    <dgm:pt modelId="{8F637706-224C-41DD-A72A-D2E73F137118}" type="parTrans" cxnId="{13FDA96B-74E5-4D92-9CA1-B6311066875B}">
      <dgm:prSet/>
      <dgm:spPr/>
      <dgm:t>
        <a:bodyPr/>
        <a:lstStyle/>
        <a:p>
          <a:endParaRPr lang="en-US"/>
        </a:p>
      </dgm:t>
    </dgm:pt>
    <dgm:pt modelId="{2787A081-2AD3-45C2-B4B9-D301FA929170}" type="sibTrans" cxnId="{13FDA96B-74E5-4D92-9CA1-B6311066875B}">
      <dgm:prSet/>
      <dgm:spPr/>
      <dgm:t>
        <a:bodyPr/>
        <a:lstStyle/>
        <a:p>
          <a:endParaRPr lang="en-US"/>
        </a:p>
      </dgm:t>
    </dgm:pt>
    <dgm:pt modelId="{668EA432-D179-4BE0-92D0-5D23EA363BF6}">
      <dgm:prSet/>
      <dgm:spPr/>
      <dgm:t>
        <a:bodyPr/>
        <a:lstStyle/>
        <a:p>
          <a:r>
            <a:rPr lang="en-US" dirty="0"/>
            <a:t>TANF enrolled:</a:t>
          </a:r>
        </a:p>
        <a:p>
          <a:r>
            <a:rPr lang="en-US" dirty="0"/>
            <a:t>$3,029 BH / $2,053 PH</a:t>
          </a:r>
        </a:p>
        <a:p>
          <a:r>
            <a:rPr lang="en-US" dirty="0"/>
            <a:t> = $5,082 (2005)</a:t>
          </a:r>
        </a:p>
        <a:p>
          <a:r>
            <a:rPr lang="en-US" dirty="0"/>
            <a:t>= $6,842 (2014) </a:t>
          </a:r>
        </a:p>
      </dgm:t>
    </dgm:pt>
    <dgm:pt modelId="{D652C9F3-E59E-46F2-84F4-3AC2707F0A67}" type="parTrans" cxnId="{908581A2-5C5A-4AF6-896E-0AD9662A72F8}">
      <dgm:prSet/>
      <dgm:spPr/>
      <dgm:t>
        <a:bodyPr/>
        <a:lstStyle/>
        <a:p>
          <a:endParaRPr lang="en-US"/>
        </a:p>
      </dgm:t>
    </dgm:pt>
    <dgm:pt modelId="{9B952E19-DB3C-4A4C-898E-FC6C57B0F4D7}" type="sibTrans" cxnId="{908581A2-5C5A-4AF6-896E-0AD9662A72F8}">
      <dgm:prSet/>
      <dgm:spPr/>
      <dgm:t>
        <a:bodyPr/>
        <a:lstStyle/>
        <a:p>
          <a:endParaRPr lang="en-US"/>
        </a:p>
      </dgm:t>
    </dgm:pt>
    <dgm:pt modelId="{E5C42626-CF09-4C03-8952-01FA826B0901}" type="pres">
      <dgm:prSet presAssocID="{90852D88-3BA3-4682-B530-AB4A7929F26E}" presName="diagram" presStyleCnt="0">
        <dgm:presLayoutVars>
          <dgm:dir/>
          <dgm:resizeHandles val="exact"/>
        </dgm:presLayoutVars>
      </dgm:prSet>
      <dgm:spPr/>
    </dgm:pt>
    <dgm:pt modelId="{F813C83E-E9B8-4BF1-9012-BE8DA186DD47}" type="pres">
      <dgm:prSet presAssocID="{B0A47CC8-150D-4AD8-ABDE-935BB5513983}" presName="node" presStyleLbl="node1" presStyleIdx="0" presStyleCnt="5">
        <dgm:presLayoutVars>
          <dgm:bulletEnabled val="1"/>
        </dgm:presLayoutVars>
      </dgm:prSet>
      <dgm:spPr/>
    </dgm:pt>
    <dgm:pt modelId="{D8FC5BF1-A788-4D71-85C5-D75CE40BD3B0}" type="pres">
      <dgm:prSet presAssocID="{E7C2E816-5B01-4F67-B592-903D57509BA6}" presName="sibTrans" presStyleCnt="0"/>
      <dgm:spPr/>
    </dgm:pt>
    <dgm:pt modelId="{F769E97D-ED5A-47C2-8B0C-8178EC4C0257}" type="pres">
      <dgm:prSet presAssocID="{668EA432-D179-4BE0-92D0-5D23EA363BF6}" presName="node" presStyleLbl="node1" presStyleIdx="1" presStyleCnt="5">
        <dgm:presLayoutVars>
          <dgm:bulletEnabled val="1"/>
        </dgm:presLayoutVars>
      </dgm:prSet>
      <dgm:spPr/>
    </dgm:pt>
    <dgm:pt modelId="{3453A059-117F-4F8E-8214-071C6C4BB60D}" type="pres">
      <dgm:prSet presAssocID="{9B952E19-DB3C-4A4C-898E-FC6C57B0F4D7}" presName="sibTrans" presStyleCnt="0"/>
      <dgm:spPr/>
    </dgm:pt>
    <dgm:pt modelId="{E6D22819-0C2E-4586-AF3F-3FF24563EF14}" type="pres">
      <dgm:prSet presAssocID="{4CB96157-275E-408C-A8B7-0529DCF2469F}" presName="node" presStyleLbl="node1" presStyleIdx="2" presStyleCnt="5" custLinFactNeighborY="-564">
        <dgm:presLayoutVars>
          <dgm:bulletEnabled val="1"/>
        </dgm:presLayoutVars>
      </dgm:prSet>
      <dgm:spPr/>
    </dgm:pt>
    <dgm:pt modelId="{1964EBF0-79EE-4AAE-BFAE-68B13D0595C3}" type="pres">
      <dgm:prSet presAssocID="{2787A081-2AD3-45C2-B4B9-D301FA929170}" presName="sibTrans" presStyleCnt="0"/>
      <dgm:spPr/>
    </dgm:pt>
    <dgm:pt modelId="{F376DBCD-B4E3-4E73-B518-B01AE99965EA}" type="pres">
      <dgm:prSet presAssocID="{098FDB45-ECCB-47FF-A540-BC9A91680056}" presName="node" presStyleLbl="node1" presStyleIdx="3" presStyleCnt="5">
        <dgm:presLayoutVars>
          <dgm:bulletEnabled val="1"/>
        </dgm:presLayoutVars>
      </dgm:prSet>
      <dgm:spPr/>
    </dgm:pt>
    <dgm:pt modelId="{09B95779-150F-4986-927B-AB468E50FEF1}" type="pres">
      <dgm:prSet presAssocID="{5BD19819-6C39-4384-85DC-023B10BA2738}" presName="sibTrans" presStyleCnt="0"/>
      <dgm:spPr/>
    </dgm:pt>
    <dgm:pt modelId="{5C896E1C-4C56-40C6-BEAD-6118D57E563C}" type="pres">
      <dgm:prSet presAssocID="{FC56B8BE-BCF0-47FC-ABA9-6E81EC9D52B7}" presName="node" presStyleLbl="node1" presStyleIdx="4" presStyleCnt="5">
        <dgm:presLayoutVars>
          <dgm:bulletEnabled val="1"/>
        </dgm:presLayoutVars>
      </dgm:prSet>
      <dgm:spPr/>
    </dgm:pt>
  </dgm:ptLst>
  <dgm:cxnLst>
    <dgm:cxn modelId="{ECDD8E60-ED6E-4C5C-8C08-B4F0F2D6750D}" srcId="{90852D88-3BA3-4682-B530-AB4A7929F26E}" destId="{B0A47CC8-150D-4AD8-ABDE-935BB5513983}" srcOrd="0" destOrd="0" parTransId="{56FD2708-6AD1-46D9-833D-145EAD30881C}" sibTransId="{E7C2E816-5B01-4F67-B592-903D57509BA6}"/>
    <dgm:cxn modelId="{D7A60943-221E-4395-BB07-828077B2B350}" type="presOf" srcId="{098FDB45-ECCB-47FF-A540-BC9A91680056}" destId="{F376DBCD-B4E3-4E73-B518-B01AE99965EA}" srcOrd="0" destOrd="0" presId="urn:microsoft.com/office/officeart/2005/8/layout/default"/>
    <dgm:cxn modelId="{13FDA96B-74E5-4D92-9CA1-B6311066875B}" srcId="{90852D88-3BA3-4682-B530-AB4A7929F26E}" destId="{4CB96157-275E-408C-A8B7-0529DCF2469F}" srcOrd="2" destOrd="0" parTransId="{8F637706-224C-41DD-A72A-D2E73F137118}" sibTransId="{2787A081-2AD3-45C2-B4B9-D301FA929170}"/>
    <dgm:cxn modelId="{3C138A94-8BAB-4084-8B99-A95B4B7218FF}" srcId="{90852D88-3BA3-4682-B530-AB4A7929F26E}" destId="{FC56B8BE-BCF0-47FC-ABA9-6E81EC9D52B7}" srcOrd="4" destOrd="0" parTransId="{22F25C0F-C3FD-47E9-8743-3308D6717164}" sibTransId="{7BBE0BBC-4780-4294-AAC4-F7BA901CD4C8}"/>
    <dgm:cxn modelId="{908581A2-5C5A-4AF6-896E-0AD9662A72F8}" srcId="{90852D88-3BA3-4682-B530-AB4A7929F26E}" destId="{668EA432-D179-4BE0-92D0-5D23EA363BF6}" srcOrd="1" destOrd="0" parTransId="{D652C9F3-E59E-46F2-84F4-3AC2707F0A67}" sibTransId="{9B952E19-DB3C-4A4C-898E-FC6C57B0F4D7}"/>
    <dgm:cxn modelId="{5A56A5A5-09A8-4280-8C72-A565729A5EA5}" type="presOf" srcId="{B0A47CC8-150D-4AD8-ABDE-935BB5513983}" destId="{F813C83E-E9B8-4BF1-9012-BE8DA186DD47}" srcOrd="0" destOrd="0" presId="urn:microsoft.com/office/officeart/2005/8/layout/default"/>
    <dgm:cxn modelId="{CF3200A6-9FFB-4EF1-9C8B-175ABAE81020}" type="presOf" srcId="{668EA432-D179-4BE0-92D0-5D23EA363BF6}" destId="{F769E97D-ED5A-47C2-8B0C-8178EC4C0257}" srcOrd="0" destOrd="0" presId="urn:microsoft.com/office/officeart/2005/8/layout/default"/>
    <dgm:cxn modelId="{880F2DCF-7A01-4B00-9EB3-3328AD078BD4}" type="presOf" srcId="{4CB96157-275E-408C-A8B7-0529DCF2469F}" destId="{E6D22819-0C2E-4586-AF3F-3FF24563EF14}" srcOrd="0" destOrd="0" presId="urn:microsoft.com/office/officeart/2005/8/layout/default"/>
    <dgm:cxn modelId="{618352E0-135F-4B23-BAF2-A1EAFAAD4A4F}" type="presOf" srcId="{FC56B8BE-BCF0-47FC-ABA9-6E81EC9D52B7}" destId="{5C896E1C-4C56-40C6-BEAD-6118D57E563C}" srcOrd="0" destOrd="0" presId="urn:microsoft.com/office/officeart/2005/8/layout/default"/>
    <dgm:cxn modelId="{0CF801E5-C736-41D7-AB4F-B8DEC241461A}" srcId="{90852D88-3BA3-4682-B530-AB4A7929F26E}" destId="{098FDB45-ECCB-47FF-A540-BC9A91680056}" srcOrd="3" destOrd="0" parTransId="{DCC182EF-8200-44AE-A21F-F1C39DE7D336}" sibTransId="{5BD19819-6C39-4384-85DC-023B10BA2738}"/>
    <dgm:cxn modelId="{747C9EE9-BC9D-479A-8F6B-41A05AC9CF5D}" type="presOf" srcId="{90852D88-3BA3-4682-B530-AB4A7929F26E}" destId="{E5C42626-CF09-4C03-8952-01FA826B0901}" srcOrd="0" destOrd="0" presId="urn:microsoft.com/office/officeart/2005/8/layout/default"/>
    <dgm:cxn modelId="{6F03A0EA-C2EC-4906-A969-46A8F7C7405E}" type="presParOf" srcId="{E5C42626-CF09-4C03-8952-01FA826B0901}" destId="{F813C83E-E9B8-4BF1-9012-BE8DA186DD47}" srcOrd="0" destOrd="0" presId="urn:microsoft.com/office/officeart/2005/8/layout/default"/>
    <dgm:cxn modelId="{C131DDF8-BE18-4D61-980D-6B87424DB8A0}" type="presParOf" srcId="{E5C42626-CF09-4C03-8952-01FA826B0901}" destId="{D8FC5BF1-A788-4D71-85C5-D75CE40BD3B0}" srcOrd="1" destOrd="0" presId="urn:microsoft.com/office/officeart/2005/8/layout/default"/>
    <dgm:cxn modelId="{61E54170-0780-4DCF-BF8E-9E40C3CD635A}" type="presParOf" srcId="{E5C42626-CF09-4C03-8952-01FA826B0901}" destId="{F769E97D-ED5A-47C2-8B0C-8178EC4C0257}" srcOrd="2" destOrd="0" presId="urn:microsoft.com/office/officeart/2005/8/layout/default"/>
    <dgm:cxn modelId="{B5D11C55-7AF7-45E6-BB72-B230BFD72B06}" type="presParOf" srcId="{E5C42626-CF09-4C03-8952-01FA826B0901}" destId="{3453A059-117F-4F8E-8214-071C6C4BB60D}" srcOrd="3" destOrd="0" presId="urn:microsoft.com/office/officeart/2005/8/layout/default"/>
    <dgm:cxn modelId="{5A3EA5DB-C7A9-4C78-9BE0-DE7C2FE2DB28}" type="presParOf" srcId="{E5C42626-CF09-4C03-8952-01FA826B0901}" destId="{E6D22819-0C2E-4586-AF3F-3FF24563EF14}" srcOrd="4" destOrd="0" presId="urn:microsoft.com/office/officeart/2005/8/layout/default"/>
    <dgm:cxn modelId="{8E61D46A-BB0D-45E6-B20F-35B7E813C56F}" type="presParOf" srcId="{E5C42626-CF09-4C03-8952-01FA826B0901}" destId="{1964EBF0-79EE-4AAE-BFAE-68B13D0595C3}" srcOrd="5" destOrd="0" presId="urn:microsoft.com/office/officeart/2005/8/layout/default"/>
    <dgm:cxn modelId="{B2648380-7806-4519-93DF-952FB2DAAD22}" type="presParOf" srcId="{E5C42626-CF09-4C03-8952-01FA826B0901}" destId="{F376DBCD-B4E3-4E73-B518-B01AE99965EA}" srcOrd="6" destOrd="0" presId="urn:microsoft.com/office/officeart/2005/8/layout/default"/>
    <dgm:cxn modelId="{A172A340-7348-4CB4-AC47-5669E8E38200}" type="presParOf" srcId="{E5C42626-CF09-4C03-8952-01FA826B0901}" destId="{09B95779-150F-4986-927B-AB468E50FEF1}" srcOrd="7" destOrd="0" presId="urn:microsoft.com/office/officeart/2005/8/layout/default"/>
    <dgm:cxn modelId="{8C898181-B886-4546-AF8C-3BBE8427D14B}" type="presParOf" srcId="{E5C42626-CF09-4C03-8952-01FA826B0901}" destId="{5C896E1C-4C56-40C6-BEAD-6118D57E563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3C83E-E9B8-4BF1-9012-BE8DA186DD47}">
      <dsp:nvSpPr>
        <dsp:cNvPr id="0" name=""/>
        <dsp:cNvSpPr/>
      </dsp:nvSpPr>
      <dsp:spPr>
        <a:xfrm>
          <a:off x="0" y="445293"/>
          <a:ext cx="2571749" cy="1543050"/>
        </a:xfrm>
        <a:prstGeom prst="rect">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Children in Medicaid Using Behavioral Health Services are an Expensive Population</a:t>
          </a:r>
        </a:p>
        <a:p>
          <a:pPr marL="0" lvl="0" indent="0" algn="ctr" defTabSz="577850">
            <a:lnSpc>
              <a:spcPct val="90000"/>
            </a:lnSpc>
            <a:spcBef>
              <a:spcPct val="0"/>
            </a:spcBef>
            <a:spcAft>
              <a:spcPct val="35000"/>
            </a:spcAft>
            <a:buNone/>
          </a:pPr>
          <a:r>
            <a:rPr lang="en-US" sz="1300" kern="1200" dirty="0"/>
            <a:t>$3,238(BH)/$5,284 (PH) </a:t>
          </a:r>
        </a:p>
        <a:p>
          <a:pPr marL="0" lvl="0" indent="0" algn="ctr" defTabSz="577850">
            <a:lnSpc>
              <a:spcPct val="90000"/>
            </a:lnSpc>
            <a:spcBef>
              <a:spcPct val="0"/>
            </a:spcBef>
            <a:spcAft>
              <a:spcPct val="35000"/>
            </a:spcAft>
            <a:buNone/>
          </a:pPr>
          <a:r>
            <a:rPr lang="en-US" sz="1300" kern="1200" dirty="0"/>
            <a:t>= $8,520 (2005)</a:t>
          </a:r>
        </a:p>
        <a:p>
          <a:pPr marL="0" lvl="0" indent="0" algn="ctr" defTabSz="577850">
            <a:lnSpc>
              <a:spcPct val="90000"/>
            </a:lnSpc>
            <a:spcBef>
              <a:spcPct val="0"/>
            </a:spcBef>
            <a:spcAft>
              <a:spcPct val="35000"/>
            </a:spcAft>
            <a:buNone/>
          </a:pPr>
          <a:r>
            <a:rPr lang="en-US" sz="1300" kern="1200" dirty="0"/>
            <a:t>= $11,476 (2014)</a:t>
          </a:r>
        </a:p>
      </dsp:txBody>
      <dsp:txXfrm>
        <a:off x="0" y="445293"/>
        <a:ext cx="2571749" cy="1543050"/>
      </dsp:txXfrm>
    </dsp:sp>
    <dsp:sp modelId="{F769E97D-ED5A-47C2-8B0C-8178EC4C0257}">
      <dsp:nvSpPr>
        <dsp:cNvPr id="0" name=""/>
        <dsp:cNvSpPr/>
      </dsp:nvSpPr>
      <dsp:spPr>
        <a:xfrm>
          <a:off x="2828924" y="445293"/>
          <a:ext cx="2571749" cy="1543050"/>
        </a:xfrm>
        <a:prstGeom prst="rect">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TANF enrolled:</a:t>
          </a:r>
        </a:p>
        <a:p>
          <a:pPr marL="0" lvl="0" indent="0" algn="ctr" defTabSz="577850">
            <a:lnSpc>
              <a:spcPct val="90000"/>
            </a:lnSpc>
            <a:spcBef>
              <a:spcPct val="0"/>
            </a:spcBef>
            <a:spcAft>
              <a:spcPct val="35000"/>
            </a:spcAft>
            <a:buNone/>
          </a:pPr>
          <a:r>
            <a:rPr lang="en-US" sz="1300" kern="1200" dirty="0"/>
            <a:t>$3,029 BH / $2,053 PH</a:t>
          </a:r>
        </a:p>
        <a:p>
          <a:pPr marL="0" lvl="0" indent="0" algn="ctr" defTabSz="577850">
            <a:lnSpc>
              <a:spcPct val="90000"/>
            </a:lnSpc>
            <a:spcBef>
              <a:spcPct val="0"/>
            </a:spcBef>
            <a:spcAft>
              <a:spcPct val="35000"/>
            </a:spcAft>
            <a:buNone/>
          </a:pPr>
          <a:r>
            <a:rPr lang="en-US" sz="1300" kern="1200" dirty="0"/>
            <a:t> = $5,082 (2005)</a:t>
          </a:r>
        </a:p>
        <a:p>
          <a:pPr marL="0" lvl="0" indent="0" algn="ctr" defTabSz="577850">
            <a:lnSpc>
              <a:spcPct val="90000"/>
            </a:lnSpc>
            <a:spcBef>
              <a:spcPct val="0"/>
            </a:spcBef>
            <a:spcAft>
              <a:spcPct val="35000"/>
            </a:spcAft>
            <a:buNone/>
          </a:pPr>
          <a:r>
            <a:rPr lang="en-US" sz="1300" kern="1200" dirty="0"/>
            <a:t>= $6,842 (2014) </a:t>
          </a:r>
        </a:p>
      </dsp:txBody>
      <dsp:txXfrm>
        <a:off x="2828924" y="445293"/>
        <a:ext cx="2571749" cy="1543050"/>
      </dsp:txXfrm>
    </dsp:sp>
    <dsp:sp modelId="{E6D22819-0C2E-4586-AF3F-3FF24563EF14}">
      <dsp:nvSpPr>
        <dsp:cNvPr id="0" name=""/>
        <dsp:cNvSpPr/>
      </dsp:nvSpPr>
      <dsp:spPr>
        <a:xfrm>
          <a:off x="5657849" y="436591"/>
          <a:ext cx="2571749" cy="1543050"/>
        </a:xfrm>
        <a:prstGeom prst="rect">
          <a:avLst/>
        </a:prstGeom>
        <a:solidFill>
          <a:schemeClr val="tx2">
            <a:lumMod val="60000"/>
            <a:lumOff val="40000"/>
          </a:schemeClr>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a:p>
          <a:pPr marL="0" lvl="0" indent="0" algn="ctr" defTabSz="577850">
            <a:lnSpc>
              <a:spcPct val="90000"/>
            </a:lnSpc>
            <a:spcBef>
              <a:spcPct val="0"/>
            </a:spcBef>
            <a:spcAft>
              <a:spcPct val="35000"/>
            </a:spcAft>
            <a:buNone/>
          </a:pPr>
          <a:r>
            <a:rPr lang="en-US" sz="1300" kern="1200" dirty="0"/>
            <a:t>Foster Care enrolled:</a:t>
          </a:r>
        </a:p>
        <a:p>
          <a:pPr marL="0" lvl="0" indent="0" algn="ctr" defTabSz="577850">
            <a:lnSpc>
              <a:spcPct val="90000"/>
            </a:lnSpc>
            <a:spcBef>
              <a:spcPct val="0"/>
            </a:spcBef>
            <a:spcAft>
              <a:spcPct val="35000"/>
            </a:spcAft>
            <a:buNone/>
          </a:pPr>
          <a:r>
            <a:rPr lang="en-US" sz="1300" kern="1200" dirty="0"/>
            <a:t>$8,094 BH / $4,036 PH </a:t>
          </a:r>
        </a:p>
        <a:p>
          <a:pPr marL="0" lvl="0" indent="0" algn="ctr" defTabSz="577850">
            <a:lnSpc>
              <a:spcPct val="90000"/>
            </a:lnSpc>
            <a:spcBef>
              <a:spcPct val="0"/>
            </a:spcBef>
            <a:spcAft>
              <a:spcPct val="35000"/>
            </a:spcAft>
            <a:buNone/>
          </a:pPr>
          <a:r>
            <a:rPr lang="en-US" sz="1300" kern="1200" dirty="0"/>
            <a:t>= $12,130 (2005)</a:t>
          </a:r>
        </a:p>
        <a:p>
          <a:pPr marL="0" lvl="0" indent="0" algn="ctr" defTabSz="577850">
            <a:lnSpc>
              <a:spcPct val="90000"/>
            </a:lnSpc>
            <a:spcBef>
              <a:spcPct val="0"/>
            </a:spcBef>
            <a:spcAft>
              <a:spcPct val="35000"/>
            </a:spcAft>
            <a:buNone/>
          </a:pPr>
          <a:r>
            <a:rPr lang="en-US" sz="1300" kern="1200" dirty="0"/>
            <a:t>= $16,338 (2014)</a:t>
          </a:r>
        </a:p>
        <a:p>
          <a:pPr marL="0" lvl="0" indent="0" algn="ctr" defTabSz="577850">
            <a:lnSpc>
              <a:spcPct val="90000"/>
            </a:lnSpc>
            <a:spcBef>
              <a:spcPct val="0"/>
            </a:spcBef>
            <a:spcAft>
              <a:spcPct val="35000"/>
            </a:spcAft>
            <a:buNone/>
          </a:pPr>
          <a:endParaRPr lang="en-US" sz="1300" kern="1200" dirty="0"/>
        </a:p>
      </dsp:txBody>
      <dsp:txXfrm>
        <a:off x="5657849" y="436591"/>
        <a:ext cx="2571749" cy="1543050"/>
      </dsp:txXfrm>
    </dsp:sp>
    <dsp:sp modelId="{F376DBCD-B4E3-4E73-B518-B01AE99965EA}">
      <dsp:nvSpPr>
        <dsp:cNvPr id="0" name=""/>
        <dsp:cNvSpPr/>
      </dsp:nvSpPr>
      <dsp:spPr>
        <a:xfrm>
          <a:off x="1414462" y="2245518"/>
          <a:ext cx="2571749" cy="1543050"/>
        </a:xfrm>
        <a:prstGeom prst="rect">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SSI-enrolled/disabled:</a:t>
          </a:r>
        </a:p>
        <a:p>
          <a:pPr marL="0" lvl="0" indent="0" algn="ctr" defTabSz="577850">
            <a:lnSpc>
              <a:spcPct val="90000"/>
            </a:lnSpc>
            <a:spcBef>
              <a:spcPct val="0"/>
            </a:spcBef>
            <a:spcAft>
              <a:spcPct val="35000"/>
            </a:spcAft>
            <a:buNone/>
          </a:pPr>
          <a:r>
            <a:rPr lang="en-US" sz="1300" kern="1200" dirty="0"/>
            <a:t>$7,264 BH / $7,895 PH</a:t>
          </a:r>
        </a:p>
        <a:p>
          <a:pPr marL="0" lvl="0" indent="0" algn="ctr" defTabSz="577850">
            <a:lnSpc>
              <a:spcPct val="90000"/>
            </a:lnSpc>
            <a:spcBef>
              <a:spcPct val="0"/>
            </a:spcBef>
            <a:spcAft>
              <a:spcPct val="35000"/>
            </a:spcAft>
            <a:buNone/>
          </a:pPr>
          <a:r>
            <a:rPr lang="en-US" sz="1300" kern="1200" dirty="0"/>
            <a:t> = $15,158 (2005)</a:t>
          </a:r>
        </a:p>
        <a:p>
          <a:pPr marL="0" lvl="0" indent="0" algn="ctr" defTabSz="577850">
            <a:lnSpc>
              <a:spcPct val="90000"/>
            </a:lnSpc>
            <a:spcBef>
              <a:spcPct val="0"/>
            </a:spcBef>
            <a:spcAft>
              <a:spcPct val="35000"/>
            </a:spcAft>
            <a:buNone/>
          </a:pPr>
          <a:r>
            <a:rPr lang="en-US" sz="1300" kern="1200" dirty="0"/>
            <a:t>= $20,417 (2014)</a:t>
          </a:r>
        </a:p>
      </dsp:txBody>
      <dsp:txXfrm>
        <a:off x="1414462" y="2245518"/>
        <a:ext cx="2571749" cy="1543050"/>
      </dsp:txXfrm>
    </dsp:sp>
    <dsp:sp modelId="{5C896E1C-4C56-40C6-BEAD-6118D57E563C}">
      <dsp:nvSpPr>
        <dsp:cNvPr id="0" name=""/>
        <dsp:cNvSpPr/>
      </dsp:nvSpPr>
      <dsp:spPr>
        <a:xfrm>
          <a:off x="4243387" y="2245518"/>
          <a:ext cx="2571749" cy="1543050"/>
        </a:xfrm>
        <a:prstGeom prst="rect">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Children in top 10% of BH expense are nearly 6x more expensive than Medicaid children in general </a:t>
          </a:r>
        </a:p>
        <a:p>
          <a:pPr marL="0" lvl="0" indent="0" algn="ctr" defTabSz="577850">
            <a:lnSpc>
              <a:spcPct val="90000"/>
            </a:lnSpc>
            <a:spcBef>
              <a:spcPct val="0"/>
            </a:spcBef>
            <a:spcAft>
              <a:spcPct val="35000"/>
            </a:spcAft>
            <a:buNone/>
          </a:pPr>
          <a:r>
            <a:rPr lang="en-US" sz="1300" kern="1200" dirty="0"/>
            <a:t>$28,000 BH / $20,000 (PH)</a:t>
          </a:r>
        </a:p>
        <a:p>
          <a:pPr marL="0" lvl="0" indent="0" algn="ctr" defTabSz="577850">
            <a:lnSpc>
              <a:spcPct val="90000"/>
            </a:lnSpc>
            <a:spcBef>
              <a:spcPct val="0"/>
            </a:spcBef>
            <a:spcAft>
              <a:spcPct val="35000"/>
            </a:spcAft>
            <a:buNone/>
          </a:pPr>
          <a:r>
            <a:rPr lang="en-US" sz="1300" kern="1200" dirty="0"/>
            <a:t>$48,000 (2005)</a:t>
          </a:r>
        </a:p>
        <a:p>
          <a:pPr marL="0" lvl="0" indent="0" algn="ctr" defTabSz="577850">
            <a:lnSpc>
              <a:spcPct val="90000"/>
            </a:lnSpc>
            <a:spcBef>
              <a:spcPct val="0"/>
            </a:spcBef>
            <a:spcAft>
              <a:spcPct val="35000"/>
            </a:spcAft>
            <a:buNone/>
          </a:pPr>
          <a:r>
            <a:rPr lang="en-US" sz="1300" kern="1200" dirty="0"/>
            <a:t>$64,654 (2014)</a:t>
          </a:r>
        </a:p>
      </dsp:txBody>
      <dsp:txXfrm>
        <a:off x="4243387" y="2245518"/>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4"/>
          </a:xfrm>
          <a:prstGeom prst="rect">
            <a:avLst/>
          </a:prstGeom>
        </p:spPr>
        <p:txBody>
          <a:bodyPr vert="horz" lIns="93973" tIns="46986" rIns="93973" bIns="46986"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73" tIns="46986" rIns="93973" bIns="46986" rtlCol="0"/>
          <a:lstStyle>
            <a:lvl1pPr algn="r">
              <a:defRPr sz="1200"/>
            </a:lvl1pPr>
          </a:lstStyle>
          <a:p>
            <a:fld id="{82F9E4E3-F7FB-47CD-9C0E-2CEB49CD529B}" type="datetimeFigureOut">
              <a:rPr lang="en-US" smtClean="0"/>
              <a:t>12/11/2017</a:t>
            </a:fld>
            <a:endParaRPr lang="en-US" dirty="0"/>
          </a:p>
        </p:txBody>
      </p:sp>
      <p:sp>
        <p:nvSpPr>
          <p:cNvPr id="4" name="Footer Placeholder 3"/>
          <p:cNvSpPr>
            <a:spLocks noGrp="1"/>
          </p:cNvSpPr>
          <p:nvPr>
            <p:ph type="ftr" sz="quarter" idx="2"/>
          </p:nvPr>
        </p:nvSpPr>
        <p:spPr>
          <a:xfrm>
            <a:off x="1" y="8893297"/>
            <a:ext cx="3066733" cy="468154"/>
          </a:xfrm>
          <a:prstGeom prst="rect">
            <a:avLst/>
          </a:prstGeom>
        </p:spPr>
        <p:txBody>
          <a:bodyPr vert="horz" lIns="93973" tIns="46986" rIns="93973" bIns="469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7"/>
            <a:ext cx="3066733" cy="468154"/>
          </a:xfrm>
          <a:prstGeom prst="rect">
            <a:avLst/>
          </a:prstGeom>
        </p:spPr>
        <p:txBody>
          <a:bodyPr vert="horz" lIns="93973" tIns="46986" rIns="93973" bIns="46986" rtlCol="0" anchor="b"/>
          <a:lstStyle>
            <a:lvl1pPr algn="r">
              <a:defRPr sz="1200"/>
            </a:lvl1pPr>
          </a:lstStyle>
          <a:p>
            <a:fld id="{886FEFD0-D57B-4D6A-B2D7-C3EDA058CC79}" type="slidenum">
              <a:rPr lang="en-US" smtClean="0"/>
              <a:t>‹#›</a:t>
            </a:fld>
            <a:endParaRPr lang="en-US" dirty="0"/>
          </a:p>
        </p:txBody>
      </p:sp>
    </p:spTree>
    <p:extLst>
      <p:ext uri="{BB962C8B-B14F-4D97-AF65-F5344CB8AC3E}">
        <p14:creationId xmlns:p14="http://schemas.microsoft.com/office/powerpoint/2010/main" val="2910570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4"/>
          </a:xfrm>
          <a:prstGeom prst="rect">
            <a:avLst/>
          </a:prstGeom>
        </p:spPr>
        <p:txBody>
          <a:bodyPr vert="horz" lIns="93973" tIns="46986" rIns="93973" bIns="46986"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73" tIns="46986" rIns="93973" bIns="46986" rtlCol="0"/>
          <a:lstStyle>
            <a:lvl1pPr algn="r">
              <a:defRPr sz="1200"/>
            </a:lvl1pPr>
          </a:lstStyle>
          <a:p>
            <a:fld id="{4CC1AC51-D059-4223-9C88-494598A3634F}" type="datetimeFigureOut">
              <a:rPr lang="en-US" smtClean="0"/>
              <a:t>12/11/2017</a:t>
            </a:fld>
            <a:endParaRPr lang="en-US" dirty="0"/>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73" tIns="46986" rIns="93973" bIns="46986"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73" tIns="46986" rIns="93973" bIns="46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7"/>
            <a:ext cx="3066733" cy="468154"/>
          </a:xfrm>
          <a:prstGeom prst="rect">
            <a:avLst/>
          </a:prstGeom>
        </p:spPr>
        <p:txBody>
          <a:bodyPr vert="horz" lIns="93973" tIns="46986" rIns="93973" bIns="469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73" tIns="46986" rIns="93973" bIns="46986" rtlCol="0" anchor="b"/>
          <a:lstStyle>
            <a:lvl1pPr algn="r">
              <a:defRPr sz="1200"/>
            </a:lvl1pPr>
          </a:lstStyle>
          <a:p>
            <a:fld id="{436492AF-BC2A-4188-B06F-754C36A745CF}" type="slidenum">
              <a:rPr lang="en-US" smtClean="0"/>
              <a:t>‹#›</a:t>
            </a:fld>
            <a:endParaRPr lang="en-US" dirty="0"/>
          </a:p>
        </p:txBody>
      </p:sp>
    </p:spTree>
    <p:extLst>
      <p:ext uri="{BB962C8B-B14F-4D97-AF65-F5344CB8AC3E}">
        <p14:creationId xmlns:p14="http://schemas.microsoft.com/office/powerpoint/2010/main" val="236910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3263"/>
            <a:ext cx="4679950" cy="35099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E08712-E434-4387-B9AF-BD729E547A27}" type="slidenum">
              <a:rPr lang="en-US" smtClean="0"/>
              <a:pPr>
                <a:defRPr/>
              </a:pPr>
              <a:t>16</a:t>
            </a:fld>
            <a:endParaRPr lang="en-US" dirty="0"/>
          </a:p>
        </p:txBody>
      </p:sp>
    </p:spTree>
    <p:extLst>
      <p:ext uri="{BB962C8B-B14F-4D97-AF65-F5344CB8AC3E}">
        <p14:creationId xmlns:p14="http://schemas.microsoft.com/office/powerpoint/2010/main" val="254185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rgbClr val="646D72"/>
                </a:solidFill>
                <a:latin typeface="Arial" charset="0"/>
                <a:ea typeface="ＭＳ Ｐゴシック" pitchFamily="34" charset="-128"/>
              </a:defRPr>
            </a:lvl1pPr>
            <a:lvl2pPr marL="763190" indent="-293535" eaLnBrk="0" hangingPunct="0">
              <a:defRPr sz="2300">
                <a:solidFill>
                  <a:srgbClr val="646D72"/>
                </a:solidFill>
                <a:latin typeface="Arial" charset="0"/>
                <a:ea typeface="ＭＳ Ｐゴシック" pitchFamily="34" charset="-128"/>
              </a:defRPr>
            </a:lvl2pPr>
            <a:lvl3pPr marL="1174139" indent="-234827" eaLnBrk="0" hangingPunct="0">
              <a:defRPr sz="2300">
                <a:solidFill>
                  <a:srgbClr val="646D72"/>
                </a:solidFill>
                <a:latin typeface="Arial" charset="0"/>
                <a:ea typeface="ＭＳ Ｐゴシック" pitchFamily="34" charset="-128"/>
              </a:defRPr>
            </a:lvl3pPr>
            <a:lvl4pPr marL="1643795" indent="-234827" eaLnBrk="0" hangingPunct="0">
              <a:defRPr sz="2300">
                <a:solidFill>
                  <a:srgbClr val="646D72"/>
                </a:solidFill>
                <a:latin typeface="Arial" charset="0"/>
                <a:ea typeface="ＭＳ Ｐゴシック" pitchFamily="34" charset="-128"/>
              </a:defRPr>
            </a:lvl4pPr>
            <a:lvl5pPr marL="2113451" indent="-234827" eaLnBrk="0" hangingPunct="0">
              <a:defRPr sz="2300">
                <a:solidFill>
                  <a:srgbClr val="646D72"/>
                </a:solidFill>
                <a:latin typeface="Arial" charset="0"/>
                <a:ea typeface="ＭＳ Ｐゴシック" pitchFamily="34" charset="-128"/>
              </a:defRPr>
            </a:lvl5pPr>
            <a:lvl6pPr marL="2583106" indent="-234827" defTabSz="469656" eaLnBrk="0" fontAlgn="base" hangingPunct="0">
              <a:spcBef>
                <a:spcPct val="0"/>
              </a:spcBef>
              <a:spcAft>
                <a:spcPct val="0"/>
              </a:spcAft>
              <a:defRPr sz="2300">
                <a:solidFill>
                  <a:srgbClr val="646D72"/>
                </a:solidFill>
                <a:latin typeface="Arial" charset="0"/>
                <a:ea typeface="ＭＳ Ｐゴシック" pitchFamily="34" charset="-128"/>
              </a:defRPr>
            </a:lvl6pPr>
            <a:lvl7pPr marL="3052761" indent="-234827" defTabSz="469656" eaLnBrk="0" fontAlgn="base" hangingPunct="0">
              <a:spcBef>
                <a:spcPct val="0"/>
              </a:spcBef>
              <a:spcAft>
                <a:spcPct val="0"/>
              </a:spcAft>
              <a:defRPr sz="2300">
                <a:solidFill>
                  <a:srgbClr val="646D72"/>
                </a:solidFill>
                <a:latin typeface="Arial" charset="0"/>
                <a:ea typeface="ＭＳ Ｐゴシック" pitchFamily="34" charset="-128"/>
              </a:defRPr>
            </a:lvl7pPr>
            <a:lvl8pPr marL="3522417" indent="-234827" defTabSz="469656" eaLnBrk="0" fontAlgn="base" hangingPunct="0">
              <a:spcBef>
                <a:spcPct val="0"/>
              </a:spcBef>
              <a:spcAft>
                <a:spcPct val="0"/>
              </a:spcAft>
              <a:defRPr sz="2300">
                <a:solidFill>
                  <a:srgbClr val="646D72"/>
                </a:solidFill>
                <a:latin typeface="Arial" charset="0"/>
                <a:ea typeface="ＭＳ Ｐゴシック" pitchFamily="34" charset="-128"/>
              </a:defRPr>
            </a:lvl8pPr>
            <a:lvl9pPr marL="3992072" indent="-234827" defTabSz="469656" eaLnBrk="0" fontAlgn="base" hangingPunct="0">
              <a:spcBef>
                <a:spcPct val="0"/>
              </a:spcBef>
              <a:spcAft>
                <a:spcPct val="0"/>
              </a:spcAft>
              <a:defRPr sz="2300">
                <a:solidFill>
                  <a:srgbClr val="646D72"/>
                </a:solidFill>
                <a:latin typeface="Arial" charset="0"/>
                <a:ea typeface="ＭＳ Ｐゴシック" pitchFamily="34" charset="-128"/>
              </a:defRPr>
            </a:lvl9pPr>
          </a:lstStyle>
          <a:p>
            <a:pPr eaLnBrk="1" hangingPunct="1"/>
            <a:fld id="{E70E30A0-03A3-45A6-95FD-7877253714DC}" type="slidenum">
              <a:rPr lang="en-US" altLang="en-US" sz="1200">
                <a:solidFill>
                  <a:schemeClr val="tx1"/>
                </a:solidFill>
              </a:rPr>
              <a:pPr eaLnBrk="1" hangingPunct="1"/>
              <a:t>28</a:t>
            </a:fld>
            <a:endParaRPr lang="en-US" altLang="en-US" sz="1200" dirty="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3263"/>
            <a:ext cx="4679950" cy="35099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492AF-BC2A-4188-B06F-754C36A745CF}" type="slidenum">
              <a:rPr lang="en-US" smtClean="0"/>
              <a:t>29</a:t>
            </a:fld>
            <a:endParaRPr lang="en-US" dirty="0"/>
          </a:p>
        </p:txBody>
      </p:sp>
    </p:spTree>
    <p:extLst>
      <p:ext uri="{BB962C8B-B14F-4D97-AF65-F5344CB8AC3E}">
        <p14:creationId xmlns:p14="http://schemas.microsoft.com/office/powerpoint/2010/main" val="2044425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 Blank">
    <p:spTree>
      <p:nvGrpSpPr>
        <p:cNvPr id="1" name=""/>
        <p:cNvGrpSpPr/>
        <p:nvPr/>
      </p:nvGrpSpPr>
      <p:grpSpPr>
        <a:xfrm>
          <a:off x="0" y="0"/>
          <a:ext cx="0" cy="0"/>
          <a:chOff x="0" y="0"/>
          <a:chExt cx="0" cy="0"/>
        </a:xfrm>
      </p:grpSpPr>
      <p:sp>
        <p:nvSpPr>
          <p:cNvPr id="2" name="Title 1"/>
          <p:cNvSpPr>
            <a:spLocks noGrp="1"/>
          </p:cNvSpPr>
          <p:nvPr>
            <p:ph type="ctrTitle"/>
          </p:nvPr>
        </p:nvSpPr>
        <p:spPr>
          <a:xfrm>
            <a:off x="367512" y="6157062"/>
            <a:ext cx="7772400" cy="348724"/>
          </a:xfrm>
          <a:prstGeom prst="rect">
            <a:avLst/>
          </a:prstGeom>
        </p:spPr>
        <p:txBody>
          <a:bodyPr anchor="t">
            <a:noAutofit/>
          </a:bodyPr>
          <a:lstStyle>
            <a:lvl1pPr algn="l">
              <a:defRPr sz="1400" b="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49209" y="6447225"/>
            <a:ext cx="7772400" cy="546100"/>
          </a:xfrm>
        </p:spPr>
        <p:txBody>
          <a:bodyPr>
            <a:noAutofit/>
          </a:bodyPr>
          <a:lstStyle>
            <a:lvl1pPr marL="0" indent="0" algn="l">
              <a:spcBef>
                <a:spcPts val="0"/>
              </a:spcBef>
              <a:spcAft>
                <a:spcPts val="300"/>
              </a:spcAft>
              <a:buNone/>
              <a:defRPr sz="1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1" name="Straight Connector 10"/>
          <p:cNvCxnSpPr/>
          <p:nvPr userDrawn="1"/>
        </p:nvCxnSpPr>
        <p:spPr>
          <a:xfrm flipV="1">
            <a:off x="464428" y="6018071"/>
            <a:ext cx="8217515" cy="9477"/>
          </a:xfrm>
          <a:prstGeom prst="line">
            <a:avLst/>
          </a:prstGeom>
          <a:ln w="12700">
            <a:solidFill>
              <a:srgbClr val="888B8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64428" y="1080413"/>
            <a:ext cx="8217515" cy="9477"/>
          </a:xfrm>
          <a:prstGeom prst="line">
            <a:avLst/>
          </a:prstGeom>
          <a:ln w="12700">
            <a:solidFill>
              <a:srgbClr val="888B8D"/>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369" y="309867"/>
            <a:ext cx="1508125" cy="453041"/>
          </a:xfrm>
          <a:prstGeom prst="rect">
            <a:avLst/>
          </a:prstGeom>
        </p:spPr>
      </p:pic>
    </p:spTree>
    <p:extLst>
      <p:ext uri="{BB962C8B-B14F-4D97-AF65-F5344CB8AC3E}">
        <p14:creationId xmlns:p14="http://schemas.microsoft.com/office/powerpoint/2010/main" val="269445474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Divider Slide 3">
    <p:spTree>
      <p:nvGrpSpPr>
        <p:cNvPr id="1" name=""/>
        <p:cNvGrpSpPr/>
        <p:nvPr/>
      </p:nvGrpSpPr>
      <p:grpSpPr>
        <a:xfrm>
          <a:off x="0" y="0"/>
          <a:ext cx="0" cy="0"/>
          <a:chOff x="0" y="0"/>
          <a:chExt cx="0" cy="0"/>
        </a:xfrm>
      </p:grpSpPr>
      <p:sp>
        <p:nvSpPr>
          <p:cNvPr id="9" name="Rectangle 10"/>
          <p:cNvSpPr>
            <a:spLocks noChangeArrowheads="1"/>
          </p:cNvSpPr>
          <p:nvPr userDrawn="1"/>
        </p:nvSpPr>
        <p:spPr bwMode="auto">
          <a:xfrm>
            <a:off x="0" y="5097465"/>
            <a:ext cx="9144000" cy="1760537"/>
          </a:xfrm>
          <a:prstGeom prst="rect">
            <a:avLst/>
          </a:prstGeom>
          <a:solidFill>
            <a:srgbClr val="E8772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pic>
        <p:nvPicPr>
          <p:cNvPr id="11" name="Picture 11" descr="Optum_ColorBand-02"/>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008565"/>
            <a:ext cx="91440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Optum_RGB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1000" y="228600"/>
            <a:ext cx="2157413" cy="67945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ctrTitle"/>
          </p:nvPr>
        </p:nvSpPr>
        <p:spPr>
          <a:xfrm>
            <a:off x="1016000" y="2456436"/>
            <a:ext cx="7772400" cy="1150366"/>
          </a:xfrm>
        </p:spPr>
        <p:txBody>
          <a:bodyPr anchor="ctr">
            <a:noAutofit/>
          </a:bodyPr>
          <a:lstStyle>
            <a:lvl1pPr algn="l">
              <a:defRPr sz="2400" b="0">
                <a:solidFill>
                  <a:schemeClr val="tx1"/>
                </a:solidFill>
              </a:defRPr>
            </a:lvl1pPr>
          </a:lstStyle>
          <a:p>
            <a:r>
              <a:rPr lang="en-US"/>
              <a:t>Click to edit Master title style</a:t>
            </a:r>
            <a:endParaRPr lang="en-US" dirty="0"/>
          </a:p>
        </p:txBody>
      </p:sp>
      <p:sp>
        <p:nvSpPr>
          <p:cNvPr id="15" name="Subtitle 2"/>
          <p:cNvSpPr>
            <a:spLocks noGrp="1"/>
          </p:cNvSpPr>
          <p:nvPr>
            <p:ph type="subTitle" idx="1"/>
          </p:nvPr>
        </p:nvSpPr>
        <p:spPr>
          <a:xfrm>
            <a:off x="1016000" y="5270502"/>
            <a:ext cx="7772400" cy="1384300"/>
          </a:xfrm>
        </p:spPr>
        <p:txBody>
          <a:bodyPr>
            <a:normAutofit/>
          </a:bodyPr>
          <a:lstStyle>
            <a:lvl1pPr marL="0" indent="0" algn="l">
              <a:spcAft>
                <a:spcPts val="300"/>
              </a:spcAft>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131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914400" y="1524000"/>
            <a:ext cx="35814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4648200" y="1524000"/>
            <a:ext cx="35814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xfrm>
            <a:off x="228600" y="6400800"/>
            <a:ext cx="609600" cy="228600"/>
          </a:xfrm>
          <a:prstGeom prst="rect">
            <a:avLst/>
          </a:prstGeom>
          <a:ln/>
        </p:spPr>
        <p:txBody>
          <a:bodyPr/>
          <a:lstStyle>
            <a:lvl1pPr>
              <a:defRPr/>
            </a:lvl1pPr>
          </a:lstStyle>
          <a:p>
            <a:pPr>
              <a:defRPr/>
            </a:pPr>
            <a:fld id="{5C6EDCBA-5D05-4CDF-A168-1D42DA85D4E2}" type="slidenum">
              <a:rPr lang="en-US"/>
              <a:pPr>
                <a:defRPr/>
              </a:pPr>
              <a:t>‹#›</a:t>
            </a:fld>
            <a:endParaRPr lang="en-US" dirty="0"/>
          </a:p>
        </p:txBody>
      </p:sp>
      <p:sp>
        <p:nvSpPr>
          <p:cNvPr id="7" name="Rectangle 13"/>
          <p:cNvSpPr>
            <a:spLocks noGrp="1" noChangeArrowheads="1"/>
          </p:cNvSpPr>
          <p:nvPr>
            <p:ph type="ftr" sz="quarter" idx="15"/>
          </p:nvPr>
        </p:nvSpPr>
        <p:spPr>
          <a:xfrm>
            <a:off x="228600" y="6629400"/>
            <a:ext cx="8686800" cy="228600"/>
          </a:xfrm>
          <a:prstGeom prst="rect">
            <a:avLst/>
          </a:prstGeom>
          <a:ln/>
        </p:spPr>
        <p:txBody>
          <a:bodyPr/>
          <a:lstStyle>
            <a:lvl1pPr>
              <a:defRPr/>
            </a:lvl1pPr>
          </a:lstStyle>
          <a:p>
            <a:pPr>
              <a:defRPr/>
            </a:pPr>
            <a:r>
              <a:rPr lang="en-US" dirty="0"/>
              <a:t>Proprietary Information of UnitedHealth Group.  Do not distribute or reproduce without express permission of UnitedHealth Group.</a:t>
            </a:r>
          </a:p>
        </p:txBody>
      </p:sp>
    </p:spTree>
    <p:extLst>
      <p:ext uri="{BB962C8B-B14F-4D97-AF65-F5344CB8AC3E}">
        <p14:creationId xmlns:p14="http://schemas.microsoft.com/office/powerpoint/2010/main" val="297248235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228600" y="6400800"/>
            <a:ext cx="609600" cy="228600"/>
          </a:xfrm>
          <a:prstGeom prst="rect">
            <a:avLst/>
          </a:prstGeom>
        </p:spPr>
        <p:txBody>
          <a:bodyPr/>
          <a:lstStyle>
            <a:lvl1pPr>
              <a:defRPr/>
            </a:lvl1pPr>
          </a:lstStyle>
          <a:p>
            <a:pPr>
              <a:defRPr/>
            </a:pPr>
            <a:fld id="{380BB865-D2F7-4056-9023-575F5ECA89AC}" type="slidenum">
              <a:rPr lang="en-US"/>
              <a:pPr>
                <a:defRPr/>
              </a:pPr>
              <a:t>‹#›</a:t>
            </a:fld>
            <a:endParaRPr lang="en-US" dirty="0"/>
          </a:p>
        </p:txBody>
      </p:sp>
    </p:spTree>
    <p:extLst>
      <p:ext uri="{BB962C8B-B14F-4D97-AF65-F5344CB8AC3E}">
        <p14:creationId xmlns:p14="http://schemas.microsoft.com/office/powerpoint/2010/main" val="1111430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 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0399" y="2415962"/>
            <a:ext cx="7772400" cy="1223319"/>
          </a:xfrm>
          <a:prstGeom prst="rect">
            <a:avLst/>
          </a:prstGeom>
        </p:spPr>
        <p:txBody>
          <a:bodyPr>
            <a:noAutofit/>
          </a:bodyPr>
          <a:lstStyle>
            <a:lvl1pPr algn="l">
              <a:defRPr sz="4000" b="0">
                <a:solidFill>
                  <a:schemeClr val="bg1">
                    <a:lumMod val="50000"/>
                  </a:schemeClr>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845179" y="3815532"/>
            <a:ext cx="7772400" cy="546100"/>
          </a:xfrm>
        </p:spPr>
        <p:txBody>
          <a:bodyPr>
            <a:noAutofit/>
          </a:bodyPr>
          <a:lstStyle>
            <a:lvl1pPr marL="0" indent="0" algn="l">
              <a:spcBef>
                <a:spcPts val="0"/>
              </a:spcBef>
              <a:spcAft>
                <a:spcPts val="300"/>
              </a:spcAft>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0" name="Straight Connector 9"/>
          <p:cNvCxnSpPr/>
          <p:nvPr userDrawn="1"/>
        </p:nvCxnSpPr>
        <p:spPr>
          <a:xfrm flipV="1">
            <a:off x="464428" y="6018071"/>
            <a:ext cx="8217515" cy="9477"/>
          </a:xfrm>
          <a:prstGeom prst="line">
            <a:avLst/>
          </a:prstGeom>
          <a:ln w="12700">
            <a:solidFill>
              <a:srgbClr val="888B8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464428" y="1080413"/>
            <a:ext cx="8217515" cy="9477"/>
          </a:xfrm>
          <a:prstGeom prst="line">
            <a:avLst/>
          </a:prstGeom>
          <a:ln w="12700">
            <a:solidFill>
              <a:srgbClr val="888B8D"/>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369" y="309867"/>
            <a:ext cx="1508125" cy="453041"/>
          </a:xfrm>
          <a:prstGeom prst="rect">
            <a:avLst/>
          </a:prstGeom>
        </p:spPr>
      </p:pic>
    </p:spTree>
    <p:extLst>
      <p:ext uri="{BB962C8B-B14F-4D97-AF65-F5344CB8AC3E}">
        <p14:creationId xmlns:p14="http://schemas.microsoft.com/office/powerpoint/2010/main" val="16028844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userDrawn="1"/>
        </p:nvSpPr>
        <p:spPr>
          <a:xfrm>
            <a:off x="4577924" y="1127797"/>
            <a:ext cx="914400" cy="914400"/>
          </a:xfrm>
          <a:prstGeom prst="rect">
            <a:avLst/>
          </a:prstGeom>
          <a:noFill/>
        </p:spPr>
        <p:txBody>
          <a:bodyPr wrap="none" lIns="0" tIns="0" rIns="0" bIns="0" rtlCol="0">
            <a:noAutofit/>
          </a:bodyPr>
          <a:lstStyle/>
          <a:p>
            <a:endParaRPr lang="en-US" dirty="0">
              <a:latin typeface="Arial" pitchFamily="34" charset="0"/>
              <a:cs typeface="Arial" pitchFamily="34" charset="0"/>
            </a:endParaRPr>
          </a:p>
        </p:txBody>
      </p:sp>
      <p:sp>
        <p:nvSpPr>
          <p:cNvPr id="4" name="TextBox 3"/>
          <p:cNvSpPr txBox="1"/>
          <p:nvPr userDrawn="1"/>
        </p:nvSpPr>
        <p:spPr>
          <a:xfrm>
            <a:off x="1014157" y="1146751"/>
            <a:ext cx="914400" cy="914400"/>
          </a:xfrm>
          <a:prstGeom prst="rect">
            <a:avLst/>
          </a:prstGeom>
          <a:noFill/>
        </p:spPr>
        <p:txBody>
          <a:bodyPr wrap="none" lIns="0" tIns="0" rIns="0" bIns="0" rtlCol="0">
            <a:noAutofit/>
          </a:bodyPr>
          <a:lstStyle/>
          <a:p>
            <a:endParaRPr lang="en-US" dirty="0">
              <a:latin typeface="Arial" pitchFamily="34" charset="0"/>
              <a:cs typeface="Arial" pitchFamily="34" charset="0"/>
            </a:endParaRPr>
          </a:p>
        </p:txBody>
      </p:sp>
      <p:sp>
        <p:nvSpPr>
          <p:cNvPr id="6" name="Title 1"/>
          <p:cNvSpPr>
            <a:spLocks noGrp="1"/>
          </p:cNvSpPr>
          <p:nvPr>
            <p:ph type="title"/>
          </p:nvPr>
        </p:nvSpPr>
        <p:spPr>
          <a:xfrm>
            <a:off x="457200" y="274640"/>
            <a:ext cx="8229600" cy="434975"/>
          </a:xfrm>
        </p:spPr>
        <p:txBody>
          <a:bodyPr/>
          <a:lstStyle/>
          <a:p>
            <a:r>
              <a:rPr lang="en-US" dirty="0"/>
              <a:t>Click to edit Master title style</a:t>
            </a:r>
          </a:p>
        </p:txBody>
      </p:sp>
    </p:spTree>
    <p:extLst>
      <p:ext uri="{BB962C8B-B14F-4D97-AF65-F5344CB8AC3E}">
        <p14:creationId xmlns:p14="http://schemas.microsoft.com/office/powerpoint/2010/main" val="28875010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Box 2"/>
          <p:cNvSpPr txBox="1"/>
          <p:nvPr userDrawn="1"/>
        </p:nvSpPr>
        <p:spPr>
          <a:xfrm>
            <a:off x="893379" y="-746234"/>
            <a:ext cx="914400" cy="914400"/>
          </a:xfrm>
          <a:prstGeom prst="rect">
            <a:avLst/>
          </a:prstGeom>
          <a:noFill/>
        </p:spPr>
        <p:txBody>
          <a:bodyPr wrap="none" lIns="0" tIns="0" rIns="0" bIns="0" rtlCol="0">
            <a:noAutofit/>
          </a:bodyPr>
          <a:lstStyle/>
          <a:p>
            <a:endParaRPr lang="en-US" dirty="0">
              <a:latin typeface="Arial" pitchFamily="34" charset="0"/>
              <a:cs typeface="Arial" pitchFamily="34" charset="0"/>
            </a:endParaRPr>
          </a:p>
        </p:txBody>
      </p:sp>
      <p:sp>
        <p:nvSpPr>
          <p:cNvPr id="4" name="Title 1"/>
          <p:cNvSpPr>
            <a:spLocks noGrp="1"/>
          </p:cNvSpPr>
          <p:nvPr>
            <p:ph type="title"/>
          </p:nvPr>
        </p:nvSpPr>
        <p:spPr>
          <a:xfrm>
            <a:off x="457200" y="274640"/>
            <a:ext cx="8229600" cy="434975"/>
          </a:xfrm>
        </p:spPr>
        <p:txBody>
          <a:bodyPr/>
          <a:lstStyle/>
          <a:p>
            <a:r>
              <a:rPr lang="en-US" dirty="0"/>
              <a:t>Click to edit Master title style</a:t>
            </a:r>
          </a:p>
        </p:txBody>
      </p:sp>
    </p:spTree>
    <p:extLst>
      <p:ext uri="{BB962C8B-B14F-4D97-AF65-F5344CB8AC3E}">
        <p14:creationId xmlns:p14="http://schemas.microsoft.com/office/powerpoint/2010/main" val="221256206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Divider Slide | orange sub">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750399" y="2415962"/>
            <a:ext cx="7772400" cy="1223319"/>
          </a:xfrm>
          <a:prstGeom prst="rect">
            <a:avLst/>
          </a:prstGeom>
        </p:spPr>
        <p:txBody>
          <a:bodyPr>
            <a:noAutofit/>
          </a:bodyPr>
          <a:lstStyle>
            <a:lvl1pPr algn="l">
              <a:defRPr sz="4000" b="0">
                <a:solidFill>
                  <a:schemeClr val="bg1">
                    <a:lumMod val="50000"/>
                  </a:schemeClr>
                </a:solidFill>
              </a:defRPr>
            </a:lvl1pPr>
          </a:lstStyle>
          <a:p>
            <a:r>
              <a:rPr lang="en-US" dirty="0"/>
              <a:t>Click to edit </a:t>
            </a:r>
            <a:br>
              <a:rPr lang="en-US" dirty="0"/>
            </a:br>
            <a:r>
              <a:rPr lang="en-US" dirty="0"/>
              <a:t>Master title style</a:t>
            </a:r>
          </a:p>
        </p:txBody>
      </p:sp>
      <p:sp>
        <p:nvSpPr>
          <p:cNvPr id="14" name="Subtitle 2"/>
          <p:cNvSpPr>
            <a:spLocks noGrp="1"/>
          </p:cNvSpPr>
          <p:nvPr>
            <p:ph type="subTitle" idx="1"/>
          </p:nvPr>
        </p:nvSpPr>
        <p:spPr>
          <a:xfrm>
            <a:off x="845179" y="3815532"/>
            <a:ext cx="7772400" cy="546100"/>
          </a:xfrm>
        </p:spPr>
        <p:txBody>
          <a:bodyPr>
            <a:noAutofit/>
          </a:bodyPr>
          <a:lstStyle>
            <a:lvl1pPr marL="0" indent="0" algn="l">
              <a:spcBef>
                <a:spcPts val="0"/>
              </a:spcBef>
              <a:spcAft>
                <a:spcPts val="300"/>
              </a:spcAft>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1" name="Straight Connector 10"/>
          <p:cNvCxnSpPr/>
          <p:nvPr userDrawn="1"/>
        </p:nvCxnSpPr>
        <p:spPr>
          <a:xfrm flipV="1">
            <a:off x="464428" y="6018071"/>
            <a:ext cx="8217515" cy="9477"/>
          </a:xfrm>
          <a:prstGeom prst="line">
            <a:avLst/>
          </a:prstGeom>
          <a:ln w="12700">
            <a:solidFill>
              <a:srgbClr val="888B8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64428" y="1080413"/>
            <a:ext cx="8217515" cy="9477"/>
          </a:xfrm>
          <a:prstGeom prst="line">
            <a:avLst/>
          </a:prstGeom>
          <a:ln w="12700">
            <a:solidFill>
              <a:srgbClr val="888B8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369" y="309867"/>
            <a:ext cx="1508125" cy="453041"/>
          </a:xfrm>
          <a:prstGeom prst="rect">
            <a:avLst/>
          </a:prstGeom>
        </p:spPr>
      </p:pic>
    </p:spTree>
    <p:extLst>
      <p:ext uri="{BB962C8B-B14F-4D97-AF65-F5344CB8AC3E}">
        <p14:creationId xmlns:p14="http://schemas.microsoft.com/office/powerpoint/2010/main" val="104833850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Slide | orange sub">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750399" y="2415962"/>
            <a:ext cx="7772400" cy="1223319"/>
          </a:xfrm>
          <a:prstGeom prst="rect">
            <a:avLst/>
          </a:prstGeom>
        </p:spPr>
        <p:txBody>
          <a:bodyPr>
            <a:noAutofit/>
          </a:bodyPr>
          <a:lstStyle>
            <a:lvl1pPr algn="l">
              <a:defRPr sz="4000" b="0">
                <a:solidFill>
                  <a:schemeClr val="bg1">
                    <a:lumMod val="50000"/>
                  </a:schemeClr>
                </a:solidFill>
              </a:defRPr>
            </a:lvl1pPr>
          </a:lstStyle>
          <a:p>
            <a:r>
              <a:rPr lang="en-US" dirty="0"/>
              <a:t>Click to edit </a:t>
            </a:r>
            <a:br>
              <a:rPr lang="en-US" dirty="0"/>
            </a:br>
            <a:r>
              <a:rPr lang="en-US" dirty="0"/>
              <a:t>Master title style</a:t>
            </a:r>
          </a:p>
        </p:txBody>
      </p:sp>
      <p:sp>
        <p:nvSpPr>
          <p:cNvPr id="14" name="Subtitle 2"/>
          <p:cNvSpPr>
            <a:spLocks noGrp="1"/>
          </p:cNvSpPr>
          <p:nvPr>
            <p:ph type="subTitle" idx="1"/>
          </p:nvPr>
        </p:nvSpPr>
        <p:spPr>
          <a:xfrm>
            <a:off x="845179" y="3815532"/>
            <a:ext cx="7772400" cy="546100"/>
          </a:xfrm>
        </p:spPr>
        <p:txBody>
          <a:bodyPr>
            <a:noAutofit/>
          </a:bodyPr>
          <a:lstStyle>
            <a:lvl1pPr marL="0" indent="0" algn="l">
              <a:spcBef>
                <a:spcPts val="0"/>
              </a:spcBef>
              <a:spcAft>
                <a:spcPts val="300"/>
              </a:spcAft>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1" name="Straight Connector 10"/>
          <p:cNvCxnSpPr/>
          <p:nvPr userDrawn="1"/>
        </p:nvCxnSpPr>
        <p:spPr>
          <a:xfrm flipV="1">
            <a:off x="464428" y="6018071"/>
            <a:ext cx="8217515" cy="9477"/>
          </a:xfrm>
          <a:prstGeom prst="line">
            <a:avLst/>
          </a:prstGeom>
          <a:ln w="12700">
            <a:solidFill>
              <a:srgbClr val="888B8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64428" y="1080413"/>
            <a:ext cx="8217515" cy="9477"/>
          </a:xfrm>
          <a:prstGeom prst="line">
            <a:avLst/>
          </a:prstGeom>
          <a:ln w="12700">
            <a:solidFill>
              <a:srgbClr val="888B8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369" y="309867"/>
            <a:ext cx="1508125" cy="453041"/>
          </a:xfrm>
          <a:prstGeom prst="rect">
            <a:avLst/>
          </a:prstGeom>
        </p:spPr>
      </p:pic>
    </p:spTree>
    <p:extLst>
      <p:ext uri="{BB962C8B-B14F-4D97-AF65-F5344CB8AC3E}">
        <p14:creationId xmlns:p14="http://schemas.microsoft.com/office/powerpoint/2010/main" val="240793003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 photo">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750400" y="2415962"/>
            <a:ext cx="7841151" cy="1223319"/>
          </a:xfrm>
          <a:prstGeom prst="rect">
            <a:avLst/>
          </a:prstGeom>
        </p:spPr>
        <p:txBody>
          <a:bodyPr>
            <a:noAutofit/>
          </a:bodyPr>
          <a:lstStyle>
            <a:lvl1pPr algn="l">
              <a:defRPr sz="3200" b="0">
                <a:solidFill>
                  <a:schemeClr val="bg1">
                    <a:lumMod val="50000"/>
                  </a:schemeClr>
                </a:solidFill>
              </a:defRPr>
            </a:lvl1pPr>
          </a:lstStyle>
          <a:p>
            <a:r>
              <a:rPr lang="en-US" dirty="0"/>
              <a:t>Click to edit </a:t>
            </a:r>
            <a:br>
              <a:rPr lang="en-US" dirty="0"/>
            </a:br>
            <a:r>
              <a:rPr lang="en-US" dirty="0"/>
              <a:t>Master title style</a:t>
            </a:r>
          </a:p>
        </p:txBody>
      </p:sp>
      <p:sp>
        <p:nvSpPr>
          <p:cNvPr id="14" name="Subtitle 2"/>
          <p:cNvSpPr>
            <a:spLocks noGrp="1"/>
          </p:cNvSpPr>
          <p:nvPr>
            <p:ph type="subTitle" idx="1"/>
          </p:nvPr>
        </p:nvSpPr>
        <p:spPr>
          <a:xfrm>
            <a:off x="845179" y="3815532"/>
            <a:ext cx="7772400" cy="546100"/>
          </a:xfrm>
        </p:spPr>
        <p:txBody>
          <a:bodyPr>
            <a:noAutofit/>
          </a:bodyPr>
          <a:lstStyle>
            <a:lvl1pPr marL="0" indent="0" algn="l">
              <a:spcBef>
                <a:spcPts val="0"/>
              </a:spcBef>
              <a:spcAft>
                <a:spcPts val="300"/>
              </a:spcAft>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1" name="Straight Connector 10"/>
          <p:cNvCxnSpPr/>
          <p:nvPr userDrawn="1"/>
        </p:nvCxnSpPr>
        <p:spPr>
          <a:xfrm flipV="1">
            <a:off x="464428" y="6018071"/>
            <a:ext cx="8217515" cy="9477"/>
          </a:xfrm>
          <a:prstGeom prst="line">
            <a:avLst/>
          </a:prstGeom>
          <a:ln w="12700">
            <a:solidFill>
              <a:srgbClr val="888B8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64428" y="1080413"/>
            <a:ext cx="8217515" cy="9477"/>
          </a:xfrm>
          <a:prstGeom prst="line">
            <a:avLst/>
          </a:prstGeom>
          <a:ln w="12700">
            <a:solidFill>
              <a:srgbClr val="888B8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369" y="309867"/>
            <a:ext cx="1508125" cy="453041"/>
          </a:xfrm>
          <a:prstGeom prst="rect">
            <a:avLst/>
          </a:prstGeom>
        </p:spPr>
      </p:pic>
    </p:spTree>
    <p:extLst>
      <p:ext uri="{BB962C8B-B14F-4D97-AF65-F5344CB8AC3E}">
        <p14:creationId xmlns:p14="http://schemas.microsoft.com/office/powerpoint/2010/main" val="1844291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2">
    <p:spTree>
      <p:nvGrpSpPr>
        <p:cNvPr id="1" name=""/>
        <p:cNvGrpSpPr/>
        <p:nvPr/>
      </p:nvGrpSpPr>
      <p:grpSpPr>
        <a:xfrm>
          <a:off x="0" y="0"/>
          <a:ext cx="0" cy="0"/>
          <a:chOff x="0" y="0"/>
          <a:chExt cx="0" cy="0"/>
        </a:xfrm>
      </p:grpSpPr>
      <p:cxnSp>
        <p:nvCxnSpPr>
          <p:cNvPr id="5" name="Straight Connector 4"/>
          <p:cNvCxnSpPr/>
          <p:nvPr userDrawn="1"/>
        </p:nvCxnSpPr>
        <p:spPr>
          <a:xfrm flipV="1">
            <a:off x="464428" y="6023132"/>
            <a:ext cx="8217515" cy="9477"/>
          </a:xfrm>
          <a:prstGeom prst="line">
            <a:avLst/>
          </a:prstGeom>
          <a:ln w="12700">
            <a:solidFill>
              <a:srgbClr val="888B8D"/>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464428" y="1078316"/>
            <a:ext cx="8217515" cy="9477"/>
          </a:xfrm>
          <a:prstGeom prst="line">
            <a:avLst/>
          </a:prstGeom>
          <a:ln w="12700">
            <a:solidFill>
              <a:srgbClr val="888B8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369" y="309867"/>
            <a:ext cx="1508125" cy="453041"/>
          </a:xfrm>
          <a:prstGeom prst="rect">
            <a:avLst/>
          </a:prstGeom>
        </p:spPr>
      </p:pic>
    </p:spTree>
    <p:extLst>
      <p:ext uri="{BB962C8B-B14F-4D97-AF65-F5344CB8AC3E}">
        <p14:creationId xmlns:p14="http://schemas.microsoft.com/office/powerpoint/2010/main" val="41783888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5"/>
          <p:cNvSpPr txBox="1">
            <a:spLocks/>
          </p:cNvSpPr>
          <p:nvPr userDrawn="1"/>
        </p:nvSpPr>
        <p:spPr>
          <a:xfrm>
            <a:off x="4243314" y="6555408"/>
            <a:ext cx="4900689" cy="302593"/>
          </a:xfrm>
          <a:prstGeom prst="rect">
            <a:avLst/>
          </a:prstGeom>
        </p:spPr>
        <p:txBody>
          <a:bodyPr vert="horz" wrap="none" lIns="0" tIns="0" rIns="0" bIns="0" rtlCol="0" anchor="t"/>
          <a:lstStyle>
            <a:defPPr>
              <a:defRPr lang="en-US"/>
            </a:defPPr>
            <a:lvl1pPr marL="0" algn="r" defTabSz="914400" rtl="0" eaLnBrk="1" latinLnBrk="0" hangingPunct="1">
              <a:defRPr sz="800" b="1"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b="0" dirty="0">
                <a:solidFill>
                  <a:schemeClr val="bg1">
                    <a:lumMod val="50000"/>
                  </a:schemeClr>
                </a:solidFill>
              </a:rPr>
              <a:t>Confidential property of Optum. Do not distribute or reproduce without express permission from Optum.</a:t>
            </a:r>
            <a:endParaRPr lang="en-US" dirty="0">
              <a:solidFill>
                <a:schemeClr val="bg1">
                  <a:lumMod val="50000"/>
                </a:schemeClr>
              </a:solidFill>
            </a:endParaRPr>
          </a:p>
        </p:txBody>
      </p:sp>
      <p:cxnSp>
        <p:nvCxnSpPr>
          <p:cNvPr id="5" name="Straight Connector 4"/>
          <p:cNvCxnSpPr/>
          <p:nvPr userDrawn="1"/>
        </p:nvCxnSpPr>
        <p:spPr>
          <a:xfrm flipV="1">
            <a:off x="464428" y="6023132"/>
            <a:ext cx="8217515" cy="9477"/>
          </a:xfrm>
          <a:prstGeom prst="line">
            <a:avLst/>
          </a:prstGeom>
          <a:ln w="12700">
            <a:solidFill>
              <a:srgbClr val="888B8D"/>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flipV="1">
            <a:off x="464428" y="1078316"/>
            <a:ext cx="8217515" cy="9477"/>
          </a:xfrm>
          <a:prstGeom prst="line">
            <a:avLst/>
          </a:prstGeom>
          <a:ln w="12700">
            <a:solidFill>
              <a:srgbClr val="888B8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369" y="309867"/>
            <a:ext cx="1508125" cy="453041"/>
          </a:xfrm>
          <a:prstGeom prst="rect">
            <a:avLst/>
          </a:prstGeom>
        </p:spPr>
      </p:pic>
    </p:spTree>
    <p:extLst>
      <p:ext uri="{BB962C8B-B14F-4D97-AF65-F5344CB8AC3E}">
        <p14:creationId xmlns:p14="http://schemas.microsoft.com/office/powerpoint/2010/main" val="9349412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1525886"/>
            <a:ext cx="8229600" cy="382162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txBox="1">
            <a:spLocks/>
          </p:cNvSpPr>
          <p:nvPr/>
        </p:nvSpPr>
        <p:spPr>
          <a:xfrm>
            <a:off x="8229600" y="6508153"/>
            <a:ext cx="457200" cy="209550"/>
          </a:xfrm>
          <a:prstGeom prst="rect">
            <a:avLst/>
          </a:prstGeom>
        </p:spPr>
        <p:txBody>
          <a:bodyPr vert="horz" wrap="none" lIns="0" tIns="0" rIns="0" bIns="0" rtlCol="0" anchor="ctr"/>
          <a:lstStyle>
            <a:defPPr>
              <a:defRPr lang="en-US"/>
            </a:defPPr>
            <a:lvl1pPr marL="0" algn="r" defTabSz="914400" rtl="0" eaLnBrk="1" latinLnBrk="0" hangingPunct="1">
              <a:defRPr sz="800" b="1"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E22CD0-11F5-4647-B802-77FC0A9339C4}" type="slidenum">
              <a:rPr lang="en-US" sz="800" b="1" smtClean="0">
                <a:solidFill>
                  <a:schemeClr val="tx1"/>
                </a:solidFill>
              </a:rPr>
              <a:t>‹#›</a:t>
            </a:fld>
            <a:endParaRPr lang="en-US" sz="900" b="1" dirty="0">
              <a:solidFill>
                <a:schemeClr val="tx1"/>
              </a:solidFill>
            </a:endParaRPr>
          </a:p>
        </p:txBody>
      </p:sp>
      <p:pic>
        <p:nvPicPr>
          <p:cNvPr id="15" name="Picture 14"/>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3946" y="6173847"/>
            <a:ext cx="1187135" cy="356616"/>
          </a:xfrm>
          <a:prstGeom prst="rect">
            <a:avLst/>
          </a:prstGeom>
        </p:spPr>
      </p:pic>
      <p:cxnSp>
        <p:nvCxnSpPr>
          <p:cNvPr id="4" name="Straight Connector 3"/>
          <p:cNvCxnSpPr/>
          <p:nvPr userDrawn="1"/>
        </p:nvCxnSpPr>
        <p:spPr>
          <a:xfrm flipV="1">
            <a:off x="464428" y="6018071"/>
            <a:ext cx="8217515" cy="9477"/>
          </a:xfrm>
          <a:prstGeom prst="line">
            <a:avLst/>
          </a:prstGeom>
          <a:ln w="12700">
            <a:solidFill>
              <a:srgbClr val="888B8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64428" y="1080413"/>
            <a:ext cx="8217515" cy="9477"/>
          </a:xfrm>
          <a:prstGeom prst="line">
            <a:avLst/>
          </a:prstGeom>
          <a:ln w="12700">
            <a:solidFill>
              <a:srgbClr val="888B8D"/>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457200" y="274640"/>
            <a:ext cx="8229600" cy="434975"/>
          </a:xfrm>
          <a:prstGeom prst="rect">
            <a:avLst/>
          </a:prstGeom>
        </p:spPr>
        <p:txBody>
          <a:bodyPr vert="horz" lIns="9144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3723714455"/>
      </p:ext>
    </p:extLst>
  </p:cSld>
  <p:clrMap bg1="lt1" tx1="dk1" bg2="lt2" tx2="dk2" accent1="accent1" accent2="accent2" accent3="accent3" accent4="accent4" accent5="accent5" accent6="accent6" hlink="hlink" folHlink="folHlink"/>
  <p:sldLayoutIdLst>
    <p:sldLayoutId id="2147483656" r:id="rId1"/>
    <p:sldLayoutId id="2147483663" r:id="rId2"/>
    <p:sldLayoutId id="2147483650" r:id="rId3"/>
    <p:sldLayoutId id="2147483661" r:id="rId4"/>
    <p:sldLayoutId id="2147483665" r:id="rId5"/>
    <p:sldLayoutId id="2147483664" r:id="rId6"/>
    <p:sldLayoutId id="2147483662" r:id="rId7"/>
    <p:sldLayoutId id="2147483657" r:id="rId8"/>
    <p:sldLayoutId id="2147483659" r:id="rId9"/>
    <p:sldLayoutId id="2147483667" r:id="rId10"/>
    <p:sldLayoutId id="2147483669" r:id="rId11"/>
    <p:sldLayoutId id="2147483671" r:id="rId12"/>
  </p:sldLayoutIdLst>
  <p:transition>
    <p:fade/>
  </p:transition>
  <p:txStyles>
    <p:titleStyle>
      <a:lvl1pPr algn="l" defTabSz="914400" rtl="0" eaLnBrk="1" latinLnBrk="0" hangingPunct="1">
        <a:lnSpc>
          <a:spcPct val="90000"/>
        </a:lnSpc>
        <a:spcBef>
          <a:spcPct val="0"/>
        </a:spcBef>
        <a:buNone/>
        <a:defRPr sz="2000" b="0" kern="1200">
          <a:solidFill>
            <a:schemeClr val="tx1"/>
          </a:solidFill>
          <a:latin typeface="Arial" pitchFamily="34" charset="0"/>
          <a:ea typeface="+mj-ea"/>
          <a:cs typeface="Arial" pitchFamily="34" charset="0"/>
        </a:defRPr>
      </a:lvl1pPr>
    </p:titleStyle>
    <p:bodyStyle>
      <a:lvl1pPr marL="171450" indent="-171450" algn="l" defTabSz="914400" rtl="0" eaLnBrk="1" latinLnBrk="0" hangingPunct="1">
        <a:lnSpc>
          <a:spcPct val="95000"/>
        </a:lnSpc>
        <a:spcBef>
          <a:spcPts val="600"/>
        </a:spcBef>
        <a:spcAft>
          <a:spcPts val="300"/>
        </a:spcAft>
        <a:buClr>
          <a:schemeClr val="accent1"/>
        </a:buClr>
        <a:buFont typeface="Arial" pitchFamily="34" charset="0"/>
        <a:buChar char="•"/>
        <a:defRPr sz="1800" kern="1200">
          <a:solidFill>
            <a:schemeClr val="tx1"/>
          </a:solidFill>
          <a:latin typeface="Arial" pitchFamily="34" charset="0"/>
          <a:ea typeface="+mn-ea"/>
          <a:cs typeface="Arial" pitchFamily="34" charset="0"/>
        </a:defRPr>
      </a:lvl1pPr>
      <a:lvl2pPr marL="400050" indent="-171450" algn="l" defTabSz="914400" rtl="0" eaLnBrk="1" latinLnBrk="0" hangingPunct="1">
        <a:lnSpc>
          <a:spcPct val="95000"/>
        </a:lnSpc>
        <a:spcBef>
          <a:spcPts val="300"/>
        </a:spcBef>
        <a:spcAft>
          <a:spcPts val="300"/>
        </a:spcAft>
        <a:buFont typeface="Arial" pitchFamily="34" charset="0"/>
        <a:buChar char="–"/>
        <a:defRPr sz="1600" kern="1200">
          <a:solidFill>
            <a:schemeClr val="tx1"/>
          </a:solidFill>
          <a:latin typeface="Arial" pitchFamily="34" charset="0"/>
          <a:ea typeface="+mn-ea"/>
          <a:cs typeface="Arial" pitchFamily="34" charset="0"/>
        </a:defRPr>
      </a:lvl2pPr>
      <a:lvl3pPr marL="571500" indent="-114300" algn="l" defTabSz="914400" rtl="0" eaLnBrk="1" latinLnBrk="0" hangingPunct="1">
        <a:lnSpc>
          <a:spcPct val="95000"/>
        </a:lnSpc>
        <a:spcBef>
          <a:spcPts val="300"/>
        </a:spcBef>
        <a:spcAft>
          <a:spcPts val="300"/>
        </a:spcAft>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857250" indent="-171450" algn="l" defTabSz="914400" rtl="0" eaLnBrk="1" latinLnBrk="0" hangingPunct="1">
        <a:lnSpc>
          <a:spcPct val="95000"/>
        </a:lnSpc>
        <a:spcBef>
          <a:spcPts val="300"/>
        </a:spcBef>
        <a:spcAft>
          <a:spcPts val="300"/>
        </a:spcAft>
        <a:buFont typeface="Arial" pitchFamily="34" charset="0"/>
        <a:buChar char="–"/>
        <a:defRPr sz="1400" kern="1200">
          <a:solidFill>
            <a:schemeClr val="tx1"/>
          </a:solidFill>
          <a:latin typeface="Arial" pitchFamily="34" charset="0"/>
          <a:ea typeface="+mn-ea"/>
          <a:cs typeface="Arial" pitchFamily="34" charset="0"/>
        </a:defRPr>
      </a:lvl4pPr>
      <a:lvl5pPr marL="1028700" indent="-114300" algn="l" defTabSz="914400" rtl="0" eaLnBrk="1" latinLnBrk="0" hangingPunct="1">
        <a:lnSpc>
          <a:spcPct val="95000"/>
        </a:lnSpc>
        <a:spcBef>
          <a:spcPts val="300"/>
        </a:spcBef>
        <a:spcAft>
          <a:spcPts val="300"/>
        </a:spcAft>
        <a:buClr>
          <a:schemeClr val="accent1"/>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www.mcpap.org/"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931819" y="4937762"/>
            <a:ext cx="7149736" cy="1323703"/>
          </a:xfrm>
        </p:spPr>
        <p:txBody>
          <a:bodyPr/>
          <a:lstStyle/>
          <a:p>
            <a:pPr marL="0" indent="0" algn="ctr">
              <a:buNone/>
            </a:pPr>
            <a:r>
              <a:rPr lang="en-US" sz="2200" dirty="0">
                <a:solidFill>
                  <a:srgbClr val="D45D00"/>
                </a:solidFill>
              </a:rPr>
              <a:t>Community Behavioral Healthcare Association of Illinois</a:t>
            </a:r>
          </a:p>
          <a:p>
            <a:pPr marL="0" indent="0" algn="ctr">
              <a:lnSpc>
                <a:spcPct val="100000"/>
              </a:lnSpc>
              <a:buNone/>
            </a:pPr>
            <a:r>
              <a:rPr lang="en-US" dirty="0"/>
              <a:t>2017 Medicaid Managed Care for Children in Foster Care:</a:t>
            </a:r>
          </a:p>
          <a:p>
            <a:pPr marL="0" indent="0" algn="ctr">
              <a:lnSpc>
                <a:spcPct val="100000"/>
              </a:lnSpc>
              <a:buNone/>
            </a:pPr>
            <a:r>
              <a:rPr lang="en-US" dirty="0"/>
              <a:t>What are the challenges and lessons learned from other states?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297" y="1350920"/>
            <a:ext cx="2748915" cy="171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72" y="1350918"/>
            <a:ext cx="2571751"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955" y="1350918"/>
            <a:ext cx="2571751"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672" y="3155225"/>
            <a:ext cx="2571751"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8297" y="3155225"/>
            <a:ext cx="274891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9955" y="3155225"/>
            <a:ext cx="2571751"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445350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States must provide all services to children, even if that services in not available to adults</a:t>
            </a:r>
          </a:p>
          <a:p>
            <a:r>
              <a:rPr lang="en-US" dirty="0"/>
              <a:t>States may not impose arbitrary limits on EPSDT services</a:t>
            </a:r>
          </a:p>
          <a:p>
            <a:r>
              <a:rPr lang="en-US" dirty="0"/>
              <a:t>States may only deny and EPSDT benefit when it is not medically necessary, or is deemed experimental/cosmetic</a:t>
            </a:r>
          </a:p>
          <a:p>
            <a:r>
              <a:rPr lang="en-US" dirty="0"/>
              <a:t>Heavily interpreted/sometimes conflicted federal statute</a:t>
            </a:r>
          </a:p>
          <a:p>
            <a:r>
              <a:rPr lang="en-US" dirty="0"/>
              <a:t>Approximately 15 states with EPSDT court decisions, others percolating </a:t>
            </a:r>
          </a:p>
          <a:p>
            <a:r>
              <a:rPr lang="en-US" dirty="0"/>
              <a:t>Jason K., Katie A., Rosie D.. N.B. v. Hamos</a:t>
            </a:r>
          </a:p>
        </p:txBody>
      </p:sp>
      <p:sp>
        <p:nvSpPr>
          <p:cNvPr id="3" name="Title 2"/>
          <p:cNvSpPr>
            <a:spLocks noGrp="1"/>
          </p:cNvSpPr>
          <p:nvPr>
            <p:ph type="title"/>
          </p:nvPr>
        </p:nvSpPr>
        <p:spPr/>
        <p:txBody>
          <a:bodyPr/>
          <a:lstStyle/>
          <a:p>
            <a:r>
              <a:rPr lang="en-US" dirty="0"/>
              <a:t>EPSDT is extremely broad</a:t>
            </a:r>
          </a:p>
        </p:txBody>
      </p:sp>
    </p:spTree>
    <p:extLst>
      <p:ext uri="{BB962C8B-B14F-4D97-AF65-F5344CB8AC3E}">
        <p14:creationId xmlns:p14="http://schemas.microsoft.com/office/powerpoint/2010/main" val="4812671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Michigan – CC360</a:t>
            </a:r>
          </a:p>
          <a:p>
            <a:r>
              <a:rPr lang="en-US" dirty="0"/>
              <a:t>Wraparound Milwaukee </a:t>
            </a:r>
          </a:p>
          <a:p>
            <a:r>
              <a:rPr lang="en-US" dirty="0"/>
              <a:t>Arizona Child and Family Team – EPSDT lawsuit driven</a:t>
            </a:r>
          </a:p>
          <a:p>
            <a:r>
              <a:rPr lang="en-US" dirty="0"/>
              <a:t>Massachusetts Child Psychiatry Project</a:t>
            </a:r>
          </a:p>
          <a:p>
            <a:r>
              <a:rPr lang="en-US" dirty="0"/>
              <a:t>New York RFA – phased in for Foster Care</a:t>
            </a:r>
          </a:p>
          <a:p>
            <a:r>
              <a:rPr lang="en-US" dirty="0"/>
              <a:t>Ratios in Systems of Care – Technical Assistance Network</a:t>
            </a:r>
          </a:p>
          <a:p>
            <a:endParaRPr lang="en-US" dirty="0"/>
          </a:p>
          <a:p>
            <a:endParaRPr lang="en-US" dirty="0"/>
          </a:p>
        </p:txBody>
      </p:sp>
      <p:sp>
        <p:nvSpPr>
          <p:cNvPr id="3" name="Title 2"/>
          <p:cNvSpPr>
            <a:spLocks noGrp="1"/>
          </p:cNvSpPr>
          <p:nvPr>
            <p:ph type="title"/>
          </p:nvPr>
        </p:nvSpPr>
        <p:spPr>
          <a:xfrm>
            <a:off x="457200" y="274640"/>
            <a:ext cx="8229600" cy="761680"/>
          </a:xfrm>
        </p:spPr>
        <p:txBody>
          <a:bodyPr>
            <a:noAutofit/>
          </a:bodyPr>
          <a:lstStyle/>
          <a:p>
            <a:br>
              <a:rPr lang="en-US" dirty="0"/>
            </a:br>
            <a:br>
              <a:rPr lang="en-US" dirty="0"/>
            </a:br>
            <a:br>
              <a:rPr lang="en-US" dirty="0"/>
            </a:br>
            <a:r>
              <a:rPr lang="en-US" dirty="0"/>
              <a:t>Good examples of advancement in children’s behavioral health </a:t>
            </a:r>
            <a:br>
              <a:rPr lang="en-US" dirty="0"/>
            </a:br>
            <a:r>
              <a:rPr lang="en-US" dirty="0"/>
              <a:t>and foster care </a:t>
            </a:r>
          </a:p>
        </p:txBody>
      </p:sp>
    </p:spTree>
    <p:extLst>
      <p:ext uri="{BB962C8B-B14F-4D97-AF65-F5344CB8AC3E}">
        <p14:creationId xmlns:p14="http://schemas.microsoft.com/office/powerpoint/2010/main" val="411346568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679" y="1228706"/>
            <a:ext cx="8229600" cy="4730134"/>
          </a:xfrm>
        </p:spPr>
        <p:txBody>
          <a:bodyPr/>
          <a:lstStyle/>
          <a:p>
            <a:r>
              <a:rPr lang="en-US" dirty="0"/>
              <a:t>What began as a tool to integrate physical and behavioral health data has evolved into something broader — and Michigan foster care children are among those who will benefit</a:t>
            </a:r>
            <a:r>
              <a:rPr lang="en-US" b="1" dirty="0"/>
              <a:t>.</a:t>
            </a:r>
          </a:p>
          <a:p>
            <a:r>
              <a:rPr lang="en-US" dirty="0"/>
              <a:t>Michigan’s CareConnect360 (CC360), a statewide Web portal and care management tool developed by the Michigan Department of Health and Human Services (MDHHS) to integrate physical and behavioral health-related information — along with other human services data — to provide a comprehensive view of an individual’s care needs.</a:t>
            </a:r>
          </a:p>
          <a:p>
            <a:r>
              <a:rPr lang="en-US" dirty="0"/>
              <a:t>In a first-of-its-kind initiative in Michigan, CC360 was initially rolled out to the state’s health plans that serve Medicaid beneficiaries as a way to close a significant gap in the care continuum — prior to the implementation of CC360, health plans offering behavioral health services (Pre-paid Inpatient Health Plans or PIHPs) did not have access to a member’s physical health information; and Medicaid Health Plans (MHPs), which provide physical health services, had no insight into a patient’s mental illness or developmental disabilities. CC360 integrated the physical and behavioral data, enabling health plans to integrate care.</a:t>
            </a:r>
          </a:p>
        </p:txBody>
      </p:sp>
      <p:sp>
        <p:nvSpPr>
          <p:cNvPr id="3" name="Title 2"/>
          <p:cNvSpPr>
            <a:spLocks noGrp="1"/>
          </p:cNvSpPr>
          <p:nvPr>
            <p:ph type="title"/>
          </p:nvPr>
        </p:nvSpPr>
        <p:spPr/>
        <p:txBody>
          <a:bodyPr/>
          <a:lstStyle/>
          <a:p>
            <a:r>
              <a:rPr lang="en-US" dirty="0"/>
              <a:t>Michigan ConnectCare360</a:t>
            </a:r>
          </a:p>
        </p:txBody>
      </p:sp>
    </p:spTree>
    <p:extLst>
      <p:ext uri="{BB962C8B-B14F-4D97-AF65-F5344CB8AC3E}">
        <p14:creationId xmlns:p14="http://schemas.microsoft.com/office/powerpoint/2010/main" val="320907788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Wraparound Milwaukee</a:t>
            </a:r>
          </a:p>
        </p:txBody>
      </p:sp>
      <p:sp>
        <p:nvSpPr>
          <p:cNvPr id="3" name="Content Placeholder 2"/>
          <p:cNvSpPr>
            <a:spLocks noGrp="1"/>
          </p:cNvSpPr>
          <p:nvPr>
            <p:ph idx="1"/>
          </p:nvPr>
        </p:nvSpPr>
        <p:spPr>
          <a:xfrm>
            <a:off x="902368" y="1079865"/>
            <a:ext cx="7315200" cy="5397137"/>
          </a:xfrm>
        </p:spPr>
        <p:txBody>
          <a:bodyPr/>
          <a:lstStyle/>
          <a:p>
            <a:pPr marL="0" indent="0">
              <a:lnSpc>
                <a:spcPct val="100000"/>
              </a:lnSpc>
              <a:buNone/>
            </a:pPr>
            <a:r>
              <a:rPr lang="en-US" sz="1800" b="1" dirty="0"/>
              <a:t>Program Description</a:t>
            </a:r>
          </a:p>
          <a:p>
            <a:pPr marL="342900" indent="-342900">
              <a:lnSpc>
                <a:spcPct val="100000"/>
              </a:lnSpc>
              <a:buClrTx/>
              <a:buFont typeface="Arial" panose="020B0604020202020204" pitchFamily="34" charset="0"/>
              <a:buChar char="•"/>
            </a:pPr>
            <a:r>
              <a:rPr lang="en-US" sz="1400" dirty="0"/>
              <a:t>A unique system of care for children and adolescents with serious emotional, behavioral and mental health needs in Milwaukee County, WI, serving about 1,500 families a year </a:t>
            </a:r>
          </a:p>
          <a:p>
            <a:pPr marL="342900" indent="-342900">
              <a:lnSpc>
                <a:spcPct val="100000"/>
              </a:lnSpc>
              <a:buClrTx/>
              <a:buFont typeface="Arial" panose="020B0604020202020204" pitchFamily="34" charset="0"/>
              <a:buChar char="•"/>
            </a:pPr>
            <a:r>
              <a:rPr lang="en-US" sz="1400" dirty="0"/>
              <a:t>Provides a comprehensive array of mental health and support services which are organized into coordinated networks across child-serving systems</a:t>
            </a:r>
          </a:p>
          <a:p>
            <a:pPr marL="342900" indent="-342900">
              <a:lnSpc>
                <a:spcPct val="100000"/>
              </a:lnSpc>
              <a:buClrTx/>
              <a:buFont typeface="Arial" panose="020B0604020202020204" pitchFamily="34" charset="0"/>
              <a:buChar char="•"/>
            </a:pPr>
            <a:r>
              <a:rPr lang="en-US" sz="1400" dirty="0"/>
              <a:t>Value and strengths based, value driven, one family – one plan</a:t>
            </a:r>
          </a:p>
          <a:p>
            <a:pPr marL="342900" indent="-342900">
              <a:lnSpc>
                <a:spcPct val="100000"/>
              </a:lnSpc>
              <a:buClrTx/>
              <a:buFont typeface="Arial" panose="020B0604020202020204" pitchFamily="34" charset="0"/>
              <a:buChar char="•"/>
            </a:pPr>
            <a:r>
              <a:rPr lang="en-US" sz="1400" dirty="0"/>
              <a:t>Child and family team composed of informal/natural supports (50%) and formal/professionals (50%) members that meet as often as needed</a:t>
            </a:r>
          </a:p>
          <a:p>
            <a:pPr marL="342900" indent="-342900">
              <a:lnSpc>
                <a:spcPct val="100000"/>
              </a:lnSpc>
              <a:buClrTx/>
              <a:buFont typeface="Arial" panose="020B0604020202020204" pitchFamily="34" charset="0"/>
              <a:buChar char="•"/>
            </a:pPr>
            <a:r>
              <a:rPr lang="en-US" sz="1400" dirty="0"/>
              <a:t>Uses a flexible pooled funding approach</a:t>
            </a:r>
          </a:p>
          <a:p>
            <a:pPr marL="342900" indent="-342900">
              <a:lnSpc>
                <a:spcPct val="100000"/>
              </a:lnSpc>
              <a:buClrTx/>
              <a:buFont typeface="Arial" panose="020B0604020202020204" pitchFamily="34" charset="0"/>
              <a:buChar char="•"/>
            </a:pPr>
            <a:r>
              <a:rPr lang="en-US" sz="1400" dirty="0"/>
              <a:t>Uses its own electronic medical record that links all providers, payments, services and plans</a:t>
            </a:r>
          </a:p>
          <a:p>
            <a:pPr marL="0" indent="0">
              <a:lnSpc>
                <a:spcPct val="100000"/>
              </a:lnSpc>
              <a:buClrTx/>
              <a:buNone/>
            </a:pPr>
            <a:r>
              <a:rPr lang="en-US" sz="1600" b="1" dirty="0"/>
              <a:t>Results</a:t>
            </a:r>
          </a:p>
          <a:p>
            <a:pPr marL="342900" indent="-342900">
              <a:lnSpc>
                <a:spcPct val="100000"/>
              </a:lnSpc>
              <a:buClrTx/>
              <a:buFont typeface="Arial" panose="020B0604020202020204" pitchFamily="34" charset="0"/>
              <a:buChar char="•"/>
            </a:pPr>
            <a:r>
              <a:rPr lang="en-US" sz="1400" dirty="0"/>
              <a:t>Inpatient stays reduced from 5,000 days per year to 500 days per year</a:t>
            </a:r>
          </a:p>
          <a:p>
            <a:pPr marL="342900" indent="-342900">
              <a:lnSpc>
                <a:spcPct val="100000"/>
              </a:lnSpc>
              <a:buClrTx/>
              <a:buFont typeface="Arial" panose="020B0604020202020204" pitchFamily="34" charset="0"/>
              <a:buChar char="•"/>
            </a:pPr>
            <a:r>
              <a:rPr lang="en-US" sz="1400" dirty="0"/>
              <a:t>Average daily residential treatment reduced from 375 to 80 placements</a:t>
            </a:r>
          </a:p>
          <a:p>
            <a:pPr marL="342900" indent="-342900">
              <a:lnSpc>
                <a:spcPct val="100000"/>
              </a:lnSpc>
              <a:buClrTx/>
              <a:buFont typeface="Arial" panose="020B0604020202020204" pitchFamily="34" charset="0"/>
              <a:buChar char="•"/>
            </a:pPr>
            <a:r>
              <a:rPr lang="en-US" sz="1400" dirty="0"/>
              <a:t>Average cost is $3,700 per month in Wraparound Milwaukee versus $9,000 per month for residential, $8,000 per month in a correctional placement or $1,200 per day in psychiatric inpatient.</a:t>
            </a:r>
            <a:r>
              <a:rPr lang="en-US" sz="1400" baseline="30000" dirty="0"/>
              <a:t>1</a:t>
            </a:r>
          </a:p>
          <a:p>
            <a:pPr marL="342900" indent="-342900">
              <a:buClrTx/>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4294967295"/>
          </p:nvPr>
        </p:nvSpPr>
        <p:spPr>
          <a:xfrm>
            <a:off x="228600" y="6400800"/>
            <a:ext cx="609600" cy="228600"/>
          </a:xfrm>
          <a:prstGeom prst="rect">
            <a:avLst/>
          </a:prstGeom>
        </p:spPr>
        <p:txBody>
          <a:bodyPr/>
          <a:lstStyle/>
          <a:p>
            <a:pPr>
              <a:defRPr/>
            </a:pPr>
            <a:fld id="{6A0B58D2-93C4-4537-BB20-A37EE133CAF6}" type="slidenum">
              <a:rPr lang="en-US" smtClean="0"/>
              <a:pPr>
                <a:defRPr/>
              </a:pPr>
              <a:t>13</a:t>
            </a:fld>
            <a:endParaRPr lang="en-US" dirty="0"/>
          </a:p>
        </p:txBody>
      </p:sp>
      <p:sp>
        <p:nvSpPr>
          <p:cNvPr id="5" name="Rectangle 4"/>
          <p:cNvSpPr/>
          <p:nvPr/>
        </p:nvSpPr>
        <p:spPr>
          <a:xfrm>
            <a:off x="858253" y="6096000"/>
            <a:ext cx="7467600" cy="338554"/>
          </a:xfrm>
          <a:prstGeom prst="rect">
            <a:avLst/>
          </a:prstGeom>
        </p:spPr>
        <p:txBody>
          <a:bodyPr wrap="square">
            <a:spAutoFit/>
          </a:bodyPr>
          <a:lstStyle/>
          <a:p>
            <a:pPr>
              <a:buClrTx/>
            </a:pPr>
            <a:r>
              <a:rPr lang="en-US" sz="800" baseline="30000" dirty="0"/>
              <a:t>1</a:t>
            </a:r>
            <a:r>
              <a:rPr lang="en-US" sz="800" dirty="0"/>
              <a:t> Bruce, Kamradt , February 9, 2011 </a:t>
            </a:r>
            <a:r>
              <a:rPr lang="en-US" sz="800" i="1" dirty="0"/>
              <a:t>Treating Children with Serious Mental Health &amp; Behavioral Health Needs Through Systems of Care – An Introduction to the Wraparound Milwaukee Model. </a:t>
            </a:r>
            <a:r>
              <a:rPr lang="en-US" sz="800" dirty="0"/>
              <a:t> Centre Perth, Australia.</a:t>
            </a:r>
          </a:p>
        </p:txBody>
      </p:sp>
    </p:spTree>
    <p:extLst>
      <p:ext uri="{BB962C8B-B14F-4D97-AF65-F5344CB8AC3E}">
        <p14:creationId xmlns:p14="http://schemas.microsoft.com/office/powerpoint/2010/main" val="392525775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t>Arizona Child and Family Teams, Tiered Care Coordination, Practice Protocols</a:t>
            </a:r>
          </a:p>
        </p:txBody>
      </p:sp>
      <p:sp>
        <p:nvSpPr>
          <p:cNvPr id="3" name="Content Placeholder 2"/>
          <p:cNvSpPr>
            <a:spLocks noGrp="1"/>
          </p:cNvSpPr>
          <p:nvPr>
            <p:ph idx="1"/>
          </p:nvPr>
        </p:nvSpPr>
        <p:spPr>
          <a:xfrm>
            <a:off x="899160" y="1135380"/>
            <a:ext cx="7315200" cy="5102134"/>
          </a:xfrm>
        </p:spPr>
        <p:txBody>
          <a:bodyPr/>
          <a:lstStyle/>
          <a:p>
            <a:r>
              <a:rPr lang="en-US" sz="1600" b="1" dirty="0"/>
              <a:t>Program Description</a:t>
            </a:r>
          </a:p>
          <a:p>
            <a:pPr marL="342900" indent="-342900">
              <a:buClrTx/>
              <a:buFont typeface="Arial" panose="020B0604020202020204" pitchFamily="34" charset="0"/>
              <a:buChar char="•"/>
            </a:pPr>
            <a:r>
              <a:rPr lang="en-US" sz="1600" dirty="0"/>
              <a:t>Arizona has used its 1115 waiver to expand Medicaid covered services for children with heavy emphasis on:</a:t>
            </a:r>
          </a:p>
          <a:p>
            <a:pPr marL="692150" lvl="1" indent="-342900">
              <a:buFont typeface="Arial" panose="020B0604020202020204" pitchFamily="34" charset="0"/>
              <a:buChar char="•"/>
            </a:pPr>
            <a:r>
              <a:rPr lang="en-US" sz="1600" dirty="0"/>
              <a:t>Medicaid coverage of family support and parent partners</a:t>
            </a:r>
          </a:p>
          <a:p>
            <a:pPr marL="692150" lvl="1" indent="-342900">
              <a:buFont typeface="Arial" panose="020B0604020202020204" pitchFamily="34" charset="0"/>
              <a:buChar char="•"/>
            </a:pPr>
            <a:r>
              <a:rPr lang="en-US" sz="1600" dirty="0"/>
              <a:t>Increase access to independent specialty providers</a:t>
            </a:r>
          </a:p>
          <a:p>
            <a:pPr marL="692150" lvl="1" indent="-342900">
              <a:buFont typeface="Arial" panose="020B0604020202020204" pitchFamily="34" charset="0"/>
              <a:buChar char="•"/>
            </a:pPr>
            <a:r>
              <a:rPr lang="en-US" sz="1600" dirty="0"/>
              <a:t>Collaboration with natural and temporary families, child welfare and justice </a:t>
            </a:r>
          </a:p>
          <a:p>
            <a:pPr marL="285750" indent="-285750">
              <a:buClrTx/>
              <a:buFont typeface="Arial" panose="020B0604020202020204" pitchFamily="34" charset="0"/>
              <a:buChar char="•"/>
            </a:pPr>
            <a:r>
              <a:rPr lang="en-US" sz="1600" dirty="0"/>
              <a:t>Arizona created a separate capitation rate and financial reporting for children enrolled in the Department of Child Safety and managed through BHOs (Regional Behavioral Health Authorities). Possibility of moving BH to DCS. </a:t>
            </a:r>
          </a:p>
          <a:p>
            <a:pPr marL="342900" indent="-342900">
              <a:buClrTx/>
              <a:buFont typeface="Arial" panose="020B0604020202020204" pitchFamily="34" charset="0"/>
              <a:buChar char="•"/>
            </a:pPr>
            <a:r>
              <a:rPr lang="en-US" sz="1600" dirty="0"/>
              <a:t>No prior authorization for lower costs services, team decision making</a:t>
            </a:r>
          </a:p>
          <a:p>
            <a:pPr marL="342900" indent="-342900">
              <a:buClrTx/>
              <a:buFont typeface="Arial" panose="020B0604020202020204" pitchFamily="34" charset="0"/>
              <a:buChar char="•"/>
            </a:pPr>
            <a:r>
              <a:rPr lang="en-US" sz="1600" dirty="0"/>
              <a:t>Developed specific practice guidelines for child and family teams, youth in foster care, and birth to 5 populations</a:t>
            </a:r>
          </a:p>
          <a:p>
            <a:pPr marL="342900" indent="-342900">
              <a:buClrTx/>
              <a:buFont typeface="Arial" panose="020B0604020202020204" pitchFamily="34" charset="0"/>
              <a:buChar char="•"/>
            </a:pPr>
            <a:r>
              <a:rPr lang="en-US" sz="1600" dirty="0"/>
              <a:t>Using tiered level of care guidelines – intensive case management, supportive case management</a:t>
            </a:r>
          </a:p>
          <a:p>
            <a:pPr>
              <a:buClrTx/>
            </a:pPr>
            <a:r>
              <a:rPr lang="en-US" sz="1600" b="1" dirty="0"/>
              <a:t>Results</a:t>
            </a:r>
          </a:p>
          <a:p>
            <a:pPr marL="342900" indent="-342900">
              <a:buClrTx/>
              <a:buFont typeface="Arial" panose="020B0604020202020204" pitchFamily="34" charset="0"/>
              <a:buChar char="•"/>
            </a:pPr>
            <a:r>
              <a:rPr lang="en-US" sz="1600" dirty="0"/>
              <a:t>Reduced out-of-state placements from 240 to 20 over two years</a:t>
            </a:r>
            <a:r>
              <a:rPr lang="en-US" sz="800" dirty="0"/>
              <a:t>1</a:t>
            </a:r>
            <a:r>
              <a:rPr lang="en-US" sz="1600" dirty="0"/>
              <a:t> </a:t>
            </a:r>
          </a:p>
          <a:p>
            <a:pPr marL="342900" indent="-342900">
              <a:buClrTx/>
              <a:buFont typeface="Arial" panose="020B0604020202020204" pitchFamily="34" charset="0"/>
              <a:buChar char="•"/>
            </a:pPr>
            <a:endParaRPr lang="en-US" sz="800" dirty="0"/>
          </a:p>
          <a:p>
            <a:pPr marL="0" indent="0">
              <a:buClrTx/>
              <a:buNone/>
            </a:pPr>
            <a:r>
              <a:rPr lang="en-US" sz="800" dirty="0"/>
              <a:t>	1 Source: “Interview with Leslie Schwalbe, former Deputy Director, Arizona Department of Health Services, Division of Behavioral Health 	Services, August 2015.”</a:t>
            </a:r>
          </a:p>
          <a:p>
            <a:endParaRPr lang="en-US" dirty="0"/>
          </a:p>
        </p:txBody>
      </p:sp>
      <p:sp>
        <p:nvSpPr>
          <p:cNvPr id="4" name="Slide Number Placeholder 3"/>
          <p:cNvSpPr>
            <a:spLocks noGrp="1"/>
          </p:cNvSpPr>
          <p:nvPr>
            <p:ph type="sldNum" sz="quarter" idx="4294967295"/>
          </p:nvPr>
        </p:nvSpPr>
        <p:spPr>
          <a:xfrm>
            <a:off x="228600" y="6400800"/>
            <a:ext cx="609600" cy="228600"/>
          </a:xfrm>
          <a:prstGeom prst="rect">
            <a:avLst/>
          </a:prstGeom>
        </p:spPr>
        <p:txBody>
          <a:bodyPr/>
          <a:lstStyle/>
          <a:p>
            <a:pPr>
              <a:defRPr/>
            </a:pPr>
            <a:fld id="{6A0B58D2-93C4-4537-BB20-A37EE133CAF6}" type="slidenum">
              <a:rPr lang="en-US" smtClean="0"/>
              <a:pPr>
                <a:defRPr/>
              </a:pPr>
              <a:t>14</a:t>
            </a:fld>
            <a:endParaRPr lang="en-US" dirty="0"/>
          </a:p>
        </p:txBody>
      </p:sp>
    </p:spTree>
    <p:extLst>
      <p:ext uri="{BB962C8B-B14F-4D97-AF65-F5344CB8AC3E}">
        <p14:creationId xmlns:p14="http://schemas.microsoft.com/office/powerpoint/2010/main" val="262790137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Massachusetts Child Psychiatry Project (MCPAP)</a:t>
            </a:r>
          </a:p>
        </p:txBody>
      </p:sp>
      <p:sp>
        <p:nvSpPr>
          <p:cNvPr id="3" name="Content Placeholder 2"/>
          <p:cNvSpPr>
            <a:spLocks noGrp="1"/>
          </p:cNvSpPr>
          <p:nvPr>
            <p:ph idx="1"/>
          </p:nvPr>
        </p:nvSpPr>
        <p:spPr>
          <a:xfrm>
            <a:off x="914400" y="1295400"/>
            <a:ext cx="7315200" cy="5105400"/>
          </a:xfrm>
        </p:spPr>
        <p:txBody>
          <a:bodyPr/>
          <a:lstStyle/>
          <a:p>
            <a:pPr marL="0" indent="0">
              <a:buNone/>
            </a:pPr>
            <a:r>
              <a:rPr lang="en-US" sz="1600" b="1" dirty="0"/>
              <a:t>Program Description</a:t>
            </a:r>
          </a:p>
          <a:p>
            <a:pPr marL="342900" indent="-342900">
              <a:buClrTx/>
              <a:buFont typeface="Arial" panose="020B0604020202020204" pitchFamily="34" charset="0"/>
              <a:buChar char="•"/>
            </a:pPr>
            <a:r>
              <a:rPr lang="en-US" sz="1800" dirty="0"/>
              <a:t>An insurance-blind universal behavioral health screening program that connects PCPs with real-time telephonic consultation with child psychiatrists within 30 minutes; face-to-face appointments for acute psychopharmacology or diagnostic evaluation; and assisting PCP and families with accessing community-based behavioral health services when needed</a:t>
            </a:r>
          </a:p>
          <a:p>
            <a:pPr marL="342900" indent="-342900">
              <a:buClrTx/>
              <a:buFont typeface="Arial" panose="020B0604020202020204" pitchFamily="34" charset="0"/>
              <a:buChar char="•"/>
            </a:pPr>
            <a:r>
              <a:rPr lang="en-US" sz="1800" dirty="0"/>
              <a:t>Meets the psychiatric consultation needs of all 1.5 million children living in Massachusetts</a:t>
            </a:r>
          </a:p>
          <a:p>
            <a:pPr marL="342900" indent="-342900">
              <a:buClrTx/>
              <a:buFont typeface="Arial" panose="020B0604020202020204" pitchFamily="34" charset="0"/>
              <a:buChar char="•"/>
            </a:pPr>
            <a:r>
              <a:rPr lang="en-US" sz="1800" dirty="0"/>
              <a:t>6 regional teams made up of a child psychiatrist, licensed therapist and care coordinator</a:t>
            </a:r>
          </a:p>
          <a:p>
            <a:pPr marL="342900" indent="-342900">
              <a:buClrTx/>
              <a:buFont typeface="Arial" panose="020B0604020202020204" pitchFamily="34" charset="0"/>
              <a:buChar char="•"/>
            </a:pPr>
            <a:r>
              <a:rPr lang="en-US" sz="1800" dirty="0"/>
              <a:t>61,200 + phone calls from PCPs</a:t>
            </a:r>
          </a:p>
          <a:p>
            <a:pPr marL="342900" indent="-342900">
              <a:buClrTx/>
              <a:buFont typeface="Arial" panose="020B0604020202020204" pitchFamily="34" charset="0"/>
              <a:buChar char="•"/>
            </a:pPr>
            <a:r>
              <a:rPr lang="en-US" sz="1800" dirty="0"/>
              <a:t>22,900 + face to face psychiatric evaluations</a:t>
            </a:r>
          </a:p>
          <a:p>
            <a:pPr marL="342900" indent="-342900">
              <a:buClrTx/>
              <a:buFont typeface="Arial" panose="020B0604020202020204" pitchFamily="34" charset="0"/>
              <a:buChar char="•"/>
            </a:pPr>
            <a:r>
              <a:rPr lang="en-US" sz="1800" dirty="0"/>
              <a:t>Annual budget $3.3 million</a:t>
            </a:r>
          </a:p>
          <a:p>
            <a:pPr marL="342900" indent="-342900">
              <a:buClrTx/>
              <a:buFont typeface="Arial" panose="020B0604020202020204" pitchFamily="34" charset="0"/>
              <a:buChar char="•"/>
            </a:pPr>
            <a:r>
              <a:rPr lang="en-US" sz="1800" dirty="0">
                <a:hlinkClick r:id="rId2"/>
              </a:rPr>
              <a:t>www.mcpap.org</a:t>
            </a:r>
            <a:r>
              <a:rPr lang="en-US" sz="1800" dirty="0"/>
              <a:t> </a:t>
            </a:r>
          </a:p>
          <a:p>
            <a:endParaRPr lang="en-US" dirty="0"/>
          </a:p>
        </p:txBody>
      </p:sp>
      <p:sp>
        <p:nvSpPr>
          <p:cNvPr id="4" name="Slide Number Placeholder 3"/>
          <p:cNvSpPr>
            <a:spLocks noGrp="1"/>
          </p:cNvSpPr>
          <p:nvPr>
            <p:ph type="sldNum" sz="quarter" idx="4294967295"/>
          </p:nvPr>
        </p:nvSpPr>
        <p:spPr>
          <a:xfrm>
            <a:off x="228600" y="6400800"/>
            <a:ext cx="609600" cy="228600"/>
          </a:xfrm>
          <a:prstGeom prst="rect">
            <a:avLst/>
          </a:prstGeom>
        </p:spPr>
        <p:txBody>
          <a:bodyPr/>
          <a:lstStyle/>
          <a:p>
            <a:pPr>
              <a:defRPr/>
            </a:pPr>
            <a:fld id="{6A0B58D2-93C4-4537-BB20-A37EE133CAF6}" type="slidenum">
              <a:rPr lang="en-US" smtClean="0"/>
              <a:pPr>
                <a:defRPr/>
              </a:pPr>
              <a:t>15</a:t>
            </a:fld>
            <a:endParaRPr lang="en-US" dirty="0"/>
          </a:p>
        </p:txBody>
      </p:sp>
    </p:spTree>
    <p:extLst>
      <p:ext uri="{BB962C8B-B14F-4D97-AF65-F5344CB8AC3E}">
        <p14:creationId xmlns:p14="http://schemas.microsoft.com/office/powerpoint/2010/main" val="93206079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York’s evolving model of care</a:t>
            </a:r>
          </a:p>
        </p:txBody>
      </p:sp>
      <p:sp>
        <p:nvSpPr>
          <p:cNvPr id="3" name="Text Placeholder 2"/>
          <p:cNvSpPr>
            <a:spLocks noGrp="1"/>
          </p:cNvSpPr>
          <p:nvPr>
            <p:ph type="body" sz="quarter" idx="12"/>
          </p:nvPr>
        </p:nvSpPr>
        <p:spPr>
          <a:xfrm>
            <a:off x="685800" y="1600200"/>
            <a:ext cx="8077200" cy="4191000"/>
          </a:xfrm>
        </p:spPr>
        <p:txBody>
          <a:bodyPr/>
          <a:lstStyle/>
          <a:p>
            <a:pPr marL="285750" indent="-285750">
              <a:buFont typeface="Arial" panose="020B0604020202020204" pitchFamily="34" charset="0"/>
              <a:buChar char="•"/>
            </a:pPr>
            <a:r>
              <a:rPr lang="en-US" sz="1600" dirty="0"/>
              <a:t>2.4 million children are enrolled in Medicaid in NY, representing 37% of the Medicaid population. </a:t>
            </a:r>
          </a:p>
          <a:p>
            <a:pPr marL="285750" indent="-285750">
              <a:buFont typeface="Arial" panose="020B0604020202020204" pitchFamily="34" charset="0"/>
              <a:buChar char="•"/>
            </a:pPr>
            <a:r>
              <a:rPr lang="en-US" sz="1600" dirty="0"/>
              <a:t>The majority are enrolled in managed care for their physical health services, but most behavioral health (BH) services are delivered on a FFS basis.</a:t>
            </a:r>
          </a:p>
          <a:p>
            <a:pPr marL="285750" indent="-285750">
              <a:buFont typeface="Arial" panose="020B0604020202020204" pitchFamily="34" charset="0"/>
              <a:buChar char="•"/>
            </a:pPr>
            <a:r>
              <a:rPr lang="en-US" sz="1600" dirty="0"/>
              <a:t>Responsibility for Children’s BH services is divided among an array of State and county agencies and care is provided across many different settings with little coordination among them</a:t>
            </a:r>
          </a:p>
          <a:p>
            <a:pPr marL="285750" indent="-285750">
              <a:buFont typeface="Arial" panose="020B0604020202020204" pitchFamily="34" charset="0"/>
              <a:buChar char="•"/>
            </a:pPr>
            <a:r>
              <a:rPr lang="en-US" sz="1600" dirty="0"/>
              <a:t>Sub populations of children with very specific needs:  Children with SED, Foster Care, Juvenile Justice, Transition Age Youth</a:t>
            </a:r>
          </a:p>
          <a:p>
            <a:pPr marL="285750" indent="-285750">
              <a:buFont typeface="Arial" panose="020B0604020202020204" pitchFamily="34" charset="0"/>
              <a:buChar char="•"/>
            </a:pPr>
            <a:r>
              <a:rPr lang="en-US" sz="1600" dirty="0"/>
              <a:t>Coordination between multiple state and local systems of care and the schools is a challenge, although the State recognizes it is critical in working with kids, particularly those with high need in addition to working with families.   </a:t>
            </a:r>
          </a:p>
          <a:p>
            <a:pPr marL="285750" indent="-285750">
              <a:buFont typeface="Arial" panose="020B0604020202020204" pitchFamily="34" charset="0"/>
              <a:buChar char="•"/>
            </a:pPr>
            <a:r>
              <a:rPr lang="en-US" sz="1600" dirty="0"/>
              <a:t>Under the proposed program OMH, DOH, OASAS and OCFS are all coordinating.  Looking to gain involvement from Department of Education and Juvenile Justice.  </a:t>
            </a:r>
          </a:p>
          <a:p>
            <a:pPr marL="342900" indent="-342900">
              <a:buFont typeface="Arial" panose="020B0604020202020204" pitchFamily="34" charset="0"/>
              <a:buChar char="•"/>
            </a:pPr>
            <a:endParaRPr lang="en-US" dirty="0"/>
          </a:p>
          <a:p>
            <a:endParaRPr lang="en-US" dirty="0"/>
          </a:p>
        </p:txBody>
      </p:sp>
      <p:sp>
        <p:nvSpPr>
          <p:cNvPr id="5" name="Slide Number Placeholder 4"/>
          <p:cNvSpPr>
            <a:spLocks noGrp="1"/>
          </p:cNvSpPr>
          <p:nvPr>
            <p:ph type="sldNum" sz="quarter" idx="14"/>
          </p:nvPr>
        </p:nvSpPr>
        <p:spPr/>
        <p:txBody>
          <a:bodyPr/>
          <a:lstStyle/>
          <a:p>
            <a:pPr>
              <a:defRPr/>
            </a:pPr>
            <a:fld id="{5C6EDCBA-5D05-4CDF-A168-1D42DA85D4E2}" type="slidenum">
              <a:rPr lang="en-US" smtClean="0"/>
              <a:pPr>
                <a:defRPr/>
              </a:pPr>
              <a:t>16</a:t>
            </a:fld>
            <a:endParaRPr lang="en-US" dirty="0"/>
          </a:p>
        </p:txBody>
      </p:sp>
    </p:spTree>
    <p:extLst>
      <p:ext uri="{BB962C8B-B14F-4D97-AF65-F5344CB8AC3E}">
        <p14:creationId xmlns:p14="http://schemas.microsoft.com/office/powerpoint/2010/main" val="242555821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York’s evolving model of care </a:t>
            </a:r>
            <a:r>
              <a:rPr lang="en-US" u="sng" dirty="0"/>
              <a:t>goals</a:t>
            </a:r>
            <a:r>
              <a:rPr lang="en-US" dirty="0"/>
              <a:t> </a:t>
            </a:r>
          </a:p>
        </p:txBody>
      </p:sp>
      <p:sp>
        <p:nvSpPr>
          <p:cNvPr id="3" name="Text Placeholder 2"/>
          <p:cNvSpPr>
            <a:spLocks noGrp="1"/>
          </p:cNvSpPr>
          <p:nvPr>
            <p:ph type="body" sz="quarter" idx="12"/>
          </p:nvPr>
        </p:nvSpPr>
        <p:spPr>
          <a:xfrm>
            <a:off x="914400" y="1143000"/>
            <a:ext cx="7010400" cy="5105400"/>
          </a:xfrm>
        </p:spPr>
        <p:txBody>
          <a:bodyPr/>
          <a:lstStyle/>
          <a:p>
            <a:pPr marL="342900" indent="-342900">
              <a:buFont typeface="Arial" panose="020B0604020202020204" pitchFamily="34" charset="0"/>
              <a:buChar char="•"/>
            </a:pPr>
            <a:r>
              <a:rPr lang="en-US" dirty="0"/>
              <a:t>Intervening early in the progression of behavioral health disorders is effective and reduces cost. </a:t>
            </a:r>
          </a:p>
          <a:p>
            <a:pPr marL="342900" indent="-342900">
              <a:buFont typeface="Arial" panose="020B0604020202020204" pitchFamily="34" charset="0"/>
              <a:buChar char="•"/>
            </a:pPr>
            <a:r>
              <a:rPr lang="en-US" dirty="0"/>
              <a:t>Accountability for outcomes across all payers is needed for children’s behavioral health. </a:t>
            </a:r>
          </a:p>
          <a:p>
            <a:pPr marL="342900" indent="-342900">
              <a:buFont typeface="Arial" panose="020B0604020202020204" pitchFamily="34" charset="0"/>
              <a:buChar char="•"/>
            </a:pPr>
            <a:r>
              <a:rPr lang="en-US" dirty="0"/>
              <a:t>Solutions should address unique needs of children in a unified, integrated approach.</a:t>
            </a:r>
          </a:p>
          <a:p>
            <a:pPr marL="342900" indent="-342900">
              <a:buFont typeface="Arial" panose="020B0604020202020204" pitchFamily="34" charset="0"/>
              <a:buChar char="•"/>
            </a:pPr>
            <a:r>
              <a:rPr lang="en-US" dirty="0"/>
              <a:t>The current behavioral healthcare system for children and their families is underfunded.</a:t>
            </a:r>
          </a:p>
          <a:p>
            <a:pPr marL="342900" indent="-342900">
              <a:buFont typeface="Arial" panose="020B0604020202020204" pitchFamily="34" charset="0"/>
              <a:buChar char="•"/>
            </a:pPr>
            <a:r>
              <a:rPr lang="en-US" dirty="0"/>
              <a:t>Children in public or private health plans should have access to a reasonable range of behavioral health benefits.</a:t>
            </a:r>
          </a:p>
          <a:p>
            <a:endParaRPr lang="en-US" dirty="0"/>
          </a:p>
          <a:p>
            <a:endParaRPr lang="en-US" dirty="0"/>
          </a:p>
        </p:txBody>
      </p:sp>
      <p:sp>
        <p:nvSpPr>
          <p:cNvPr id="5" name="Slide Number Placeholder 4"/>
          <p:cNvSpPr>
            <a:spLocks noGrp="1"/>
          </p:cNvSpPr>
          <p:nvPr>
            <p:ph type="sldNum" sz="quarter" idx="14"/>
          </p:nvPr>
        </p:nvSpPr>
        <p:spPr/>
        <p:txBody>
          <a:bodyPr/>
          <a:lstStyle/>
          <a:p>
            <a:pPr>
              <a:defRPr/>
            </a:pPr>
            <a:fld id="{5C6EDCBA-5D05-4CDF-A168-1D42DA85D4E2}" type="slidenum">
              <a:rPr lang="en-US" smtClean="0"/>
              <a:pPr>
                <a:defRPr/>
              </a:pPr>
              <a:t>17</a:t>
            </a:fld>
            <a:endParaRPr lang="en-US" dirty="0"/>
          </a:p>
        </p:txBody>
      </p:sp>
    </p:spTree>
    <p:extLst>
      <p:ext uri="{BB962C8B-B14F-4D97-AF65-F5344CB8AC3E}">
        <p14:creationId xmlns:p14="http://schemas.microsoft.com/office/powerpoint/2010/main" val="32743017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York’s evolving model of care</a:t>
            </a:r>
          </a:p>
        </p:txBody>
      </p:sp>
      <p:sp>
        <p:nvSpPr>
          <p:cNvPr id="3" name="Text Placeholder 2"/>
          <p:cNvSpPr>
            <a:spLocks noGrp="1"/>
          </p:cNvSpPr>
          <p:nvPr>
            <p:ph type="body" sz="quarter" idx="12"/>
          </p:nvPr>
        </p:nvSpPr>
        <p:spPr>
          <a:xfrm>
            <a:off x="914400" y="1143000"/>
            <a:ext cx="6934200" cy="4861560"/>
          </a:xfrm>
        </p:spPr>
        <p:txBody>
          <a:bodyPr/>
          <a:lstStyle/>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a:p>
            <a:endParaRPr lang="en-US" dirty="0"/>
          </a:p>
        </p:txBody>
      </p:sp>
      <p:sp>
        <p:nvSpPr>
          <p:cNvPr id="5" name="Slide Number Placeholder 4"/>
          <p:cNvSpPr>
            <a:spLocks noGrp="1"/>
          </p:cNvSpPr>
          <p:nvPr>
            <p:ph type="sldNum" sz="quarter" idx="14"/>
          </p:nvPr>
        </p:nvSpPr>
        <p:spPr/>
        <p:txBody>
          <a:bodyPr/>
          <a:lstStyle/>
          <a:p>
            <a:pPr>
              <a:defRPr/>
            </a:pPr>
            <a:fld id="{5C6EDCBA-5D05-4CDF-A168-1D42DA85D4E2}" type="slidenum">
              <a:rPr lang="en-US" smtClean="0"/>
              <a:pPr>
                <a:defRPr/>
              </a:pPr>
              <a:t>18</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0945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662620"/>
          </a:xfrm>
        </p:spPr>
        <p:txBody>
          <a:bodyPr>
            <a:normAutofit/>
          </a:bodyPr>
          <a:lstStyle/>
          <a:p>
            <a:r>
              <a:rPr lang="en-US" dirty="0"/>
              <a:t>Medicaid Scan – Technical Assistance Network and Center for Health Care Strategies </a:t>
            </a: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960" y="1037730"/>
            <a:ext cx="8229600" cy="5065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98175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for Today’s Presentation</a:t>
            </a:r>
          </a:p>
        </p:txBody>
      </p:sp>
      <p:sp>
        <p:nvSpPr>
          <p:cNvPr id="3" name="Content Placeholder 2"/>
          <p:cNvSpPr>
            <a:spLocks noGrp="1"/>
          </p:cNvSpPr>
          <p:nvPr>
            <p:ph idx="1"/>
          </p:nvPr>
        </p:nvSpPr>
        <p:spPr/>
        <p:txBody>
          <a:bodyPr/>
          <a:lstStyle/>
          <a:p>
            <a:r>
              <a:rPr lang="en-US" dirty="0"/>
              <a:t>Key trends (some repetition from last time we met)</a:t>
            </a:r>
          </a:p>
          <a:p>
            <a:r>
              <a:rPr lang="en-US" dirty="0"/>
              <a:t>Medicaid foster care spending</a:t>
            </a:r>
          </a:p>
          <a:p>
            <a:r>
              <a:rPr lang="en-US" dirty="0"/>
              <a:t>Medicaid foster care behavioral health service utilization</a:t>
            </a:r>
          </a:p>
          <a:p>
            <a:r>
              <a:rPr lang="en-US" dirty="0"/>
              <a:t>EPSDT</a:t>
            </a:r>
          </a:p>
          <a:p>
            <a:r>
              <a:rPr lang="en-US" dirty="0"/>
              <a:t>State Examples </a:t>
            </a:r>
          </a:p>
          <a:p>
            <a:r>
              <a:rPr lang="en-US" dirty="0"/>
              <a:t>Working together – state agencies, MCOs, providers and families</a:t>
            </a:r>
          </a:p>
          <a:p>
            <a:r>
              <a:rPr lang="en-US" dirty="0"/>
              <a:t>Network solutions – payment along the continuum</a:t>
            </a:r>
          </a:p>
          <a:p>
            <a:endParaRPr lang="en-US" dirty="0"/>
          </a:p>
          <a:p>
            <a:endParaRPr lang="en-US" dirty="0"/>
          </a:p>
          <a:p>
            <a:endParaRPr lang="en-US" dirty="0"/>
          </a:p>
        </p:txBody>
      </p:sp>
    </p:spTree>
    <p:extLst>
      <p:ext uri="{BB962C8B-B14F-4D97-AF65-F5344CB8AC3E}">
        <p14:creationId xmlns:p14="http://schemas.microsoft.com/office/powerpoint/2010/main" val="397182258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746440"/>
          </a:xfrm>
        </p:spPr>
        <p:txBody>
          <a:bodyPr>
            <a:normAutofit/>
          </a:bodyPr>
          <a:lstStyle/>
          <a:p>
            <a:r>
              <a:rPr lang="en-US" dirty="0"/>
              <a:t>Medicaid Scan – Technical Assistance Network and Center for Health Care Strategies </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1020" y="1841244"/>
            <a:ext cx="8229600" cy="4018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55322" y="1623060"/>
            <a:ext cx="6880860" cy="876300"/>
          </a:xfrm>
          <a:prstGeom prst="rect">
            <a:avLst/>
          </a:prstGeom>
          <a:noFill/>
        </p:spPr>
        <p:txBody>
          <a:bodyPr wrap="square" lIns="0" tIns="0" rIns="0" bIns="0" rtlCol="0">
            <a:noAutofit/>
          </a:bodyPr>
          <a:lstStyle/>
          <a:p>
            <a:r>
              <a:rPr lang="en-US" sz="1600" b="1" dirty="0">
                <a:latin typeface="Aharoni" panose="02010803020104030203" pitchFamily="2" charset="-79"/>
                <a:cs typeface="Aharoni" panose="02010803020104030203" pitchFamily="2" charset="-79"/>
              </a:rPr>
              <a:t>Care Coordination Rates and Billing Structure</a:t>
            </a:r>
          </a:p>
        </p:txBody>
      </p:sp>
    </p:spTree>
    <p:extLst>
      <p:ext uri="{BB962C8B-B14F-4D97-AF65-F5344CB8AC3E}">
        <p14:creationId xmlns:p14="http://schemas.microsoft.com/office/powerpoint/2010/main" val="265827779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670240"/>
          </a:xfrm>
        </p:spPr>
        <p:txBody>
          <a:bodyPr>
            <a:normAutofit/>
          </a:bodyPr>
          <a:lstStyle/>
          <a:p>
            <a:r>
              <a:rPr lang="en-US" dirty="0"/>
              <a:t>Medicaid Scan – Technical Assistance Network and Center for Health Care Strategies </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92580"/>
            <a:ext cx="8229600" cy="435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94360" y="1356360"/>
            <a:ext cx="7574280" cy="236220"/>
          </a:xfrm>
          <a:prstGeom prst="rect">
            <a:avLst/>
          </a:prstGeom>
          <a:noFill/>
        </p:spPr>
        <p:txBody>
          <a:bodyPr wrap="square" lIns="0" tIns="0" rIns="0" bIns="0" rtlCol="0">
            <a:noAutofit/>
          </a:bodyPr>
          <a:lstStyle/>
          <a:p>
            <a:r>
              <a:rPr lang="en-US" sz="1600" b="1" dirty="0">
                <a:latin typeface="Aharoni" panose="02010803020104030203" pitchFamily="2" charset="-79"/>
                <a:cs typeface="Aharoni" panose="02010803020104030203" pitchFamily="2" charset="-79"/>
              </a:rPr>
              <a:t>Care Coordination and Billing Structure</a:t>
            </a:r>
          </a:p>
        </p:txBody>
      </p:sp>
    </p:spTree>
    <p:extLst>
      <p:ext uri="{BB962C8B-B14F-4D97-AF65-F5344CB8AC3E}">
        <p14:creationId xmlns:p14="http://schemas.microsoft.com/office/powerpoint/2010/main" val="316842244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670240"/>
          </a:xfrm>
        </p:spPr>
        <p:txBody>
          <a:bodyPr>
            <a:normAutofit/>
          </a:bodyPr>
          <a:lstStyle/>
          <a:p>
            <a:r>
              <a:rPr lang="en-US" dirty="0"/>
              <a:t>Medicaid Scan – Technical Assistance Network and Center for Health Care Strategies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4840" y="1223141"/>
            <a:ext cx="8229600" cy="421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45820" y="5509260"/>
            <a:ext cx="7848600" cy="853440"/>
          </a:xfrm>
          <a:prstGeom prst="rect">
            <a:avLst/>
          </a:prstGeom>
          <a:noFill/>
        </p:spPr>
        <p:txBody>
          <a:bodyPr wrap="square" lIns="0" tIns="0" rIns="0" bIns="0" rtlCol="0">
            <a:noAutofit/>
          </a:bodyPr>
          <a:lstStyle/>
          <a:p>
            <a:r>
              <a:rPr lang="en-US" sz="900" dirty="0"/>
              <a:t>6 “Established” programs are those that are fully established, with sustainable funding streams and a full array of services and supports for children with behavioral health needs. They also have outcomes data (some publicly available) and are involved in continuous quality improvement. </a:t>
            </a:r>
          </a:p>
          <a:p>
            <a:r>
              <a:rPr lang="en-US" sz="900" dirty="0"/>
              <a:t>7 “Evolving” programs are those in states/communities that have established intensive care coordination programs using wraparound in regions of the state and are either: (1) expanding statewide; or (2) revamping their approach to intensive care coordination using wraparound, often within the context of utilizing new Medicaid strategies, in order to enhance and sustain their programs. </a:t>
            </a:r>
          </a:p>
          <a:p>
            <a:r>
              <a:rPr lang="en-US" sz="900" dirty="0"/>
              <a:t>8 “Emerging” programs are those being piloted or in the early stages of implementation. </a:t>
            </a:r>
            <a:endParaRPr lang="en-US" sz="900" dirty="0">
              <a:latin typeface="Arial" pitchFamily="34" charset="0"/>
              <a:cs typeface="Arial" pitchFamily="34" charset="0"/>
            </a:endParaRPr>
          </a:p>
        </p:txBody>
      </p:sp>
    </p:spTree>
    <p:extLst>
      <p:ext uri="{BB962C8B-B14F-4D97-AF65-F5344CB8AC3E}">
        <p14:creationId xmlns:p14="http://schemas.microsoft.com/office/powerpoint/2010/main" val="369473470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40"/>
            <a:ext cx="8229600" cy="715960"/>
          </a:xfrm>
        </p:spPr>
        <p:txBody>
          <a:bodyPr>
            <a:normAutofit/>
          </a:bodyPr>
          <a:lstStyle/>
          <a:p>
            <a:r>
              <a:rPr lang="en-US" dirty="0"/>
              <a:t>Medicaid Scan – Technical Assistance Network and Center for Health Care Strategies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6375" y="1120142"/>
            <a:ext cx="694077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15695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7820" y="2225040"/>
            <a:ext cx="6156960" cy="2247900"/>
          </a:xfrm>
          <a:prstGeom prst="rect">
            <a:avLst/>
          </a:prstGeom>
          <a:noFill/>
        </p:spPr>
        <p:txBody>
          <a:bodyPr wrap="square" lIns="0" tIns="0" rIns="0" bIns="0" rtlCol="0">
            <a:noAutofit/>
          </a:bodyPr>
          <a:lstStyle/>
          <a:p>
            <a:endParaRPr lang="en-US" sz="3200" dirty="0">
              <a:latin typeface="Arial" pitchFamily="34" charset="0"/>
              <a:cs typeface="Arial" pitchFamily="34" charset="0"/>
            </a:endParaRPr>
          </a:p>
          <a:p>
            <a:endParaRPr lang="en-US" sz="3200" dirty="0">
              <a:latin typeface="Arial" pitchFamily="34" charset="0"/>
              <a:cs typeface="Arial" pitchFamily="34" charset="0"/>
            </a:endParaRPr>
          </a:p>
          <a:p>
            <a:r>
              <a:rPr lang="en-US" sz="3200" dirty="0">
                <a:latin typeface="Arial" pitchFamily="34" charset="0"/>
                <a:cs typeface="Arial" pitchFamily="34" charset="0"/>
              </a:rPr>
              <a:t>Network Strategies</a:t>
            </a:r>
          </a:p>
        </p:txBody>
      </p:sp>
    </p:spTree>
    <p:extLst>
      <p:ext uri="{BB962C8B-B14F-4D97-AF65-F5344CB8AC3E}">
        <p14:creationId xmlns:p14="http://schemas.microsoft.com/office/powerpoint/2010/main" val="239549547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28600"/>
            <a:ext cx="6078964" cy="762000"/>
          </a:xfrm>
        </p:spPr>
        <p:txBody>
          <a:bodyPr/>
          <a:lstStyle/>
          <a:p>
            <a:r>
              <a:rPr lang="en-US" sz="2000" dirty="0"/>
              <a:t>MCO and Provider Competencies Must Evolve for Children with Multiple Complex Needs</a:t>
            </a:r>
          </a:p>
        </p:txBody>
      </p:sp>
      <p:sp>
        <p:nvSpPr>
          <p:cNvPr id="3" name="Content Placeholder 2"/>
          <p:cNvSpPr>
            <a:spLocks noGrp="1"/>
          </p:cNvSpPr>
          <p:nvPr>
            <p:ph idx="1"/>
          </p:nvPr>
        </p:nvSpPr>
        <p:spPr>
          <a:xfrm>
            <a:off x="914400" y="1066800"/>
            <a:ext cx="7315200" cy="5257800"/>
          </a:xfrm>
        </p:spPr>
        <p:txBody>
          <a:bodyPr/>
          <a:lstStyle/>
          <a:p>
            <a:pPr lvl="1" indent="0">
              <a:buNone/>
            </a:pPr>
            <a:endParaRPr lang="en-US" sz="1400" dirty="0"/>
          </a:p>
          <a:p>
            <a:pPr marL="692150" lvl="1" indent="-342900">
              <a:buFont typeface="Courier New" panose="02070309020205020404" pitchFamily="49" charset="0"/>
              <a:buChar char="o"/>
            </a:pPr>
            <a:endParaRPr lang="en-US" sz="1400" dirty="0"/>
          </a:p>
          <a:p>
            <a:pPr marL="342900" indent="-342900">
              <a:buClrTx/>
              <a:buFont typeface="Arial" panose="020B0604020202020204" pitchFamily="34" charset="0"/>
              <a:buChar char="•"/>
            </a:pPr>
            <a:endParaRPr lang="en-US" dirty="0"/>
          </a:p>
          <a:p>
            <a:endParaRPr lang="en-US" dirty="0"/>
          </a:p>
        </p:txBody>
      </p:sp>
      <p:grpSp>
        <p:nvGrpSpPr>
          <p:cNvPr id="6" name="Group 5"/>
          <p:cNvGrpSpPr/>
          <p:nvPr/>
        </p:nvGrpSpPr>
        <p:grpSpPr>
          <a:xfrm>
            <a:off x="3558275" y="1054309"/>
            <a:ext cx="5253217" cy="5175003"/>
            <a:chOff x="3546399" y="1044476"/>
            <a:chExt cx="5456070" cy="5374836"/>
          </a:xfrm>
        </p:grpSpPr>
        <p:sp>
          <p:nvSpPr>
            <p:cNvPr id="7" name="Freeform 6"/>
            <p:cNvSpPr/>
            <p:nvPr/>
          </p:nvSpPr>
          <p:spPr>
            <a:xfrm>
              <a:off x="5952526" y="1044476"/>
              <a:ext cx="1318551" cy="1515576"/>
            </a:xfrm>
            <a:custGeom>
              <a:avLst/>
              <a:gdLst>
                <a:gd name="connsiteX0" fmla="*/ 0 w 1515575"/>
                <a:gd name="connsiteY0" fmla="*/ 659275 h 1318550"/>
                <a:gd name="connsiteX1" fmla="*/ 329638 w 1515575"/>
                <a:gd name="connsiteY1" fmla="*/ 0 h 1318550"/>
                <a:gd name="connsiteX2" fmla="*/ 1185938 w 1515575"/>
                <a:gd name="connsiteY2" fmla="*/ 0 h 1318550"/>
                <a:gd name="connsiteX3" fmla="*/ 1515575 w 1515575"/>
                <a:gd name="connsiteY3" fmla="*/ 659275 h 1318550"/>
                <a:gd name="connsiteX4" fmla="*/ 1185938 w 1515575"/>
                <a:gd name="connsiteY4" fmla="*/ 1318550 h 1318550"/>
                <a:gd name="connsiteX5" fmla="*/ 329638 w 1515575"/>
                <a:gd name="connsiteY5" fmla="*/ 1318550 h 1318550"/>
                <a:gd name="connsiteX6" fmla="*/ 0 w 1515575"/>
                <a:gd name="connsiteY6" fmla="*/ 659275 h 131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575" h="1318550">
                  <a:moveTo>
                    <a:pt x="757788" y="0"/>
                  </a:moveTo>
                  <a:lnTo>
                    <a:pt x="1515574" y="286785"/>
                  </a:lnTo>
                  <a:lnTo>
                    <a:pt x="1515574" y="1031766"/>
                  </a:lnTo>
                  <a:lnTo>
                    <a:pt x="757788" y="1318550"/>
                  </a:lnTo>
                  <a:lnTo>
                    <a:pt x="1" y="1031766"/>
                  </a:lnTo>
                  <a:lnTo>
                    <a:pt x="1" y="286785"/>
                  </a:lnTo>
                  <a:lnTo>
                    <a:pt x="757788"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5974" tIns="426678" rIns="395975" bIns="426677" numCol="1" spcCol="1270" anchor="ctr" anchorCtr="0">
              <a:noAutofit/>
            </a:bodyPr>
            <a:lstStyle/>
            <a:p>
              <a:pPr algn="ctr" defTabSz="2222500">
                <a:lnSpc>
                  <a:spcPct val="90000"/>
                </a:lnSpc>
                <a:spcAft>
                  <a:spcPct val="35000"/>
                </a:spcAft>
                <a:buClr>
                  <a:srgbClr val="D45D00"/>
                </a:buClr>
                <a:buFontTx/>
                <a:buChar char="•"/>
              </a:pPr>
              <a:endParaRPr lang="en-US" sz="5000" dirty="0">
                <a:solidFill>
                  <a:srgbClr val="FFFFFF"/>
                </a:solidFill>
              </a:endParaRPr>
            </a:p>
          </p:txBody>
        </p:sp>
        <p:sp>
          <p:nvSpPr>
            <p:cNvPr id="8" name="Rectangle 7"/>
            <p:cNvSpPr/>
            <p:nvPr/>
          </p:nvSpPr>
          <p:spPr>
            <a:xfrm>
              <a:off x="7311088" y="1347592"/>
              <a:ext cx="1691381" cy="9093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Freeform 8"/>
            <p:cNvSpPr/>
            <p:nvPr/>
          </p:nvSpPr>
          <p:spPr>
            <a:xfrm>
              <a:off x="4528492" y="1044476"/>
              <a:ext cx="1318551" cy="1515576"/>
            </a:xfrm>
            <a:custGeom>
              <a:avLst/>
              <a:gdLst>
                <a:gd name="connsiteX0" fmla="*/ 0 w 1515575"/>
                <a:gd name="connsiteY0" fmla="*/ 659275 h 1318550"/>
                <a:gd name="connsiteX1" fmla="*/ 329638 w 1515575"/>
                <a:gd name="connsiteY1" fmla="*/ 0 h 1318550"/>
                <a:gd name="connsiteX2" fmla="*/ 1185938 w 1515575"/>
                <a:gd name="connsiteY2" fmla="*/ 0 h 1318550"/>
                <a:gd name="connsiteX3" fmla="*/ 1515575 w 1515575"/>
                <a:gd name="connsiteY3" fmla="*/ 659275 h 1318550"/>
                <a:gd name="connsiteX4" fmla="*/ 1185938 w 1515575"/>
                <a:gd name="connsiteY4" fmla="*/ 1318550 h 1318550"/>
                <a:gd name="connsiteX5" fmla="*/ 329638 w 1515575"/>
                <a:gd name="connsiteY5" fmla="*/ 1318550 h 1318550"/>
                <a:gd name="connsiteX6" fmla="*/ 0 w 1515575"/>
                <a:gd name="connsiteY6" fmla="*/ 659275 h 131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575" h="1318550">
                  <a:moveTo>
                    <a:pt x="757788" y="0"/>
                  </a:moveTo>
                  <a:lnTo>
                    <a:pt x="1515574" y="286785"/>
                  </a:lnTo>
                  <a:lnTo>
                    <a:pt x="1515574" y="1031766"/>
                  </a:lnTo>
                  <a:lnTo>
                    <a:pt x="757788" y="1318550"/>
                  </a:lnTo>
                  <a:lnTo>
                    <a:pt x="1" y="1031766"/>
                  </a:lnTo>
                  <a:lnTo>
                    <a:pt x="1" y="286785"/>
                  </a:lnTo>
                  <a:lnTo>
                    <a:pt x="75778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474" tIns="236178" rIns="205475" bIns="236177" numCol="1" spcCol="1270" anchor="ctr" anchorCtr="0">
              <a:noAutofit/>
            </a:bodyPr>
            <a:lstStyle/>
            <a:p>
              <a:pPr algn="ctr" defTabSz="1600200">
                <a:lnSpc>
                  <a:spcPct val="90000"/>
                </a:lnSpc>
                <a:spcAft>
                  <a:spcPct val="35000"/>
                </a:spcAft>
                <a:buClr>
                  <a:srgbClr val="D45D00"/>
                </a:buClr>
                <a:buFontTx/>
                <a:buChar char="•"/>
              </a:pPr>
              <a:endParaRPr lang="en-US" sz="3600" dirty="0">
                <a:solidFill>
                  <a:srgbClr val="FFFFFF"/>
                </a:solidFill>
              </a:endParaRPr>
            </a:p>
          </p:txBody>
        </p:sp>
        <p:sp>
          <p:nvSpPr>
            <p:cNvPr id="10" name="Freeform 9"/>
            <p:cNvSpPr/>
            <p:nvPr/>
          </p:nvSpPr>
          <p:spPr>
            <a:xfrm>
              <a:off x="5215247" y="2330896"/>
              <a:ext cx="1318551" cy="1515576"/>
            </a:xfrm>
            <a:custGeom>
              <a:avLst/>
              <a:gdLst>
                <a:gd name="connsiteX0" fmla="*/ 0 w 1515575"/>
                <a:gd name="connsiteY0" fmla="*/ 659275 h 1318550"/>
                <a:gd name="connsiteX1" fmla="*/ 329638 w 1515575"/>
                <a:gd name="connsiteY1" fmla="*/ 0 h 1318550"/>
                <a:gd name="connsiteX2" fmla="*/ 1185938 w 1515575"/>
                <a:gd name="connsiteY2" fmla="*/ 0 h 1318550"/>
                <a:gd name="connsiteX3" fmla="*/ 1515575 w 1515575"/>
                <a:gd name="connsiteY3" fmla="*/ 659275 h 1318550"/>
                <a:gd name="connsiteX4" fmla="*/ 1185938 w 1515575"/>
                <a:gd name="connsiteY4" fmla="*/ 1318550 h 1318550"/>
                <a:gd name="connsiteX5" fmla="*/ 329638 w 1515575"/>
                <a:gd name="connsiteY5" fmla="*/ 1318550 h 1318550"/>
                <a:gd name="connsiteX6" fmla="*/ 0 w 1515575"/>
                <a:gd name="connsiteY6" fmla="*/ 659275 h 131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575" h="1318550">
                  <a:moveTo>
                    <a:pt x="757788" y="0"/>
                  </a:moveTo>
                  <a:lnTo>
                    <a:pt x="1515574" y="286785"/>
                  </a:lnTo>
                  <a:lnTo>
                    <a:pt x="1515574" y="1031766"/>
                  </a:lnTo>
                  <a:lnTo>
                    <a:pt x="757788" y="1318550"/>
                  </a:lnTo>
                  <a:lnTo>
                    <a:pt x="1" y="1031766"/>
                  </a:lnTo>
                  <a:lnTo>
                    <a:pt x="1" y="286785"/>
                  </a:lnTo>
                  <a:lnTo>
                    <a:pt x="757788"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3104" tIns="323808" rIns="293105" bIns="323807" numCol="1" spcCol="1270" anchor="ctr" anchorCtr="0">
              <a:noAutofit/>
            </a:bodyPr>
            <a:lstStyle/>
            <a:p>
              <a:pPr algn="ctr" defTabSz="1022350">
                <a:lnSpc>
                  <a:spcPct val="90000"/>
                </a:lnSpc>
                <a:spcAft>
                  <a:spcPct val="35000"/>
                </a:spcAft>
                <a:buClr>
                  <a:srgbClr val="D45D00"/>
                </a:buClr>
                <a:buFontTx/>
                <a:buChar char="•"/>
              </a:pPr>
              <a:endParaRPr lang="en-US" sz="2300" dirty="0">
                <a:solidFill>
                  <a:srgbClr val="FFFFFF"/>
                </a:solidFill>
              </a:endParaRPr>
            </a:p>
          </p:txBody>
        </p:sp>
        <p:sp>
          <p:nvSpPr>
            <p:cNvPr id="11" name="Rectangle 10"/>
            <p:cNvSpPr/>
            <p:nvPr/>
          </p:nvSpPr>
          <p:spPr>
            <a:xfrm>
              <a:off x="3546399" y="2634012"/>
              <a:ext cx="1636821" cy="9093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Freeform 11"/>
            <p:cNvSpPr/>
            <p:nvPr/>
          </p:nvSpPr>
          <p:spPr>
            <a:xfrm>
              <a:off x="6639281" y="2330896"/>
              <a:ext cx="1318551" cy="1515576"/>
            </a:xfrm>
            <a:custGeom>
              <a:avLst/>
              <a:gdLst>
                <a:gd name="connsiteX0" fmla="*/ 0 w 1515575"/>
                <a:gd name="connsiteY0" fmla="*/ 659275 h 1318550"/>
                <a:gd name="connsiteX1" fmla="*/ 329638 w 1515575"/>
                <a:gd name="connsiteY1" fmla="*/ 0 h 1318550"/>
                <a:gd name="connsiteX2" fmla="*/ 1185938 w 1515575"/>
                <a:gd name="connsiteY2" fmla="*/ 0 h 1318550"/>
                <a:gd name="connsiteX3" fmla="*/ 1515575 w 1515575"/>
                <a:gd name="connsiteY3" fmla="*/ 659275 h 1318550"/>
                <a:gd name="connsiteX4" fmla="*/ 1185938 w 1515575"/>
                <a:gd name="connsiteY4" fmla="*/ 1318550 h 1318550"/>
                <a:gd name="connsiteX5" fmla="*/ 329638 w 1515575"/>
                <a:gd name="connsiteY5" fmla="*/ 1318550 h 1318550"/>
                <a:gd name="connsiteX6" fmla="*/ 0 w 1515575"/>
                <a:gd name="connsiteY6" fmla="*/ 659275 h 131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575" h="1318550">
                  <a:moveTo>
                    <a:pt x="757788" y="0"/>
                  </a:moveTo>
                  <a:lnTo>
                    <a:pt x="1515574" y="286785"/>
                  </a:lnTo>
                  <a:lnTo>
                    <a:pt x="1515574" y="1031766"/>
                  </a:lnTo>
                  <a:lnTo>
                    <a:pt x="757788" y="1318550"/>
                  </a:lnTo>
                  <a:lnTo>
                    <a:pt x="1" y="1031766"/>
                  </a:lnTo>
                  <a:lnTo>
                    <a:pt x="1" y="286785"/>
                  </a:lnTo>
                  <a:lnTo>
                    <a:pt x="757788"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5474" tIns="236178" rIns="205475" bIns="236177" numCol="1" spcCol="1270" anchor="ctr" anchorCtr="0">
              <a:noAutofit/>
            </a:bodyPr>
            <a:lstStyle/>
            <a:p>
              <a:pPr algn="ctr" defTabSz="1600200">
                <a:lnSpc>
                  <a:spcPct val="90000"/>
                </a:lnSpc>
                <a:spcAft>
                  <a:spcPct val="35000"/>
                </a:spcAft>
                <a:buClr>
                  <a:srgbClr val="D45D00"/>
                </a:buClr>
                <a:buFontTx/>
                <a:buChar char="•"/>
              </a:pPr>
              <a:endParaRPr lang="en-US" sz="3600" dirty="0">
                <a:solidFill>
                  <a:srgbClr val="FFFFFF"/>
                </a:solidFill>
              </a:endParaRPr>
            </a:p>
          </p:txBody>
        </p:sp>
        <p:sp>
          <p:nvSpPr>
            <p:cNvPr id="13" name="Freeform 12"/>
            <p:cNvSpPr/>
            <p:nvPr/>
          </p:nvSpPr>
          <p:spPr>
            <a:xfrm>
              <a:off x="5929992" y="3617316"/>
              <a:ext cx="1318551" cy="1515576"/>
            </a:xfrm>
            <a:custGeom>
              <a:avLst/>
              <a:gdLst>
                <a:gd name="connsiteX0" fmla="*/ 0 w 1515575"/>
                <a:gd name="connsiteY0" fmla="*/ 659275 h 1318550"/>
                <a:gd name="connsiteX1" fmla="*/ 329638 w 1515575"/>
                <a:gd name="connsiteY1" fmla="*/ 0 h 1318550"/>
                <a:gd name="connsiteX2" fmla="*/ 1185938 w 1515575"/>
                <a:gd name="connsiteY2" fmla="*/ 0 h 1318550"/>
                <a:gd name="connsiteX3" fmla="*/ 1515575 w 1515575"/>
                <a:gd name="connsiteY3" fmla="*/ 659275 h 1318550"/>
                <a:gd name="connsiteX4" fmla="*/ 1185938 w 1515575"/>
                <a:gd name="connsiteY4" fmla="*/ 1318550 h 1318550"/>
                <a:gd name="connsiteX5" fmla="*/ 329638 w 1515575"/>
                <a:gd name="connsiteY5" fmla="*/ 1318550 h 1318550"/>
                <a:gd name="connsiteX6" fmla="*/ 0 w 1515575"/>
                <a:gd name="connsiteY6" fmla="*/ 659275 h 131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575" h="1318550">
                  <a:moveTo>
                    <a:pt x="757788" y="0"/>
                  </a:moveTo>
                  <a:lnTo>
                    <a:pt x="1515574" y="286785"/>
                  </a:lnTo>
                  <a:lnTo>
                    <a:pt x="1515574" y="1031766"/>
                  </a:lnTo>
                  <a:lnTo>
                    <a:pt x="757788" y="1318550"/>
                  </a:lnTo>
                  <a:lnTo>
                    <a:pt x="1" y="1031766"/>
                  </a:lnTo>
                  <a:lnTo>
                    <a:pt x="1" y="286785"/>
                  </a:lnTo>
                  <a:lnTo>
                    <a:pt x="757788"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3104" tIns="323808" rIns="293105" bIns="323807" numCol="1" spcCol="1270" anchor="ctr" anchorCtr="0">
              <a:noAutofit/>
            </a:bodyPr>
            <a:lstStyle/>
            <a:p>
              <a:pPr algn="ctr" defTabSz="1022350">
                <a:lnSpc>
                  <a:spcPct val="90000"/>
                </a:lnSpc>
                <a:spcAft>
                  <a:spcPct val="35000"/>
                </a:spcAft>
                <a:buClr>
                  <a:srgbClr val="D45D00"/>
                </a:buClr>
                <a:buFontTx/>
                <a:buChar char="•"/>
              </a:pPr>
              <a:endParaRPr lang="en-US" sz="2300" dirty="0">
                <a:solidFill>
                  <a:srgbClr val="FFFFFF"/>
                </a:solidFill>
              </a:endParaRPr>
            </a:p>
          </p:txBody>
        </p:sp>
        <p:sp>
          <p:nvSpPr>
            <p:cNvPr id="14" name="Rectangle 13"/>
            <p:cNvSpPr/>
            <p:nvPr/>
          </p:nvSpPr>
          <p:spPr>
            <a:xfrm>
              <a:off x="7311088" y="3920432"/>
              <a:ext cx="1691381" cy="9093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Freeform 14"/>
            <p:cNvSpPr/>
            <p:nvPr/>
          </p:nvSpPr>
          <p:spPr>
            <a:xfrm>
              <a:off x="4505958" y="3617316"/>
              <a:ext cx="1318551" cy="1515576"/>
            </a:xfrm>
            <a:custGeom>
              <a:avLst/>
              <a:gdLst>
                <a:gd name="connsiteX0" fmla="*/ 0 w 1515575"/>
                <a:gd name="connsiteY0" fmla="*/ 659275 h 1318550"/>
                <a:gd name="connsiteX1" fmla="*/ 329638 w 1515575"/>
                <a:gd name="connsiteY1" fmla="*/ 0 h 1318550"/>
                <a:gd name="connsiteX2" fmla="*/ 1185938 w 1515575"/>
                <a:gd name="connsiteY2" fmla="*/ 0 h 1318550"/>
                <a:gd name="connsiteX3" fmla="*/ 1515575 w 1515575"/>
                <a:gd name="connsiteY3" fmla="*/ 659275 h 1318550"/>
                <a:gd name="connsiteX4" fmla="*/ 1185938 w 1515575"/>
                <a:gd name="connsiteY4" fmla="*/ 1318550 h 1318550"/>
                <a:gd name="connsiteX5" fmla="*/ 329638 w 1515575"/>
                <a:gd name="connsiteY5" fmla="*/ 1318550 h 1318550"/>
                <a:gd name="connsiteX6" fmla="*/ 0 w 1515575"/>
                <a:gd name="connsiteY6" fmla="*/ 659275 h 131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575" h="1318550">
                  <a:moveTo>
                    <a:pt x="757788" y="0"/>
                  </a:moveTo>
                  <a:lnTo>
                    <a:pt x="1515574" y="286785"/>
                  </a:lnTo>
                  <a:lnTo>
                    <a:pt x="1515574" y="1031766"/>
                  </a:lnTo>
                  <a:lnTo>
                    <a:pt x="757788" y="1318550"/>
                  </a:lnTo>
                  <a:lnTo>
                    <a:pt x="1" y="1031766"/>
                  </a:lnTo>
                  <a:lnTo>
                    <a:pt x="1" y="286785"/>
                  </a:lnTo>
                  <a:lnTo>
                    <a:pt x="757788"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5474" tIns="236178" rIns="205475" bIns="236177" numCol="1" spcCol="1270" anchor="ctr" anchorCtr="0">
              <a:noAutofit/>
            </a:bodyPr>
            <a:lstStyle/>
            <a:p>
              <a:pPr algn="ctr" defTabSz="1600200">
                <a:lnSpc>
                  <a:spcPct val="90000"/>
                </a:lnSpc>
                <a:spcAft>
                  <a:spcPct val="35000"/>
                </a:spcAft>
                <a:buClr>
                  <a:srgbClr val="D45D00"/>
                </a:buClr>
                <a:buFontTx/>
                <a:buChar char="•"/>
              </a:pPr>
              <a:endParaRPr lang="en-US" sz="3600" dirty="0">
                <a:solidFill>
                  <a:srgbClr val="FFFFFF"/>
                </a:solidFill>
              </a:endParaRPr>
            </a:p>
          </p:txBody>
        </p:sp>
        <p:sp>
          <p:nvSpPr>
            <p:cNvPr id="16" name="Freeform 15"/>
            <p:cNvSpPr/>
            <p:nvPr/>
          </p:nvSpPr>
          <p:spPr>
            <a:xfrm>
              <a:off x="5215247" y="4903736"/>
              <a:ext cx="1318551" cy="1515576"/>
            </a:xfrm>
            <a:custGeom>
              <a:avLst/>
              <a:gdLst>
                <a:gd name="connsiteX0" fmla="*/ 0 w 1515575"/>
                <a:gd name="connsiteY0" fmla="*/ 659275 h 1318550"/>
                <a:gd name="connsiteX1" fmla="*/ 329638 w 1515575"/>
                <a:gd name="connsiteY1" fmla="*/ 0 h 1318550"/>
                <a:gd name="connsiteX2" fmla="*/ 1185938 w 1515575"/>
                <a:gd name="connsiteY2" fmla="*/ 0 h 1318550"/>
                <a:gd name="connsiteX3" fmla="*/ 1515575 w 1515575"/>
                <a:gd name="connsiteY3" fmla="*/ 659275 h 1318550"/>
                <a:gd name="connsiteX4" fmla="*/ 1185938 w 1515575"/>
                <a:gd name="connsiteY4" fmla="*/ 1318550 h 1318550"/>
                <a:gd name="connsiteX5" fmla="*/ 329638 w 1515575"/>
                <a:gd name="connsiteY5" fmla="*/ 1318550 h 1318550"/>
                <a:gd name="connsiteX6" fmla="*/ 0 w 1515575"/>
                <a:gd name="connsiteY6" fmla="*/ 659275 h 131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575" h="1318550">
                  <a:moveTo>
                    <a:pt x="757788" y="0"/>
                  </a:moveTo>
                  <a:lnTo>
                    <a:pt x="1515574" y="286785"/>
                  </a:lnTo>
                  <a:lnTo>
                    <a:pt x="1515574" y="1031766"/>
                  </a:lnTo>
                  <a:lnTo>
                    <a:pt x="757788" y="1318550"/>
                  </a:lnTo>
                  <a:lnTo>
                    <a:pt x="1" y="1031766"/>
                  </a:lnTo>
                  <a:lnTo>
                    <a:pt x="1" y="286785"/>
                  </a:lnTo>
                  <a:lnTo>
                    <a:pt x="757788"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5974" tIns="426678" rIns="395975" bIns="426677" numCol="1" spcCol="1270" anchor="ctr" anchorCtr="0">
              <a:noAutofit/>
            </a:bodyPr>
            <a:lstStyle/>
            <a:p>
              <a:pPr algn="ctr" defTabSz="2222500">
                <a:lnSpc>
                  <a:spcPct val="90000"/>
                </a:lnSpc>
                <a:spcAft>
                  <a:spcPct val="35000"/>
                </a:spcAft>
                <a:buClr>
                  <a:srgbClr val="D45D00"/>
                </a:buClr>
                <a:buFontTx/>
                <a:buChar char="•"/>
              </a:pPr>
              <a:endParaRPr lang="en-US" sz="5000" dirty="0">
                <a:solidFill>
                  <a:srgbClr val="FFFFFF"/>
                </a:solidFill>
              </a:endParaRPr>
            </a:p>
          </p:txBody>
        </p:sp>
        <p:sp>
          <p:nvSpPr>
            <p:cNvPr id="17" name="Rectangle 16"/>
            <p:cNvSpPr/>
            <p:nvPr/>
          </p:nvSpPr>
          <p:spPr>
            <a:xfrm>
              <a:off x="3546399" y="5206852"/>
              <a:ext cx="1636821" cy="9093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Freeform 17"/>
            <p:cNvSpPr/>
            <p:nvPr/>
          </p:nvSpPr>
          <p:spPr>
            <a:xfrm>
              <a:off x="6639281" y="4903736"/>
              <a:ext cx="1318551" cy="1515576"/>
            </a:xfrm>
            <a:custGeom>
              <a:avLst/>
              <a:gdLst>
                <a:gd name="connsiteX0" fmla="*/ 0 w 1515575"/>
                <a:gd name="connsiteY0" fmla="*/ 659275 h 1318550"/>
                <a:gd name="connsiteX1" fmla="*/ 329638 w 1515575"/>
                <a:gd name="connsiteY1" fmla="*/ 0 h 1318550"/>
                <a:gd name="connsiteX2" fmla="*/ 1185938 w 1515575"/>
                <a:gd name="connsiteY2" fmla="*/ 0 h 1318550"/>
                <a:gd name="connsiteX3" fmla="*/ 1515575 w 1515575"/>
                <a:gd name="connsiteY3" fmla="*/ 659275 h 1318550"/>
                <a:gd name="connsiteX4" fmla="*/ 1185938 w 1515575"/>
                <a:gd name="connsiteY4" fmla="*/ 1318550 h 1318550"/>
                <a:gd name="connsiteX5" fmla="*/ 329638 w 1515575"/>
                <a:gd name="connsiteY5" fmla="*/ 1318550 h 1318550"/>
                <a:gd name="connsiteX6" fmla="*/ 0 w 1515575"/>
                <a:gd name="connsiteY6" fmla="*/ 659275 h 131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575" h="1318550">
                  <a:moveTo>
                    <a:pt x="757788" y="0"/>
                  </a:moveTo>
                  <a:lnTo>
                    <a:pt x="1515574" y="286785"/>
                  </a:lnTo>
                  <a:lnTo>
                    <a:pt x="1515574" y="1031766"/>
                  </a:lnTo>
                  <a:lnTo>
                    <a:pt x="757788" y="1318550"/>
                  </a:lnTo>
                  <a:lnTo>
                    <a:pt x="1" y="1031766"/>
                  </a:lnTo>
                  <a:lnTo>
                    <a:pt x="1" y="286785"/>
                  </a:lnTo>
                  <a:lnTo>
                    <a:pt x="757788"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5474" tIns="236178" rIns="205475" bIns="236177" numCol="1" spcCol="1270" anchor="ctr" anchorCtr="0">
              <a:noAutofit/>
            </a:bodyPr>
            <a:lstStyle/>
            <a:p>
              <a:pPr algn="ctr" defTabSz="1600200">
                <a:lnSpc>
                  <a:spcPct val="90000"/>
                </a:lnSpc>
                <a:spcAft>
                  <a:spcPct val="35000"/>
                </a:spcAft>
                <a:buClr>
                  <a:srgbClr val="D45D00"/>
                </a:buClr>
                <a:buFontTx/>
                <a:buChar char="•"/>
              </a:pPr>
              <a:endParaRPr lang="en-US" sz="3600" dirty="0">
                <a:solidFill>
                  <a:srgbClr val="FFFFFF"/>
                </a:solidFill>
              </a:endParaRPr>
            </a:p>
          </p:txBody>
        </p:sp>
      </p:grpSp>
      <p:sp>
        <p:nvSpPr>
          <p:cNvPr id="33" name="Content Placeholder 2"/>
          <p:cNvSpPr txBox="1">
            <a:spLocks/>
          </p:cNvSpPr>
          <p:nvPr/>
        </p:nvSpPr>
        <p:spPr bwMode="auto">
          <a:xfrm>
            <a:off x="457203" y="960440"/>
            <a:ext cx="388905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457200" rtl="0" eaLnBrk="0" fontAlgn="base" hangingPunct="0">
              <a:spcBef>
                <a:spcPct val="20000"/>
              </a:spcBef>
              <a:spcAft>
                <a:spcPct val="0"/>
              </a:spcAft>
              <a:buClr>
                <a:schemeClr val="tx2"/>
              </a:buClr>
              <a:buFont typeface="Arial" charset="0"/>
              <a:defRPr sz="2000">
                <a:solidFill>
                  <a:schemeClr val="bg1"/>
                </a:solidFill>
                <a:latin typeface="+mn-lt"/>
                <a:ea typeface="+mn-ea"/>
                <a:cs typeface="+mn-cs"/>
              </a:defRPr>
            </a:lvl1pPr>
            <a:lvl2pPr marL="349250" indent="-228600" algn="l" defTabSz="457200" rtl="0" eaLnBrk="0" fontAlgn="base" hangingPunct="0">
              <a:spcBef>
                <a:spcPct val="20000"/>
              </a:spcBef>
              <a:spcAft>
                <a:spcPct val="0"/>
              </a:spcAft>
              <a:buFont typeface="Arial" charset="0"/>
              <a:buChar char="•"/>
              <a:defRPr>
                <a:solidFill>
                  <a:schemeClr val="bg1"/>
                </a:solidFill>
                <a:latin typeface="+mn-lt"/>
                <a:ea typeface="+mn-ea"/>
              </a:defRPr>
            </a:lvl2pPr>
            <a:lvl3pPr marL="577850" indent="-174625" algn="l" defTabSz="457200" rtl="0" eaLnBrk="0" fontAlgn="base" hangingPunct="0">
              <a:spcBef>
                <a:spcPct val="20000"/>
              </a:spcBef>
              <a:spcAft>
                <a:spcPct val="0"/>
              </a:spcAft>
              <a:buFont typeface="Arial" charset="0"/>
              <a:buChar char="•"/>
              <a:defRPr sz="1600">
                <a:solidFill>
                  <a:schemeClr val="bg1"/>
                </a:solidFill>
                <a:latin typeface="+mn-lt"/>
                <a:ea typeface="+mn-ea"/>
              </a:defRPr>
            </a:lvl3pPr>
            <a:lvl4pPr marL="860425" indent="-168275" algn="l" defTabSz="457200" rtl="0" eaLnBrk="0" fontAlgn="base" hangingPunct="0">
              <a:spcBef>
                <a:spcPct val="20000"/>
              </a:spcBef>
              <a:spcAft>
                <a:spcPct val="0"/>
              </a:spcAft>
              <a:buFont typeface="Arial" charset="0"/>
              <a:buChar char="•"/>
              <a:defRPr sz="1400">
                <a:solidFill>
                  <a:schemeClr val="bg1"/>
                </a:solidFill>
                <a:latin typeface="+mn-lt"/>
                <a:ea typeface="+mn-ea"/>
              </a:defRPr>
            </a:lvl4pPr>
            <a:lvl5pPr marL="1089025" indent="-120650" algn="l" defTabSz="457200" rtl="0" eaLnBrk="0" fontAlgn="base" hangingPunct="0">
              <a:spcBef>
                <a:spcPct val="20000"/>
              </a:spcBef>
              <a:spcAft>
                <a:spcPct val="0"/>
              </a:spcAft>
              <a:buChar char="•"/>
              <a:defRPr sz="1200">
                <a:solidFill>
                  <a:schemeClr val="bg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a:lstStyle>
          <a:p>
            <a:pPr marL="285750" indent="-285750">
              <a:buClr>
                <a:schemeClr val="accent1"/>
              </a:buClr>
              <a:buFont typeface="Arial" panose="020B0604020202020204" pitchFamily="34" charset="0"/>
              <a:buChar char="•"/>
            </a:pPr>
            <a:r>
              <a:rPr lang="en-US" sz="1400" kern="0" dirty="0">
                <a:solidFill>
                  <a:schemeClr val="tx1"/>
                </a:solidFill>
              </a:rPr>
              <a:t>Complex and high cost populations need specialized trained provider types and systems to be maximally effective </a:t>
            </a:r>
          </a:p>
          <a:p>
            <a:pPr marL="285750" indent="-285750">
              <a:buClr>
                <a:schemeClr val="accent1"/>
              </a:buClr>
              <a:buFont typeface="Arial" panose="020B0604020202020204" pitchFamily="34" charset="0"/>
              <a:buChar char="•"/>
            </a:pPr>
            <a:r>
              <a:rPr lang="en-US" sz="1400" kern="0" dirty="0">
                <a:solidFill>
                  <a:schemeClr val="tx1"/>
                </a:solidFill>
              </a:rPr>
              <a:t>Research has shown in many areas that highly trained clinicians have better outcomes than care through a generalized care provider (particularly in EBP implementation)</a:t>
            </a:r>
          </a:p>
          <a:p>
            <a:pPr marL="285750" indent="-285750">
              <a:buClr>
                <a:schemeClr val="accent1"/>
              </a:buClr>
              <a:buFont typeface="Arial" panose="020B0604020202020204" pitchFamily="34" charset="0"/>
              <a:buChar char="•"/>
            </a:pPr>
            <a:r>
              <a:rPr lang="en-US" sz="1400" kern="0" dirty="0">
                <a:solidFill>
                  <a:schemeClr val="tx1"/>
                </a:solidFill>
              </a:rPr>
              <a:t>Current generalized training and licensure does not clarify experience nor competence for these populations</a:t>
            </a:r>
          </a:p>
          <a:p>
            <a:pPr marL="285750" indent="-285750">
              <a:buClr>
                <a:schemeClr val="accent1"/>
              </a:buClr>
              <a:buFont typeface="Arial" panose="020B0604020202020204" pitchFamily="34" charset="0"/>
              <a:buChar char="•"/>
            </a:pPr>
            <a:r>
              <a:rPr lang="en-US" sz="1400" kern="0" dirty="0">
                <a:solidFill>
                  <a:schemeClr val="tx1"/>
                </a:solidFill>
              </a:rPr>
              <a:t>The system of care will need to have processes to measure and identify competencies</a:t>
            </a:r>
          </a:p>
          <a:p>
            <a:pPr marL="285750" indent="-285750">
              <a:buClr>
                <a:schemeClr val="accent1"/>
              </a:buClr>
              <a:buFont typeface="Arial" panose="020B0604020202020204" pitchFamily="34" charset="0"/>
              <a:buChar char="•"/>
            </a:pPr>
            <a:r>
              <a:rPr lang="en-US" sz="1400" kern="0" dirty="0">
                <a:solidFill>
                  <a:schemeClr val="tx1"/>
                </a:solidFill>
              </a:rPr>
              <a:t>Must consider alternative care providers tailored to this unique population</a:t>
            </a:r>
          </a:p>
        </p:txBody>
      </p:sp>
      <p:sp>
        <p:nvSpPr>
          <p:cNvPr id="35" name="TextBox 3"/>
          <p:cNvSpPr txBox="1">
            <a:spLocks noChangeArrowheads="1"/>
          </p:cNvSpPr>
          <p:nvPr/>
        </p:nvSpPr>
        <p:spPr bwMode="auto">
          <a:xfrm>
            <a:off x="4503853" y="1447802"/>
            <a:ext cx="1247832" cy="70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9pPr>
          </a:lstStyle>
          <a:p>
            <a:pPr algn="ctr" defTabSz="914400" eaLnBrk="1" hangingPunct="1">
              <a:lnSpc>
                <a:spcPct val="95000"/>
              </a:lnSpc>
              <a:spcAft>
                <a:spcPct val="35000"/>
              </a:spcAft>
              <a:buClr>
                <a:srgbClr val="D45D00"/>
              </a:buClr>
            </a:pPr>
            <a:r>
              <a:rPr lang="en-US" sz="1400" dirty="0">
                <a:solidFill>
                  <a:srgbClr val="FFFFFF"/>
                </a:solidFill>
              </a:rPr>
              <a:t>Strengths-based Planning</a:t>
            </a:r>
          </a:p>
        </p:txBody>
      </p:sp>
      <p:sp>
        <p:nvSpPr>
          <p:cNvPr id="36" name="TextBox 21"/>
          <p:cNvSpPr txBox="1">
            <a:spLocks noChangeArrowheads="1"/>
          </p:cNvSpPr>
          <p:nvPr/>
        </p:nvSpPr>
        <p:spPr bwMode="auto">
          <a:xfrm>
            <a:off x="5840311" y="1430749"/>
            <a:ext cx="1295400" cy="70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defRPr sz="1400">
                <a:solidFill>
                  <a:schemeClr val="bg1"/>
                </a:solidFill>
                <a:latin typeface="Arial" pitchFamily="34"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lnSpc>
                <a:spcPct val="95000"/>
              </a:lnSpc>
              <a:spcBef>
                <a:spcPct val="0"/>
              </a:spcBef>
              <a:spcAft>
                <a:spcPct val="35000"/>
              </a:spcAft>
              <a:buClr>
                <a:schemeClr val="accent1"/>
              </a:buClr>
              <a:buChar char="•"/>
              <a:defRPr>
                <a:latin typeface="Arial" pitchFamily="34" charset="0"/>
              </a:defRPr>
            </a:lvl6pPr>
            <a:lvl7pPr marL="2971800" indent="-228600" eaLnBrk="0" fontAlgn="base" hangingPunct="0">
              <a:lnSpc>
                <a:spcPct val="95000"/>
              </a:lnSpc>
              <a:spcBef>
                <a:spcPct val="0"/>
              </a:spcBef>
              <a:spcAft>
                <a:spcPct val="35000"/>
              </a:spcAft>
              <a:buClr>
                <a:schemeClr val="accent1"/>
              </a:buClr>
              <a:buChar char="•"/>
              <a:defRPr>
                <a:latin typeface="Arial" pitchFamily="34" charset="0"/>
              </a:defRPr>
            </a:lvl7pPr>
            <a:lvl8pPr marL="3429000" indent="-228600" eaLnBrk="0" fontAlgn="base" hangingPunct="0">
              <a:lnSpc>
                <a:spcPct val="95000"/>
              </a:lnSpc>
              <a:spcBef>
                <a:spcPct val="0"/>
              </a:spcBef>
              <a:spcAft>
                <a:spcPct val="35000"/>
              </a:spcAft>
              <a:buClr>
                <a:schemeClr val="accent1"/>
              </a:buClr>
              <a:buChar char="•"/>
              <a:defRPr>
                <a:latin typeface="Arial" pitchFamily="34" charset="0"/>
              </a:defRPr>
            </a:lvl8pPr>
            <a:lvl9pPr marL="3886200" indent="-228600" eaLnBrk="0" fontAlgn="base" hangingPunct="0">
              <a:lnSpc>
                <a:spcPct val="95000"/>
              </a:lnSpc>
              <a:spcBef>
                <a:spcPct val="0"/>
              </a:spcBef>
              <a:spcAft>
                <a:spcPct val="35000"/>
              </a:spcAft>
              <a:buClr>
                <a:schemeClr val="accent1"/>
              </a:buClr>
              <a:buChar char="•"/>
              <a:defRPr>
                <a:latin typeface="Arial" pitchFamily="34" charset="0"/>
              </a:defRPr>
            </a:lvl9pPr>
          </a:lstStyle>
          <a:p>
            <a:pPr defTabSz="914400">
              <a:lnSpc>
                <a:spcPct val="95000"/>
              </a:lnSpc>
              <a:spcAft>
                <a:spcPct val="35000"/>
              </a:spcAft>
              <a:buClr>
                <a:srgbClr val="D45D00"/>
              </a:buClr>
            </a:pPr>
            <a:r>
              <a:rPr lang="en-US" dirty="0">
                <a:solidFill>
                  <a:srgbClr val="FFFFFF"/>
                </a:solidFill>
                <a:ea typeface="Arial Unicode MS" pitchFamily="34" charset="-128"/>
              </a:rPr>
              <a:t>Co-occurring Disorders (MH/SUD)</a:t>
            </a:r>
          </a:p>
        </p:txBody>
      </p:sp>
      <p:sp>
        <p:nvSpPr>
          <p:cNvPr id="38" name="TextBox 22"/>
          <p:cNvSpPr txBox="1">
            <a:spLocks noChangeArrowheads="1"/>
          </p:cNvSpPr>
          <p:nvPr/>
        </p:nvSpPr>
        <p:spPr bwMode="auto">
          <a:xfrm>
            <a:off x="5187435" y="2763416"/>
            <a:ext cx="1218903" cy="70634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9pPr>
          </a:lstStyle>
          <a:p>
            <a:pPr algn="ctr" defTabSz="914400" eaLnBrk="1" hangingPunct="1">
              <a:lnSpc>
                <a:spcPct val="95000"/>
              </a:lnSpc>
              <a:spcAft>
                <a:spcPct val="35000"/>
              </a:spcAft>
              <a:buClr>
                <a:srgbClr val="D45D00"/>
              </a:buClr>
            </a:pPr>
            <a:r>
              <a:rPr lang="en-US" sz="1400" dirty="0">
                <a:solidFill>
                  <a:schemeClr val="bg1"/>
                </a:solidFill>
              </a:rPr>
              <a:t>Family Involvement-preferences </a:t>
            </a:r>
          </a:p>
        </p:txBody>
      </p:sp>
      <p:sp>
        <p:nvSpPr>
          <p:cNvPr id="40" name="TextBox 24"/>
          <p:cNvSpPr txBox="1">
            <a:spLocks noChangeArrowheads="1"/>
          </p:cNvSpPr>
          <p:nvPr/>
        </p:nvSpPr>
        <p:spPr bwMode="auto">
          <a:xfrm>
            <a:off x="6536167" y="2743202"/>
            <a:ext cx="1269527" cy="70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1" hangingPunct="1">
              <a:defRPr sz="1400">
                <a:solidFill>
                  <a:schemeClr val="bg1"/>
                </a:solidFill>
                <a:latin typeface="Arial" pitchFamily="34"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lnSpc>
                <a:spcPct val="95000"/>
              </a:lnSpc>
              <a:spcBef>
                <a:spcPct val="0"/>
              </a:spcBef>
              <a:spcAft>
                <a:spcPct val="35000"/>
              </a:spcAft>
              <a:buClr>
                <a:schemeClr val="accent1"/>
              </a:buClr>
              <a:buChar char="•"/>
              <a:defRPr>
                <a:latin typeface="Arial" pitchFamily="34" charset="0"/>
              </a:defRPr>
            </a:lvl6pPr>
            <a:lvl7pPr marL="2971800" indent="-228600" eaLnBrk="0" fontAlgn="base" hangingPunct="0">
              <a:lnSpc>
                <a:spcPct val="95000"/>
              </a:lnSpc>
              <a:spcBef>
                <a:spcPct val="0"/>
              </a:spcBef>
              <a:spcAft>
                <a:spcPct val="35000"/>
              </a:spcAft>
              <a:buClr>
                <a:schemeClr val="accent1"/>
              </a:buClr>
              <a:buChar char="•"/>
              <a:defRPr>
                <a:latin typeface="Arial" pitchFamily="34" charset="0"/>
              </a:defRPr>
            </a:lvl7pPr>
            <a:lvl8pPr marL="3429000" indent="-228600" eaLnBrk="0" fontAlgn="base" hangingPunct="0">
              <a:lnSpc>
                <a:spcPct val="95000"/>
              </a:lnSpc>
              <a:spcBef>
                <a:spcPct val="0"/>
              </a:spcBef>
              <a:spcAft>
                <a:spcPct val="35000"/>
              </a:spcAft>
              <a:buClr>
                <a:schemeClr val="accent1"/>
              </a:buClr>
              <a:buChar char="•"/>
              <a:defRPr>
                <a:latin typeface="Arial" pitchFamily="34" charset="0"/>
              </a:defRPr>
            </a:lvl8pPr>
            <a:lvl9pPr marL="3886200" indent="-228600" eaLnBrk="0" fontAlgn="base" hangingPunct="0">
              <a:lnSpc>
                <a:spcPct val="95000"/>
              </a:lnSpc>
              <a:spcBef>
                <a:spcPct val="0"/>
              </a:spcBef>
              <a:spcAft>
                <a:spcPct val="35000"/>
              </a:spcAft>
              <a:buClr>
                <a:schemeClr val="accent1"/>
              </a:buClr>
              <a:buChar char="•"/>
              <a:defRPr>
                <a:latin typeface="Arial" pitchFamily="34" charset="0"/>
              </a:defRPr>
            </a:lvl9pPr>
          </a:lstStyle>
          <a:p>
            <a:pPr defTabSz="914400">
              <a:lnSpc>
                <a:spcPct val="95000"/>
              </a:lnSpc>
              <a:spcAft>
                <a:spcPct val="35000"/>
              </a:spcAft>
              <a:buClr>
                <a:srgbClr val="D45D00"/>
              </a:buClr>
            </a:pPr>
            <a:r>
              <a:rPr lang="en-US" dirty="0">
                <a:solidFill>
                  <a:srgbClr val="FFFFFF"/>
                </a:solidFill>
                <a:ea typeface="Arial Unicode MS" pitchFamily="34" charset="-128"/>
              </a:rPr>
              <a:t>Trauma-Informed Care</a:t>
            </a:r>
          </a:p>
        </p:txBody>
      </p:sp>
      <p:sp>
        <p:nvSpPr>
          <p:cNvPr id="41" name="TextBox 25"/>
          <p:cNvSpPr txBox="1">
            <a:spLocks noChangeArrowheads="1"/>
          </p:cNvSpPr>
          <p:nvPr/>
        </p:nvSpPr>
        <p:spPr bwMode="auto">
          <a:xfrm>
            <a:off x="4469221" y="4003326"/>
            <a:ext cx="1295400" cy="50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defRPr sz="1400">
                <a:solidFill>
                  <a:schemeClr val="bg1"/>
                </a:solidFill>
                <a:latin typeface="Arial" pitchFamily="34"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lnSpc>
                <a:spcPct val="95000"/>
              </a:lnSpc>
              <a:spcBef>
                <a:spcPct val="0"/>
              </a:spcBef>
              <a:spcAft>
                <a:spcPct val="35000"/>
              </a:spcAft>
              <a:buClr>
                <a:schemeClr val="accent1"/>
              </a:buClr>
              <a:buChar char="•"/>
              <a:defRPr>
                <a:latin typeface="Arial" pitchFamily="34" charset="0"/>
              </a:defRPr>
            </a:lvl6pPr>
            <a:lvl7pPr marL="2971800" indent="-228600" eaLnBrk="0" fontAlgn="base" hangingPunct="0">
              <a:lnSpc>
                <a:spcPct val="95000"/>
              </a:lnSpc>
              <a:spcBef>
                <a:spcPct val="0"/>
              </a:spcBef>
              <a:spcAft>
                <a:spcPct val="35000"/>
              </a:spcAft>
              <a:buClr>
                <a:schemeClr val="accent1"/>
              </a:buClr>
              <a:buChar char="•"/>
              <a:defRPr>
                <a:latin typeface="Arial" pitchFamily="34" charset="0"/>
              </a:defRPr>
            </a:lvl7pPr>
            <a:lvl8pPr marL="3429000" indent="-228600" eaLnBrk="0" fontAlgn="base" hangingPunct="0">
              <a:lnSpc>
                <a:spcPct val="95000"/>
              </a:lnSpc>
              <a:spcBef>
                <a:spcPct val="0"/>
              </a:spcBef>
              <a:spcAft>
                <a:spcPct val="35000"/>
              </a:spcAft>
              <a:buClr>
                <a:schemeClr val="accent1"/>
              </a:buClr>
              <a:buChar char="•"/>
              <a:defRPr>
                <a:latin typeface="Arial" pitchFamily="34" charset="0"/>
              </a:defRPr>
            </a:lvl8pPr>
            <a:lvl9pPr marL="3886200" indent="-228600" eaLnBrk="0" fontAlgn="base" hangingPunct="0">
              <a:lnSpc>
                <a:spcPct val="95000"/>
              </a:lnSpc>
              <a:spcBef>
                <a:spcPct val="0"/>
              </a:spcBef>
              <a:spcAft>
                <a:spcPct val="35000"/>
              </a:spcAft>
              <a:buClr>
                <a:schemeClr val="accent1"/>
              </a:buClr>
              <a:buChar char="•"/>
              <a:defRPr>
                <a:latin typeface="Arial" pitchFamily="34" charset="0"/>
              </a:defRPr>
            </a:lvl9pPr>
          </a:lstStyle>
          <a:p>
            <a:pPr defTabSz="914400">
              <a:lnSpc>
                <a:spcPct val="95000"/>
              </a:lnSpc>
              <a:spcAft>
                <a:spcPct val="35000"/>
              </a:spcAft>
              <a:buClr>
                <a:srgbClr val="D45D00"/>
              </a:buClr>
            </a:pPr>
            <a:r>
              <a:rPr lang="en-US" dirty="0">
                <a:solidFill>
                  <a:srgbClr val="FFFFFF"/>
                </a:solidFill>
                <a:ea typeface="Arial Unicode MS" pitchFamily="34" charset="-128"/>
              </a:rPr>
              <a:t>Care Coordination</a:t>
            </a:r>
          </a:p>
        </p:txBody>
      </p:sp>
      <p:sp>
        <p:nvSpPr>
          <p:cNvPr id="42" name="TextBox 23"/>
          <p:cNvSpPr txBox="1">
            <a:spLocks noChangeArrowheads="1"/>
          </p:cNvSpPr>
          <p:nvPr/>
        </p:nvSpPr>
        <p:spPr bwMode="auto">
          <a:xfrm>
            <a:off x="5925507" y="4003409"/>
            <a:ext cx="1168400" cy="56859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9pPr>
          </a:lstStyle>
          <a:p>
            <a:pPr algn="ctr" defTabSz="914400" eaLnBrk="1" hangingPunct="1">
              <a:spcAft>
                <a:spcPct val="35000"/>
              </a:spcAft>
              <a:buClr>
                <a:srgbClr val="D45D00"/>
              </a:buClr>
            </a:pPr>
            <a:r>
              <a:rPr lang="en-US" sz="1400" dirty="0">
                <a:solidFill>
                  <a:schemeClr val="bg1"/>
                </a:solidFill>
              </a:rPr>
              <a:t>Specialized Clinicians</a:t>
            </a:r>
          </a:p>
        </p:txBody>
      </p:sp>
      <p:sp>
        <p:nvSpPr>
          <p:cNvPr id="44" name="Freeform 43"/>
          <p:cNvSpPr/>
          <p:nvPr/>
        </p:nvSpPr>
        <p:spPr>
          <a:xfrm>
            <a:off x="7203509" y="3524550"/>
            <a:ext cx="1269528" cy="1459228"/>
          </a:xfrm>
          <a:custGeom>
            <a:avLst/>
            <a:gdLst>
              <a:gd name="connsiteX0" fmla="*/ 0 w 1515575"/>
              <a:gd name="connsiteY0" fmla="*/ 659275 h 1318550"/>
              <a:gd name="connsiteX1" fmla="*/ 329638 w 1515575"/>
              <a:gd name="connsiteY1" fmla="*/ 0 h 1318550"/>
              <a:gd name="connsiteX2" fmla="*/ 1185938 w 1515575"/>
              <a:gd name="connsiteY2" fmla="*/ 0 h 1318550"/>
              <a:gd name="connsiteX3" fmla="*/ 1515575 w 1515575"/>
              <a:gd name="connsiteY3" fmla="*/ 659275 h 1318550"/>
              <a:gd name="connsiteX4" fmla="*/ 1185938 w 1515575"/>
              <a:gd name="connsiteY4" fmla="*/ 1318550 h 1318550"/>
              <a:gd name="connsiteX5" fmla="*/ 329638 w 1515575"/>
              <a:gd name="connsiteY5" fmla="*/ 1318550 h 1318550"/>
              <a:gd name="connsiteX6" fmla="*/ 0 w 1515575"/>
              <a:gd name="connsiteY6" fmla="*/ 659275 h 131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575" h="1318550">
                <a:moveTo>
                  <a:pt x="757788" y="0"/>
                </a:moveTo>
                <a:lnTo>
                  <a:pt x="1515574" y="286785"/>
                </a:lnTo>
                <a:lnTo>
                  <a:pt x="1515574" y="1031766"/>
                </a:lnTo>
                <a:lnTo>
                  <a:pt x="757788" y="1318550"/>
                </a:lnTo>
                <a:lnTo>
                  <a:pt x="1" y="1031766"/>
                </a:lnTo>
                <a:lnTo>
                  <a:pt x="1" y="286785"/>
                </a:lnTo>
                <a:lnTo>
                  <a:pt x="757788"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5474" tIns="236178" rIns="205475" bIns="236177" numCol="1" spcCol="1270" anchor="ctr" anchorCtr="0">
            <a:noAutofit/>
          </a:bodyPr>
          <a:lstStyle/>
          <a:p>
            <a:pPr algn="ctr" defTabSz="1600200">
              <a:lnSpc>
                <a:spcPct val="90000"/>
              </a:lnSpc>
              <a:spcAft>
                <a:spcPct val="35000"/>
              </a:spcAft>
              <a:buClr>
                <a:srgbClr val="D45D00"/>
              </a:buClr>
              <a:buFontTx/>
              <a:buChar char="•"/>
            </a:pPr>
            <a:endParaRPr lang="en-US" sz="3600" dirty="0">
              <a:solidFill>
                <a:srgbClr val="FFFFFF"/>
              </a:solidFill>
            </a:endParaRPr>
          </a:p>
        </p:txBody>
      </p:sp>
      <p:sp>
        <p:nvSpPr>
          <p:cNvPr id="45" name="TextBox 26"/>
          <p:cNvSpPr txBox="1">
            <a:spLocks noChangeArrowheads="1"/>
          </p:cNvSpPr>
          <p:nvPr/>
        </p:nvSpPr>
        <p:spPr bwMode="auto">
          <a:xfrm>
            <a:off x="7194871" y="3962400"/>
            <a:ext cx="1302855" cy="70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9pPr>
          </a:lstStyle>
          <a:p>
            <a:pPr algn="ctr" defTabSz="914400" eaLnBrk="1" hangingPunct="1">
              <a:lnSpc>
                <a:spcPct val="95000"/>
              </a:lnSpc>
              <a:spcAft>
                <a:spcPct val="35000"/>
              </a:spcAft>
              <a:buClr>
                <a:srgbClr val="D45D00"/>
              </a:buClr>
            </a:pPr>
            <a:r>
              <a:rPr lang="en-US" sz="1400" dirty="0">
                <a:solidFill>
                  <a:srgbClr val="FFFFFF"/>
                </a:solidFill>
              </a:rPr>
              <a:t>Supporting Interagency Protocols</a:t>
            </a:r>
            <a:r>
              <a:rPr lang="en-US" sz="1200" dirty="0">
                <a:solidFill>
                  <a:srgbClr val="FFFFFF"/>
                </a:solidFill>
              </a:rPr>
              <a:t> </a:t>
            </a:r>
          </a:p>
        </p:txBody>
      </p:sp>
      <p:sp>
        <p:nvSpPr>
          <p:cNvPr id="46" name="TextBox 27"/>
          <p:cNvSpPr txBox="1">
            <a:spLocks noChangeArrowheads="1"/>
          </p:cNvSpPr>
          <p:nvPr/>
        </p:nvSpPr>
        <p:spPr bwMode="auto">
          <a:xfrm>
            <a:off x="5152139" y="5248859"/>
            <a:ext cx="1295400" cy="70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9pPr>
          </a:lstStyle>
          <a:p>
            <a:pPr algn="ctr" defTabSz="914400" eaLnBrk="1" hangingPunct="1">
              <a:lnSpc>
                <a:spcPct val="95000"/>
              </a:lnSpc>
              <a:spcAft>
                <a:spcPct val="35000"/>
              </a:spcAft>
              <a:buClr>
                <a:srgbClr val="D45D00"/>
              </a:buClr>
            </a:pPr>
            <a:r>
              <a:rPr lang="en-US" sz="1400" dirty="0">
                <a:solidFill>
                  <a:schemeClr val="bg1"/>
                </a:solidFill>
              </a:rPr>
              <a:t>Foster Care and Justice Involvement</a:t>
            </a:r>
          </a:p>
        </p:txBody>
      </p:sp>
      <p:sp>
        <p:nvSpPr>
          <p:cNvPr id="47" name="TextBox 28"/>
          <p:cNvSpPr txBox="1">
            <a:spLocks noChangeArrowheads="1"/>
          </p:cNvSpPr>
          <p:nvPr/>
        </p:nvSpPr>
        <p:spPr bwMode="auto">
          <a:xfrm>
            <a:off x="6535295" y="5146523"/>
            <a:ext cx="1295400" cy="70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9pPr>
          </a:lstStyle>
          <a:p>
            <a:pPr algn="ctr" defTabSz="914400" eaLnBrk="1" hangingPunct="1">
              <a:lnSpc>
                <a:spcPct val="95000"/>
              </a:lnSpc>
              <a:spcAft>
                <a:spcPct val="35000"/>
              </a:spcAft>
              <a:buClr>
                <a:srgbClr val="D45D00"/>
              </a:buClr>
            </a:pPr>
            <a:r>
              <a:rPr lang="en-US" sz="1400" dirty="0">
                <a:solidFill>
                  <a:srgbClr val="FFFFFF"/>
                </a:solidFill>
              </a:rPr>
              <a:t>Behavioral/ Medical Integration</a:t>
            </a:r>
          </a:p>
        </p:txBody>
      </p:sp>
    </p:spTree>
    <p:extLst>
      <p:ext uri="{BB962C8B-B14F-4D97-AF65-F5344CB8AC3E}">
        <p14:creationId xmlns:p14="http://schemas.microsoft.com/office/powerpoint/2010/main" val="266813132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14698"/>
            <a:ext cx="8229600" cy="4894217"/>
          </a:xfrm>
        </p:spPr>
        <p:txBody>
          <a:bodyPr/>
          <a:lstStyle/>
          <a:p>
            <a:pPr marL="406400" indent="-285750">
              <a:buClr>
                <a:schemeClr val="accent6"/>
              </a:buClr>
            </a:pPr>
            <a:r>
              <a:rPr lang="en-US" dirty="0"/>
              <a:t>Establish working partnerships across child-serving agencies</a:t>
            </a:r>
          </a:p>
          <a:p>
            <a:pPr marL="406400" indent="-285750"/>
            <a:r>
              <a:rPr lang="en-US" dirty="0"/>
              <a:t>Implement successful strategies to </a:t>
            </a:r>
            <a:r>
              <a:rPr lang="en-US" u="sng" dirty="0"/>
              <a:t>engage</a:t>
            </a:r>
            <a:r>
              <a:rPr lang="en-US" dirty="0"/>
              <a:t> youth, young adults and families</a:t>
            </a:r>
          </a:p>
          <a:p>
            <a:pPr marL="406400" indent="-285750"/>
            <a:r>
              <a:rPr lang="en-US" dirty="0"/>
              <a:t>Develop meaningful quality measurement for children and families</a:t>
            </a:r>
          </a:p>
          <a:p>
            <a:pPr marL="406400" indent="-285750"/>
            <a:r>
              <a:rPr lang="en-US" dirty="0"/>
              <a:t>Address the needs of transition-aged youth and young adults </a:t>
            </a:r>
          </a:p>
          <a:p>
            <a:pPr marL="406400" indent="-285750"/>
            <a:r>
              <a:rPr lang="en-US" dirty="0"/>
              <a:t>Integrate with Children’s health homes </a:t>
            </a:r>
          </a:p>
          <a:p>
            <a:pPr marL="406400" indent="-285750"/>
            <a:r>
              <a:rPr lang="en-US" dirty="0"/>
              <a:t>Differentiate and address the needs of children in child welfare and juvenile justice</a:t>
            </a:r>
          </a:p>
          <a:p>
            <a:pPr marL="406400" indent="-285750"/>
            <a:r>
              <a:rPr lang="en-US" dirty="0"/>
              <a:t>Develop clinical competencies to serve multi-agency involved children with multiple complex needs</a:t>
            </a:r>
          </a:p>
          <a:p>
            <a:pPr marL="406400" indent="-285750"/>
            <a:r>
              <a:rPr lang="en-US" dirty="0"/>
              <a:t>Ensure family and youth involvement </a:t>
            </a:r>
          </a:p>
          <a:p>
            <a:pPr marL="406400" indent="-285750"/>
            <a:r>
              <a:rPr lang="en-US" dirty="0"/>
              <a:t>Family driven and youth guided approach</a:t>
            </a:r>
          </a:p>
          <a:p>
            <a:pPr marL="406400" indent="-285750"/>
            <a:r>
              <a:rPr lang="en-US" dirty="0"/>
              <a:t>Strengths-based and trauma-informed care</a:t>
            </a:r>
          </a:p>
          <a:p>
            <a:pPr marL="406400" indent="-285750"/>
            <a:r>
              <a:rPr lang="en-US" dirty="0"/>
              <a:t>Incorporate technology such as telepsychiatry and smartphone apps</a:t>
            </a:r>
          </a:p>
          <a:p>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Transitioning to Managed Care should be carefully planned</a:t>
            </a:r>
          </a:p>
        </p:txBody>
      </p:sp>
    </p:spTree>
    <p:extLst>
      <p:ext uri="{BB962C8B-B14F-4D97-AF65-F5344CB8AC3E}">
        <p14:creationId xmlns:p14="http://schemas.microsoft.com/office/powerpoint/2010/main" val="324449286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14699"/>
            <a:ext cx="8229600" cy="4676504"/>
          </a:xfrm>
        </p:spPr>
        <p:txBody>
          <a:bodyPr/>
          <a:lstStyle/>
          <a:p>
            <a:r>
              <a:rPr lang="en-US" dirty="0"/>
              <a:t>Data stratification and analytics</a:t>
            </a:r>
          </a:p>
          <a:p>
            <a:r>
              <a:rPr lang="en-US" dirty="0"/>
              <a:t>Identify existing care coordination capabilities for these populations</a:t>
            </a:r>
          </a:p>
          <a:p>
            <a:r>
              <a:rPr lang="en-US" dirty="0"/>
              <a:t>Clinical model adoption for foster care population especially for SUD conditions and justice-involved youth</a:t>
            </a:r>
          </a:p>
          <a:p>
            <a:r>
              <a:rPr lang="en-US" dirty="0"/>
              <a:t>Network development and payment strategies for specialty populations including those organizations that are not far along the readiness spectrum</a:t>
            </a:r>
          </a:p>
          <a:p>
            <a:r>
              <a:rPr lang="en-US" dirty="0"/>
              <a:t>Understand and manage transitional services</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Transitioning to Managed Care should be carefully planned</a:t>
            </a:r>
          </a:p>
        </p:txBody>
      </p:sp>
    </p:spTree>
    <p:extLst>
      <p:ext uri="{BB962C8B-B14F-4D97-AF65-F5344CB8AC3E}">
        <p14:creationId xmlns:p14="http://schemas.microsoft.com/office/powerpoint/2010/main" val="233445854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9pPr>
          </a:lstStyle>
          <a:p>
            <a:pPr eaLnBrk="1" hangingPunct="1"/>
            <a:fld id="{58D8F080-5ABC-4ADA-BD71-F4DDD64A583E}" type="slidenum">
              <a:rPr lang="en-US" altLang="en-US" sz="1000" smtClean="0">
                <a:solidFill>
                  <a:schemeClr val="tx2"/>
                </a:solidFill>
              </a:rPr>
              <a:pPr eaLnBrk="1" hangingPunct="1"/>
              <a:t>28</a:t>
            </a:fld>
            <a:endParaRPr lang="en-US" altLang="en-US" sz="1000" dirty="0">
              <a:solidFill>
                <a:schemeClr val="tx2"/>
              </a:solidFill>
            </a:endParaRPr>
          </a:p>
        </p:txBody>
      </p:sp>
      <p:sp>
        <p:nvSpPr>
          <p:cNvPr id="12291" name="Title 3"/>
          <p:cNvSpPr>
            <a:spLocks noGrp="1"/>
          </p:cNvSpPr>
          <p:nvPr>
            <p:ph type="title"/>
          </p:nvPr>
        </p:nvSpPr>
        <p:spPr/>
        <p:txBody>
          <a:bodyPr>
            <a:normAutofit fontScale="90000"/>
          </a:bodyPr>
          <a:lstStyle/>
          <a:p>
            <a:pPr eaLnBrk="1" hangingPunct="1"/>
            <a:br>
              <a:rPr lang="en-US" altLang="en-US" sz="2000" dirty="0"/>
            </a:br>
            <a:br>
              <a:rPr lang="en-US" altLang="en-US" sz="2000" dirty="0"/>
            </a:br>
            <a:br>
              <a:rPr lang="en-US" altLang="en-US" sz="2000" dirty="0"/>
            </a:br>
            <a:br>
              <a:rPr lang="en-US" altLang="en-US" sz="2000" dirty="0"/>
            </a:br>
            <a:br>
              <a:rPr lang="en-US" altLang="en-US" sz="2000" dirty="0"/>
            </a:br>
            <a:br>
              <a:rPr lang="en-US" altLang="en-US" sz="2000" dirty="0"/>
            </a:br>
            <a:br>
              <a:rPr lang="en-US" altLang="en-US" sz="2000" dirty="0"/>
            </a:br>
            <a:br>
              <a:rPr lang="en-US" altLang="en-US" sz="2000" dirty="0"/>
            </a:br>
            <a:br>
              <a:rPr lang="en-US" altLang="en-US" sz="2000" dirty="0"/>
            </a:br>
            <a:br>
              <a:rPr lang="en-US" altLang="en-US" sz="2000" dirty="0"/>
            </a:br>
            <a:br>
              <a:rPr lang="en-US" altLang="en-US" sz="2000" dirty="0"/>
            </a:br>
            <a:br>
              <a:rPr lang="en-US" altLang="en-US" sz="2000" dirty="0"/>
            </a:br>
            <a:br>
              <a:rPr lang="en-US" altLang="en-US" sz="2000" dirty="0"/>
            </a:br>
            <a:r>
              <a:rPr lang="en-US" altLang="en-US" sz="2000" dirty="0"/>
              <a:t>Provider Engagement in Transition to Managed Care</a:t>
            </a:r>
            <a:endParaRPr lang="en-US" altLang="en-US" sz="2000" dirty="0">
              <a:solidFill>
                <a:srgbClr val="FF0000"/>
              </a:solidFill>
            </a:endParaRPr>
          </a:p>
        </p:txBody>
      </p:sp>
      <p:sp>
        <p:nvSpPr>
          <p:cNvPr id="3" name="Rectangle 2"/>
          <p:cNvSpPr/>
          <p:nvPr/>
        </p:nvSpPr>
        <p:spPr>
          <a:xfrm>
            <a:off x="381000" y="1066800"/>
            <a:ext cx="8763000" cy="9448740"/>
          </a:xfrm>
          <a:prstGeom prst="rect">
            <a:avLst/>
          </a:prstGeom>
        </p:spPr>
        <p:txBody>
          <a:bodyPr wrap="square">
            <a:spAutoFit/>
          </a:bodyPr>
          <a:lstStyle/>
          <a:p>
            <a:r>
              <a:rPr lang="en-US" sz="1600" b="1" dirty="0"/>
              <a:t>MCO’s role:  Transparency, collaboration and effective implementation</a:t>
            </a:r>
          </a:p>
          <a:p>
            <a:pPr marL="285750" indent="-285750">
              <a:buFont typeface="Arial" panose="020B0604020202020204" pitchFamily="34" charset="0"/>
              <a:buChar char="•"/>
            </a:pPr>
            <a:r>
              <a:rPr lang="en-US" sz="1600" dirty="0"/>
              <a:t>Engage provider community in early stages of change</a:t>
            </a:r>
          </a:p>
          <a:p>
            <a:pPr marL="742950" lvl="1" indent="-285750">
              <a:buFont typeface="Arial" panose="020B0604020202020204" pitchFamily="34" charset="0"/>
              <a:buChar char="•"/>
            </a:pPr>
            <a:r>
              <a:rPr lang="en-US" sz="1600" dirty="0"/>
              <a:t>Understand provider stressors, strengths and limitations</a:t>
            </a:r>
          </a:p>
          <a:p>
            <a:pPr marL="742950" lvl="1" indent="-285750">
              <a:buFont typeface="Arial" panose="020B0604020202020204" pitchFamily="34" charset="0"/>
              <a:buChar char="•"/>
            </a:pPr>
            <a:r>
              <a:rPr lang="en-US" sz="1600" dirty="0"/>
              <a:t>Clear readiness review tools and expectations before, during and after implementation</a:t>
            </a:r>
          </a:p>
          <a:p>
            <a:pPr marL="742950" lvl="1" indent="-285750">
              <a:buFont typeface="Arial" panose="020B0604020202020204" pitchFamily="34" charset="0"/>
              <a:buChar char="•"/>
            </a:pPr>
            <a:r>
              <a:rPr lang="en-US" sz="1600" dirty="0"/>
              <a:t>Engage early adapters, provider leaders in NY to lead transformation</a:t>
            </a:r>
          </a:p>
          <a:p>
            <a:pPr marL="742950" lvl="1" indent="-285750">
              <a:buFont typeface="Arial" panose="020B0604020202020204" pitchFamily="34" charset="0"/>
              <a:buChar char="•"/>
            </a:pPr>
            <a:r>
              <a:rPr lang="en-US" sz="1600" dirty="0"/>
              <a:t>Frequent &amp; accurate communications – foster a two-way, continuous dialogue</a:t>
            </a:r>
          </a:p>
          <a:p>
            <a:pPr marL="285750" indent="-285750">
              <a:buFont typeface="Arial" panose="020B0604020202020204" pitchFamily="34" charset="0"/>
              <a:buChar char="•"/>
            </a:pPr>
            <a:r>
              <a:rPr lang="en-US" sz="1600" dirty="0"/>
              <a:t>Train providers in managed care transactions, state-approved initiatives, child / family team and health home approaches, </a:t>
            </a:r>
          </a:p>
          <a:p>
            <a:pPr marL="285750" indent="-285750">
              <a:buFont typeface="Arial" panose="020B0604020202020204" pitchFamily="34" charset="0"/>
              <a:buChar char="•"/>
            </a:pPr>
            <a:r>
              <a:rPr lang="en-US" sz="1600" dirty="0"/>
              <a:t>When necessary, consider phased implementation for major state-approved measures</a:t>
            </a:r>
          </a:p>
          <a:p>
            <a:pPr marL="285750" indent="-285750">
              <a:buFont typeface="Arial" panose="020B0604020202020204" pitchFamily="34" charset="0"/>
              <a:buChar char="•"/>
            </a:pPr>
            <a:r>
              <a:rPr lang="en-US" sz="1600" dirty="0"/>
              <a:t>Use an experienced network managers, utilization management specialists and transformation specialists  to assist with claims payment, UM and practice guidelines, health home infrastructure development, data sharing and reporting</a:t>
            </a:r>
          </a:p>
          <a:p>
            <a:pPr marL="285750" indent="-285750">
              <a:buFont typeface="Wingdings" panose="05000000000000000000" pitchFamily="2" charset="2"/>
              <a:buChar char="§"/>
            </a:pPr>
            <a:r>
              <a:rPr lang="en-US" sz="1600" dirty="0"/>
              <a:t>Serve as a resource in navigating complex benefits and services</a:t>
            </a:r>
          </a:p>
          <a:p>
            <a:r>
              <a:rPr lang="en-US" sz="1600" b="1" dirty="0"/>
              <a:t>Anticipated Results</a:t>
            </a:r>
          </a:p>
          <a:p>
            <a:pPr marL="285750" indent="-285750">
              <a:buFont typeface="Arial" panose="020B0604020202020204" pitchFamily="34" charset="0"/>
              <a:buChar char="•"/>
            </a:pPr>
            <a:r>
              <a:rPr lang="en-US" sz="1600" dirty="0"/>
              <a:t>Providers view MCOs as partner</a:t>
            </a:r>
          </a:p>
          <a:p>
            <a:pPr marL="285750" indent="-285750">
              <a:buFont typeface="Arial" panose="020B0604020202020204" pitchFamily="34" charset="0"/>
              <a:buChar char="•"/>
            </a:pPr>
            <a:r>
              <a:rPr lang="en-US" sz="1600" dirty="0"/>
              <a:t>MCOs incentivize collaboration </a:t>
            </a:r>
          </a:p>
          <a:p>
            <a:pPr marL="285750" indent="-285750">
              <a:buFont typeface="Arial" panose="020B0604020202020204" pitchFamily="34" charset="0"/>
              <a:buChar char="•"/>
            </a:pPr>
            <a:r>
              <a:rPr lang="en-US" sz="1600" dirty="0"/>
              <a:t>Providers and MCOs part of the same team in meeting the goals of the State, children and their families</a:t>
            </a:r>
          </a:p>
          <a:p>
            <a:pPr marL="285750" indent="-285750">
              <a:buFont typeface="Arial" panose="020B0604020202020204" pitchFamily="34" charset="0"/>
              <a:buChar char="•"/>
            </a:pPr>
            <a:r>
              <a:rPr lang="en-US" sz="1600" dirty="0"/>
              <a:t>MCOs measure outcomes using provider-centric data and tools</a:t>
            </a:r>
          </a:p>
          <a:p>
            <a:pPr marL="285750" indent="-285750">
              <a:buFont typeface="Arial" panose="020B0604020202020204" pitchFamily="34" charset="0"/>
              <a:buChar char="•"/>
            </a:pPr>
            <a:r>
              <a:rPr lang="en-US" sz="1600" dirty="0"/>
              <a:t>Providers have access to data to improve performance and move to the next level in keeping with the State’s goal regarding Pay for Performance</a:t>
            </a:r>
          </a:p>
          <a:p>
            <a:pPr marL="285750" indent="-285750">
              <a:buFont typeface="Arial" panose="020B0604020202020204" pitchFamily="34" charset="0"/>
              <a:buChar char="•"/>
            </a:pPr>
            <a:endParaRPr lang="en-US" sz="1600" dirty="0"/>
          </a:p>
          <a:p>
            <a:endParaRPr lang="en-US" sz="1600" b="1" dirty="0"/>
          </a:p>
          <a:p>
            <a:endParaRPr lang="en-US" sz="1600" b="1" dirty="0"/>
          </a:p>
          <a:p>
            <a:pPr marL="285750" indent="-285750">
              <a:buFont typeface="Arial" panose="020B0604020202020204" pitchFamily="34" charset="0"/>
              <a:buChar char="•"/>
            </a:pPr>
            <a:endParaRPr lang="en-US" sz="1600"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dirty="0"/>
          </a:p>
          <a:p>
            <a:endParaRPr lang="en-US" sz="1600" dirty="0"/>
          </a:p>
          <a:p>
            <a:endParaRPr lang="en-US" sz="1600" dirty="0"/>
          </a:p>
        </p:txBody>
      </p:sp>
    </p:spTree>
    <p:extLst>
      <p:ext uri="{BB962C8B-B14F-4D97-AF65-F5344CB8AC3E}">
        <p14:creationId xmlns:p14="http://schemas.microsoft.com/office/powerpoint/2010/main" val="262755471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6555363" y="2622194"/>
            <a:ext cx="2055239" cy="31811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p>
        </p:txBody>
      </p:sp>
      <p:sp>
        <p:nvSpPr>
          <p:cNvPr id="62" name="Rectangle 61"/>
          <p:cNvSpPr/>
          <p:nvPr/>
        </p:nvSpPr>
        <p:spPr>
          <a:xfrm>
            <a:off x="3966725" y="2622194"/>
            <a:ext cx="2253575" cy="3181198"/>
          </a:xfrm>
          <a:prstGeom prst="rect">
            <a:avLst/>
          </a:prstGeom>
          <a:solidFill>
            <a:srgbClr val="E5ECE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p>
        </p:txBody>
      </p:sp>
      <p:sp>
        <p:nvSpPr>
          <p:cNvPr id="7" name="Rectangle 6"/>
          <p:cNvSpPr/>
          <p:nvPr/>
        </p:nvSpPr>
        <p:spPr>
          <a:xfrm>
            <a:off x="1426725" y="2622194"/>
            <a:ext cx="2485959" cy="318119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p>
        </p:txBody>
      </p:sp>
      <p:sp>
        <p:nvSpPr>
          <p:cNvPr id="2" name="Title 1"/>
          <p:cNvSpPr>
            <a:spLocks noGrp="1"/>
          </p:cNvSpPr>
          <p:nvPr>
            <p:ph type="title"/>
          </p:nvPr>
        </p:nvSpPr>
        <p:spPr/>
        <p:txBody>
          <a:bodyPr>
            <a:normAutofit/>
          </a:bodyPr>
          <a:lstStyle/>
          <a:p>
            <a:r>
              <a:rPr lang="en-US" dirty="0"/>
              <a:t>Our work in the reimbursement continuum</a:t>
            </a:r>
          </a:p>
        </p:txBody>
      </p:sp>
      <p:sp>
        <p:nvSpPr>
          <p:cNvPr id="223" name="Rectangle 222"/>
          <p:cNvSpPr/>
          <p:nvPr/>
        </p:nvSpPr>
        <p:spPr>
          <a:xfrm>
            <a:off x="1645922" y="1607561"/>
            <a:ext cx="2254315" cy="904875"/>
          </a:xfrm>
          <a:prstGeom prst="rect">
            <a:avLst/>
          </a:prstGeom>
          <a:noFill/>
          <a:ln w="22225" cap="flat" cmpd="sng" algn="ctr">
            <a:solidFill>
              <a:srgbClr val="D45D00"/>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a:endParaRPr>
          </a:p>
        </p:txBody>
      </p:sp>
      <p:sp>
        <p:nvSpPr>
          <p:cNvPr id="224" name="Rectangle 223"/>
          <p:cNvSpPr/>
          <p:nvPr/>
        </p:nvSpPr>
        <p:spPr>
          <a:xfrm>
            <a:off x="3967422" y="1607561"/>
            <a:ext cx="2231903" cy="904875"/>
          </a:xfrm>
          <a:prstGeom prst="rect">
            <a:avLst/>
          </a:prstGeom>
          <a:noFill/>
          <a:ln w="22225" cap="flat" cmpd="sng" algn="ctr">
            <a:solidFill>
              <a:srgbClr val="008770"/>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a:endParaRPr>
          </a:p>
        </p:txBody>
      </p:sp>
      <p:sp>
        <p:nvSpPr>
          <p:cNvPr id="225" name="Rectangle 224"/>
          <p:cNvSpPr/>
          <p:nvPr/>
        </p:nvSpPr>
        <p:spPr>
          <a:xfrm>
            <a:off x="7381316" y="1607561"/>
            <a:ext cx="1140849" cy="904875"/>
          </a:xfrm>
          <a:prstGeom prst="rect">
            <a:avLst/>
          </a:prstGeom>
          <a:noFill/>
          <a:ln w="22225" cap="flat" cmpd="sng" algn="ctr">
            <a:solidFill>
              <a:srgbClr val="53565A"/>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a:endParaRPr>
          </a:p>
        </p:txBody>
      </p:sp>
      <p:sp>
        <p:nvSpPr>
          <p:cNvPr id="226" name="Rectangle 225"/>
          <p:cNvSpPr/>
          <p:nvPr/>
        </p:nvSpPr>
        <p:spPr>
          <a:xfrm>
            <a:off x="327187" y="1554182"/>
            <a:ext cx="8459492" cy="866109"/>
          </a:xfrm>
          <a:prstGeom prst="rect">
            <a:avLst/>
          </a:prstGeom>
          <a:solidFill>
            <a:sysClr val="window" lastClr="FFFFFF"/>
          </a:solidFill>
          <a:ln w="19050" cap="flat" cmpd="sng" algn="ctr">
            <a:solidFill>
              <a:sysClr val="window" lastClr="FFFFFF"/>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a:endParaRPr>
          </a:p>
        </p:txBody>
      </p:sp>
      <p:sp>
        <p:nvSpPr>
          <p:cNvPr id="227" name="Text Box 4"/>
          <p:cNvSpPr txBox="1">
            <a:spLocks noChangeArrowheads="1"/>
          </p:cNvSpPr>
          <p:nvPr/>
        </p:nvSpPr>
        <p:spPr bwMode="auto">
          <a:xfrm>
            <a:off x="486476" y="1165298"/>
            <a:ext cx="22601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eaLnBrk="1" fontAlgn="auto" hangingPunct="1">
              <a:lnSpc>
                <a:spcPct val="100000"/>
              </a:lnSpc>
              <a:spcBef>
                <a:spcPct val="50000"/>
              </a:spcBef>
              <a:spcAft>
                <a:spcPts val="0"/>
              </a:spcAft>
              <a:buClrTx/>
              <a:buFontTx/>
              <a:buNone/>
            </a:pPr>
            <a:r>
              <a:rPr lang="en-US" sz="800" b="0" dirty="0">
                <a:solidFill>
                  <a:srgbClr val="0D776E"/>
                </a:solidFill>
                <a:cs typeface="Arial Unicode MS" charset="0"/>
              </a:rPr>
              <a:t>Small % of financial risk</a:t>
            </a:r>
          </a:p>
        </p:txBody>
      </p:sp>
      <p:sp>
        <p:nvSpPr>
          <p:cNvPr id="228" name="Text Box 5"/>
          <p:cNvSpPr txBox="1">
            <a:spLocks noChangeArrowheads="1"/>
          </p:cNvSpPr>
          <p:nvPr/>
        </p:nvSpPr>
        <p:spPr bwMode="auto">
          <a:xfrm>
            <a:off x="5090566" y="1165297"/>
            <a:ext cx="34378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eaLnBrk="1" fontAlgn="auto" hangingPunct="1">
              <a:lnSpc>
                <a:spcPct val="100000"/>
              </a:lnSpc>
              <a:spcBef>
                <a:spcPct val="50000"/>
              </a:spcBef>
              <a:spcAft>
                <a:spcPts val="0"/>
              </a:spcAft>
              <a:buClrTx/>
              <a:buFontTx/>
              <a:buNone/>
            </a:pPr>
            <a:r>
              <a:rPr lang="en-US" sz="800" b="0" dirty="0">
                <a:solidFill>
                  <a:srgbClr val="0D776E"/>
                </a:solidFill>
                <a:cs typeface="Arial Unicode MS" charset="0"/>
              </a:rPr>
              <a:t>Large % of financial risk</a:t>
            </a:r>
          </a:p>
        </p:txBody>
      </p:sp>
      <p:sp>
        <p:nvSpPr>
          <p:cNvPr id="229" name="Text Box 6"/>
          <p:cNvSpPr txBox="1">
            <a:spLocks noChangeArrowheads="1"/>
          </p:cNvSpPr>
          <p:nvPr/>
        </p:nvSpPr>
        <p:spPr bwMode="auto">
          <a:xfrm>
            <a:off x="2806918" y="1165298"/>
            <a:ext cx="22347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eaLnBrk="1" fontAlgn="auto" hangingPunct="1">
              <a:lnSpc>
                <a:spcPct val="100000"/>
              </a:lnSpc>
              <a:spcBef>
                <a:spcPct val="50000"/>
              </a:spcBef>
              <a:spcAft>
                <a:spcPts val="0"/>
              </a:spcAft>
              <a:buClrTx/>
              <a:buFontTx/>
              <a:buNone/>
            </a:pPr>
            <a:r>
              <a:rPr lang="en-US" sz="800" b="0" dirty="0">
                <a:solidFill>
                  <a:srgbClr val="0D776E"/>
                </a:solidFill>
                <a:cs typeface="Arial Unicode MS" charset="0"/>
              </a:rPr>
              <a:t>Moderate % of financial risk</a:t>
            </a:r>
          </a:p>
        </p:txBody>
      </p:sp>
      <p:sp>
        <p:nvSpPr>
          <p:cNvPr id="230" name="Text Box 7"/>
          <p:cNvSpPr txBox="1">
            <a:spLocks noChangeArrowheads="1"/>
          </p:cNvSpPr>
          <p:nvPr/>
        </p:nvSpPr>
        <p:spPr bwMode="auto">
          <a:xfrm>
            <a:off x="482169" y="2199876"/>
            <a:ext cx="22644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eaLnBrk="1" fontAlgn="auto" hangingPunct="1">
              <a:lnSpc>
                <a:spcPct val="100000"/>
              </a:lnSpc>
              <a:spcBef>
                <a:spcPct val="50000"/>
              </a:spcBef>
              <a:spcAft>
                <a:spcPts val="0"/>
              </a:spcAft>
              <a:buClrTx/>
              <a:buFontTx/>
              <a:buNone/>
            </a:pPr>
            <a:r>
              <a:rPr lang="en-US" sz="800" b="0" dirty="0">
                <a:solidFill>
                  <a:srgbClr val="D19000"/>
                </a:solidFill>
                <a:cs typeface="Arial Unicode MS" charset="0"/>
              </a:rPr>
              <a:t>Low Accountability</a:t>
            </a:r>
          </a:p>
        </p:txBody>
      </p:sp>
      <p:sp>
        <p:nvSpPr>
          <p:cNvPr id="232" name="Text Box 9"/>
          <p:cNvSpPr txBox="1">
            <a:spLocks noChangeArrowheads="1"/>
          </p:cNvSpPr>
          <p:nvPr/>
        </p:nvSpPr>
        <p:spPr bwMode="auto">
          <a:xfrm>
            <a:off x="2827549" y="2199876"/>
            <a:ext cx="22094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eaLnBrk="1" fontAlgn="auto" hangingPunct="1">
              <a:lnSpc>
                <a:spcPct val="100000"/>
              </a:lnSpc>
              <a:spcBef>
                <a:spcPct val="50000"/>
              </a:spcBef>
              <a:spcAft>
                <a:spcPts val="0"/>
              </a:spcAft>
              <a:buClrTx/>
              <a:buFontTx/>
              <a:buNone/>
            </a:pPr>
            <a:r>
              <a:rPr lang="en-US" sz="800" b="0" dirty="0">
                <a:solidFill>
                  <a:srgbClr val="D19000"/>
                </a:solidFill>
                <a:cs typeface="Arial Unicode MS" charset="0"/>
              </a:rPr>
              <a:t>Moderate Accountability</a:t>
            </a:r>
          </a:p>
        </p:txBody>
      </p:sp>
      <p:sp>
        <p:nvSpPr>
          <p:cNvPr id="233" name="AutoShape 12"/>
          <p:cNvSpPr>
            <a:spLocks noChangeArrowheads="1"/>
          </p:cNvSpPr>
          <p:nvPr/>
        </p:nvSpPr>
        <p:spPr bwMode="auto">
          <a:xfrm>
            <a:off x="471589" y="1411263"/>
            <a:ext cx="1303561" cy="759863"/>
          </a:xfrm>
          <a:prstGeom prst="chevron">
            <a:avLst>
              <a:gd name="adj" fmla="val 17662"/>
            </a:avLst>
          </a:prstGeom>
          <a:solidFill>
            <a:schemeClr val="bg1">
              <a:lumMod val="85000"/>
            </a:schemeClr>
          </a:solidFill>
          <a:ln w="28575" algn="ctr">
            <a:solidFill>
              <a:sysClr val="window" lastClr="FFFFFF"/>
            </a:solidFill>
            <a:miter lim="800000"/>
            <a:headEnd/>
            <a:tailEnd/>
          </a:ln>
        </p:spPr>
        <p:txBody>
          <a:bodyPr lIns="82296" rIns="0" anchor="ctr"/>
          <a:lstStyle/>
          <a:p>
            <a:pPr marL="0" marR="0" lvl="0" indent="0" algn="ctr" defTabSz="914400" eaLnBrk="1" fontAlgn="auto" latinLnBrk="0" hangingPunct="1">
              <a:lnSpc>
                <a:spcPct val="100000"/>
              </a:lnSpc>
              <a:spcBef>
                <a:spcPts val="0"/>
              </a:spcBef>
              <a:spcAft>
                <a:spcPct val="0"/>
              </a:spcAft>
              <a:buClr>
                <a:srgbClr val="D45D00"/>
              </a:buClr>
              <a:buSzTx/>
              <a:buFontTx/>
              <a:buNone/>
              <a:tabLst/>
              <a:defRPr/>
            </a:pPr>
            <a:r>
              <a:rPr kumimoji="0" lang="en-US" sz="900" b="0" i="0" u="none" strike="noStrike" kern="0" cap="none" spc="0" normalizeH="0" baseline="0" noProof="0" dirty="0">
                <a:ln>
                  <a:noFill/>
                </a:ln>
                <a:solidFill>
                  <a:srgbClr val="53565A"/>
                </a:solidFill>
                <a:effectLst/>
                <a:uLnTx/>
                <a:uFillTx/>
                <a:latin typeface="Arial" charset="0"/>
              </a:rPr>
              <a:t>Fee-for-Service</a:t>
            </a:r>
          </a:p>
        </p:txBody>
      </p:sp>
      <p:sp>
        <p:nvSpPr>
          <p:cNvPr id="234" name="AutoShape 13"/>
          <p:cNvSpPr>
            <a:spLocks noChangeArrowheads="1"/>
          </p:cNvSpPr>
          <p:nvPr/>
        </p:nvSpPr>
        <p:spPr bwMode="auto">
          <a:xfrm>
            <a:off x="1617217" y="1411263"/>
            <a:ext cx="1303561" cy="759863"/>
          </a:xfrm>
          <a:prstGeom prst="chevron">
            <a:avLst>
              <a:gd name="adj" fmla="val 17662"/>
            </a:avLst>
          </a:prstGeom>
          <a:solidFill>
            <a:srgbClr val="D45D00"/>
          </a:solidFill>
          <a:ln w="28575" algn="ctr">
            <a:solidFill>
              <a:sysClr val="window" lastClr="FFFFFF"/>
            </a:solidFill>
            <a:miter lim="800000"/>
            <a:headEnd/>
            <a:tailEnd/>
          </a:ln>
        </p:spPr>
        <p:txBody>
          <a:bodyPr lIns="91440" rIns="0" anchor="ctr"/>
          <a:lstStyle/>
          <a:p>
            <a:pPr marL="0" marR="0" lvl="0" indent="0" algn="ctr" defTabSz="914400" eaLnBrk="1" fontAlgn="auto" latinLnBrk="0" hangingPunct="1">
              <a:lnSpc>
                <a:spcPct val="100000"/>
              </a:lnSpc>
              <a:spcBef>
                <a:spcPts val="0"/>
              </a:spcBef>
              <a:spcAft>
                <a:spcPct val="0"/>
              </a:spcAft>
              <a:buClr>
                <a:srgbClr val="D45D00"/>
              </a:buClr>
              <a:buSzTx/>
              <a:buFontTx/>
              <a:buNone/>
              <a:tabLst/>
              <a:defRPr/>
            </a:pPr>
            <a:r>
              <a:rPr kumimoji="0" lang="en-US" sz="900" b="0" i="0" u="none" strike="noStrike" kern="0" cap="none" spc="0" normalizeH="0" baseline="0" noProof="0" dirty="0">
                <a:ln>
                  <a:noFill/>
                </a:ln>
                <a:solidFill>
                  <a:prstClr val="white"/>
                </a:solidFill>
                <a:effectLst/>
                <a:uLnTx/>
                <a:uFillTx/>
                <a:latin typeface="Arial" charset="0"/>
              </a:rPr>
              <a:t>Performance</a:t>
            </a:r>
            <a:r>
              <a:rPr lang="en-US" sz="900" kern="0" noProof="0" dirty="0">
                <a:solidFill>
                  <a:prstClr val="white"/>
                </a:solidFill>
                <a:latin typeface="Arial" charset="0"/>
              </a:rPr>
              <a:t>–</a:t>
            </a:r>
            <a:r>
              <a:rPr lang="en-US" sz="900" kern="0" dirty="0">
                <a:solidFill>
                  <a:prstClr val="white"/>
                </a:solidFill>
                <a:latin typeface="Arial" charset="0"/>
              </a:rPr>
              <a:t>B</a:t>
            </a:r>
            <a:r>
              <a:rPr kumimoji="0" lang="en-US" sz="900" b="0" i="0" u="none" strike="noStrike" kern="0" cap="none" spc="0" normalizeH="0" baseline="0" noProof="0" dirty="0">
                <a:ln>
                  <a:noFill/>
                </a:ln>
                <a:solidFill>
                  <a:prstClr val="white"/>
                </a:solidFill>
                <a:effectLst/>
                <a:uLnTx/>
                <a:uFillTx/>
                <a:latin typeface="Arial" charset="0"/>
              </a:rPr>
              <a:t>ased</a:t>
            </a:r>
            <a:br>
              <a:rPr kumimoji="0" lang="en-US" sz="900" b="0" i="0" u="none" strike="noStrike" kern="0" cap="none" spc="0" normalizeH="0" baseline="0" noProof="0" dirty="0">
                <a:ln>
                  <a:noFill/>
                </a:ln>
                <a:solidFill>
                  <a:prstClr val="white"/>
                </a:solidFill>
                <a:effectLst/>
                <a:uLnTx/>
                <a:uFillTx/>
                <a:latin typeface="Arial" charset="0"/>
              </a:rPr>
            </a:br>
            <a:r>
              <a:rPr kumimoji="0" lang="en-US" sz="900" b="0" i="0" u="none" strike="noStrike" kern="0" cap="none" spc="0" normalizeH="0" baseline="0" noProof="0" dirty="0">
                <a:ln>
                  <a:noFill/>
                </a:ln>
                <a:solidFill>
                  <a:prstClr val="white"/>
                </a:solidFill>
                <a:effectLst/>
                <a:uLnTx/>
                <a:uFillTx/>
                <a:latin typeface="Arial" charset="0"/>
              </a:rPr>
              <a:t>Contracting</a:t>
            </a:r>
          </a:p>
        </p:txBody>
      </p:sp>
      <p:sp>
        <p:nvSpPr>
          <p:cNvPr id="235" name="AutoShape 14"/>
          <p:cNvSpPr>
            <a:spLocks noChangeArrowheads="1"/>
          </p:cNvSpPr>
          <p:nvPr/>
        </p:nvSpPr>
        <p:spPr bwMode="auto">
          <a:xfrm>
            <a:off x="2762845" y="1411263"/>
            <a:ext cx="1303561" cy="759863"/>
          </a:xfrm>
          <a:prstGeom prst="chevron">
            <a:avLst>
              <a:gd name="adj" fmla="val 17662"/>
            </a:avLst>
          </a:prstGeom>
          <a:solidFill>
            <a:srgbClr val="D45D00"/>
          </a:solidFill>
          <a:ln w="28575" algn="ctr">
            <a:solidFill>
              <a:sysClr val="window" lastClr="FFFFFF"/>
            </a:solidFill>
            <a:miter lim="800000"/>
            <a:headEnd/>
            <a:tailEnd/>
          </a:ln>
        </p:spPr>
        <p:txBody>
          <a:bodyPr lIns="91440" rIns="0" anchor="ctr"/>
          <a:lstStyle/>
          <a:p>
            <a:pPr marL="0" marR="0" lvl="0" indent="0" algn="ctr" defTabSz="914400" eaLnBrk="1" fontAlgn="auto" latinLnBrk="0" hangingPunct="1">
              <a:lnSpc>
                <a:spcPct val="100000"/>
              </a:lnSpc>
              <a:spcBef>
                <a:spcPts val="0"/>
              </a:spcBef>
              <a:spcAft>
                <a:spcPct val="0"/>
              </a:spcAft>
              <a:buClr>
                <a:srgbClr val="D45D00"/>
              </a:buClr>
              <a:buSzTx/>
              <a:buFontTx/>
              <a:buNone/>
              <a:tabLst/>
              <a:defRPr/>
            </a:pPr>
            <a:r>
              <a:rPr kumimoji="0" lang="en-US" sz="900" b="0" i="0" u="none" strike="noStrike" kern="0" cap="none" spc="0" normalizeH="0" baseline="0" noProof="0" dirty="0">
                <a:ln>
                  <a:noFill/>
                </a:ln>
                <a:solidFill>
                  <a:prstClr val="white"/>
                </a:solidFill>
                <a:effectLst/>
                <a:uLnTx/>
                <a:uFillTx/>
                <a:latin typeface="Arial" charset="0"/>
              </a:rPr>
              <a:t>Shared </a:t>
            </a:r>
            <a:br>
              <a:rPr kumimoji="0" lang="en-US" sz="900" b="0" i="0" u="none" strike="noStrike" kern="0" cap="none" spc="0" normalizeH="0" baseline="0" noProof="0" dirty="0">
                <a:ln>
                  <a:noFill/>
                </a:ln>
                <a:solidFill>
                  <a:prstClr val="white"/>
                </a:solidFill>
                <a:effectLst/>
                <a:uLnTx/>
                <a:uFillTx/>
                <a:latin typeface="Arial" charset="0"/>
              </a:rPr>
            </a:br>
            <a:r>
              <a:rPr kumimoji="0" lang="en-US" sz="900" b="0" i="0" u="none" strike="noStrike" kern="0" cap="none" spc="0" normalizeH="0" baseline="0" noProof="0" dirty="0">
                <a:ln>
                  <a:noFill/>
                </a:ln>
                <a:solidFill>
                  <a:prstClr val="white"/>
                </a:solidFill>
                <a:effectLst/>
                <a:uLnTx/>
                <a:uFillTx/>
                <a:latin typeface="Arial" charset="0"/>
              </a:rPr>
              <a:t>Savings</a:t>
            </a:r>
          </a:p>
        </p:txBody>
      </p:sp>
      <p:sp>
        <p:nvSpPr>
          <p:cNvPr id="236" name="AutoShape 15"/>
          <p:cNvSpPr>
            <a:spLocks noChangeArrowheads="1"/>
          </p:cNvSpPr>
          <p:nvPr/>
        </p:nvSpPr>
        <p:spPr bwMode="auto">
          <a:xfrm>
            <a:off x="3908473" y="1411263"/>
            <a:ext cx="1303561" cy="759863"/>
          </a:xfrm>
          <a:prstGeom prst="chevron">
            <a:avLst>
              <a:gd name="adj" fmla="val 17662"/>
            </a:avLst>
          </a:prstGeom>
          <a:solidFill>
            <a:srgbClr val="008770"/>
          </a:solidFill>
          <a:ln w="28575" algn="ctr">
            <a:solidFill>
              <a:sysClr val="window" lastClr="FFFFFF"/>
            </a:solidFill>
            <a:miter lim="800000"/>
            <a:headEnd/>
            <a:tailEnd/>
          </a:ln>
        </p:spPr>
        <p:txBody>
          <a:bodyPr lIns="82296" rIns="0" anchor="ctr"/>
          <a:lstStyle/>
          <a:p>
            <a:pPr marL="0" marR="0" lvl="0" indent="0" algn="ctr" defTabSz="914400" eaLnBrk="1" fontAlgn="auto" latinLnBrk="0" hangingPunct="1">
              <a:lnSpc>
                <a:spcPct val="100000"/>
              </a:lnSpc>
              <a:spcBef>
                <a:spcPts val="0"/>
              </a:spcBef>
              <a:spcAft>
                <a:spcPct val="0"/>
              </a:spcAft>
              <a:buClr>
                <a:srgbClr val="D45D00"/>
              </a:buClr>
              <a:buSzTx/>
              <a:buFontTx/>
              <a:buNone/>
              <a:tabLst/>
              <a:defRPr/>
            </a:pPr>
            <a:r>
              <a:rPr kumimoji="0" lang="en-US" sz="900" b="0" i="0" u="none" strike="noStrike" kern="0" cap="none" spc="0" normalizeH="0" baseline="0" noProof="0" dirty="0">
                <a:ln>
                  <a:noFill/>
                </a:ln>
                <a:solidFill>
                  <a:prstClr val="white"/>
                </a:solidFill>
                <a:effectLst/>
                <a:uLnTx/>
                <a:uFillTx/>
                <a:latin typeface="Arial" charset="0"/>
              </a:rPr>
              <a:t>Bundled </a:t>
            </a:r>
            <a:br>
              <a:rPr kumimoji="0" lang="en-US" sz="900" b="0" i="0" u="none" strike="noStrike" kern="0" cap="none" spc="0" normalizeH="0" baseline="0" noProof="0" dirty="0">
                <a:ln>
                  <a:noFill/>
                </a:ln>
                <a:solidFill>
                  <a:prstClr val="white"/>
                </a:solidFill>
                <a:effectLst/>
                <a:uLnTx/>
                <a:uFillTx/>
                <a:latin typeface="Arial" charset="0"/>
              </a:rPr>
            </a:br>
            <a:r>
              <a:rPr kumimoji="0" lang="en-US" sz="900" b="0" i="0" u="none" strike="noStrike" kern="0" cap="none" spc="0" normalizeH="0" baseline="0" noProof="0" dirty="0">
                <a:ln>
                  <a:noFill/>
                </a:ln>
                <a:solidFill>
                  <a:prstClr val="white"/>
                </a:solidFill>
                <a:effectLst/>
                <a:uLnTx/>
                <a:uFillTx/>
                <a:latin typeface="Arial" charset="0"/>
              </a:rPr>
              <a:t>and Episodic </a:t>
            </a:r>
            <a:br>
              <a:rPr kumimoji="0" lang="en-US" sz="900" b="0" i="0" u="none" strike="noStrike" kern="0" cap="none" spc="0" normalizeH="0" baseline="0" noProof="0" dirty="0">
                <a:ln>
                  <a:noFill/>
                </a:ln>
                <a:solidFill>
                  <a:prstClr val="white"/>
                </a:solidFill>
                <a:effectLst/>
                <a:uLnTx/>
                <a:uFillTx/>
                <a:latin typeface="Arial" charset="0"/>
              </a:rPr>
            </a:br>
            <a:r>
              <a:rPr kumimoji="0" lang="en-US" sz="900" b="0" i="0" u="none" strike="noStrike" kern="0" cap="none" spc="0" normalizeH="0" baseline="0" noProof="0" dirty="0">
                <a:ln>
                  <a:noFill/>
                </a:ln>
                <a:solidFill>
                  <a:prstClr val="white"/>
                </a:solidFill>
                <a:effectLst/>
                <a:uLnTx/>
                <a:uFillTx/>
                <a:latin typeface="Arial" charset="0"/>
              </a:rPr>
              <a:t>Payments</a:t>
            </a:r>
          </a:p>
        </p:txBody>
      </p:sp>
      <p:sp>
        <p:nvSpPr>
          <p:cNvPr id="237" name="AutoShape 16"/>
          <p:cNvSpPr>
            <a:spLocks noChangeArrowheads="1"/>
          </p:cNvSpPr>
          <p:nvPr/>
        </p:nvSpPr>
        <p:spPr bwMode="auto">
          <a:xfrm>
            <a:off x="5054101" y="1411263"/>
            <a:ext cx="1303561" cy="759863"/>
          </a:xfrm>
          <a:prstGeom prst="chevron">
            <a:avLst>
              <a:gd name="adj" fmla="val 17662"/>
            </a:avLst>
          </a:prstGeom>
          <a:solidFill>
            <a:srgbClr val="008770"/>
          </a:solidFill>
          <a:ln w="28575" algn="ctr">
            <a:solidFill>
              <a:sysClr val="window" lastClr="FFFFFF"/>
            </a:solidFill>
            <a:miter lim="800000"/>
            <a:headEnd/>
            <a:tailEnd/>
          </a:ln>
        </p:spPr>
        <p:txBody>
          <a:bodyPr lIns="82296" rIns="0" anchor="ctr"/>
          <a:lstStyle/>
          <a:p>
            <a:pPr marL="0" marR="0" lvl="0" indent="0" algn="ctr" defTabSz="914400" eaLnBrk="1" fontAlgn="auto" latinLnBrk="0" hangingPunct="1">
              <a:lnSpc>
                <a:spcPct val="100000"/>
              </a:lnSpc>
              <a:spcBef>
                <a:spcPts val="0"/>
              </a:spcBef>
              <a:spcAft>
                <a:spcPct val="0"/>
              </a:spcAft>
              <a:buClr>
                <a:srgbClr val="D45D00"/>
              </a:buClr>
              <a:buSzTx/>
              <a:buFontTx/>
              <a:buNone/>
              <a:tabLst/>
              <a:defRPr/>
            </a:pPr>
            <a:r>
              <a:rPr kumimoji="0" lang="en-US" sz="900" b="0" i="0" u="none" strike="noStrike" kern="0" cap="none" spc="0" normalizeH="0" baseline="0" noProof="0" dirty="0">
                <a:ln>
                  <a:noFill/>
                </a:ln>
                <a:solidFill>
                  <a:prstClr val="white"/>
                </a:solidFill>
                <a:effectLst/>
                <a:uLnTx/>
                <a:uFillTx/>
                <a:latin typeface="Arial" charset="0"/>
              </a:rPr>
              <a:t>Shared Risk</a:t>
            </a:r>
          </a:p>
        </p:txBody>
      </p:sp>
      <p:sp>
        <p:nvSpPr>
          <p:cNvPr id="238" name="AutoShape 17"/>
          <p:cNvSpPr>
            <a:spLocks noChangeArrowheads="1"/>
          </p:cNvSpPr>
          <p:nvPr/>
        </p:nvSpPr>
        <p:spPr bwMode="auto">
          <a:xfrm>
            <a:off x="6199729" y="1411263"/>
            <a:ext cx="1303561" cy="759863"/>
          </a:xfrm>
          <a:prstGeom prst="chevron">
            <a:avLst>
              <a:gd name="adj" fmla="val 17662"/>
            </a:avLst>
          </a:prstGeom>
          <a:solidFill>
            <a:schemeClr val="bg1">
              <a:lumMod val="85000"/>
            </a:schemeClr>
          </a:solidFill>
          <a:ln w="28575" algn="ctr">
            <a:solidFill>
              <a:sysClr val="window" lastClr="FFFFFF"/>
            </a:solidFill>
            <a:miter lim="800000"/>
            <a:headEnd/>
            <a:tailEnd/>
          </a:ln>
        </p:spPr>
        <p:txBody>
          <a:bodyPr lIns="82296" rIns="0" anchor="ctr"/>
          <a:lstStyle/>
          <a:p>
            <a:pPr marL="0" marR="0" lvl="0" indent="0" algn="ctr" defTabSz="914400" eaLnBrk="1" fontAlgn="auto" latinLnBrk="0" hangingPunct="1">
              <a:lnSpc>
                <a:spcPct val="100000"/>
              </a:lnSpc>
              <a:spcBef>
                <a:spcPts val="0"/>
              </a:spcBef>
              <a:spcAft>
                <a:spcPct val="0"/>
              </a:spcAft>
              <a:buClr>
                <a:srgbClr val="D45D00"/>
              </a:buClr>
              <a:buSzTx/>
              <a:buFontTx/>
              <a:buNone/>
              <a:tabLst/>
              <a:defRPr/>
            </a:pPr>
            <a:r>
              <a:rPr kumimoji="0" lang="en-US" sz="900" b="0" i="0" u="none" strike="noStrike" kern="0" cap="none" spc="0" normalizeH="0" baseline="0" noProof="0" dirty="0">
                <a:ln>
                  <a:noFill/>
                </a:ln>
                <a:solidFill>
                  <a:srgbClr val="53565A"/>
                </a:solidFill>
                <a:effectLst/>
                <a:uLnTx/>
                <a:uFillTx/>
                <a:latin typeface="Arial" charset="0"/>
              </a:rPr>
              <a:t>Capitation</a:t>
            </a:r>
          </a:p>
        </p:txBody>
      </p:sp>
      <p:sp>
        <p:nvSpPr>
          <p:cNvPr id="247" name="AutoShape 28"/>
          <p:cNvSpPr>
            <a:spLocks noChangeArrowheads="1"/>
          </p:cNvSpPr>
          <p:nvPr/>
        </p:nvSpPr>
        <p:spPr bwMode="auto">
          <a:xfrm>
            <a:off x="7345355" y="1411263"/>
            <a:ext cx="1303561" cy="759863"/>
          </a:xfrm>
          <a:prstGeom prst="chevron">
            <a:avLst>
              <a:gd name="adj" fmla="val 17662"/>
            </a:avLst>
          </a:prstGeom>
          <a:solidFill>
            <a:srgbClr val="53565A"/>
          </a:solidFill>
          <a:ln w="28575" algn="ctr">
            <a:solidFill>
              <a:sysClr val="window" lastClr="FFFFFF"/>
            </a:solidFill>
            <a:miter lim="800000"/>
            <a:headEnd/>
            <a:tailEnd/>
          </a:ln>
        </p:spPr>
        <p:txBody>
          <a:bodyPr lIns="82296" rIns="0" anchor="ctr"/>
          <a:lstStyle/>
          <a:p>
            <a:pPr marL="0" marR="0" lvl="0" indent="0" algn="ctr" defTabSz="914400" eaLnBrk="1" fontAlgn="auto" latinLnBrk="0" hangingPunct="1">
              <a:lnSpc>
                <a:spcPct val="100000"/>
              </a:lnSpc>
              <a:spcBef>
                <a:spcPts val="0"/>
              </a:spcBef>
              <a:spcAft>
                <a:spcPct val="0"/>
              </a:spcAft>
              <a:buClr>
                <a:srgbClr val="D45D00"/>
              </a:buClr>
              <a:buSzTx/>
              <a:buFontTx/>
              <a:buNone/>
              <a:tabLst/>
              <a:defRPr/>
            </a:pPr>
            <a:r>
              <a:rPr kumimoji="0" lang="en-US" sz="900" b="0" i="0" u="none" strike="noStrike" kern="0" cap="none" spc="0" normalizeH="0" baseline="0" noProof="0" dirty="0">
                <a:ln>
                  <a:noFill/>
                </a:ln>
                <a:solidFill>
                  <a:prstClr val="white"/>
                </a:solidFill>
                <a:effectLst/>
                <a:uLnTx/>
                <a:uFillTx/>
                <a:latin typeface="Arial" charset="0"/>
              </a:rPr>
              <a:t>Capitation and </a:t>
            </a:r>
            <a:br>
              <a:rPr kumimoji="0" lang="en-US" sz="900" b="0" i="0" u="none" strike="noStrike" kern="0" cap="none" spc="0" normalizeH="0" baseline="0" noProof="0" dirty="0">
                <a:ln>
                  <a:noFill/>
                </a:ln>
                <a:solidFill>
                  <a:prstClr val="white"/>
                </a:solidFill>
                <a:effectLst/>
                <a:uLnTx/>
                <a:uFillTx/>
                <a:latin typeface="Arial" charset="0"/>
              </a:rPr>
            </a:br>
            <a:r>
              <a:rPr kumimoji="0" lang="en-US" sz="900" b="0" i="0" u="none" strike="noStrike" kern="0" cap="none" spc="0" normalizeH="0" baseline="0" noProof="0" dirty="0">
                <a:ln>
                  <a:noFill/>
                </a:ln>
                <a:solidFill>
                  <a:prstClr val="white"/>
                </a:solidFill>
                <a:effectLst/>
                <a:uLnTx/>
                <a:uFillTx/>
                <a:latin typeface="Arial" charset="0"/>
              </a:rPr>
              <a:t>Performance-</a:t>
            </a:r>
            <a:br>
              <a:rPr kumimoji="0" lang="en-US" sz="900" b="0" i="0" u="none" strike="noStrike" kern="0" cap="none" spc="0" normalizeH="0" baseline="0" noProof="0" dirty="0">
                <a:ln>
                  <a:noFill/>
                </a:ln>
                <a:solidFill>
                  <a:prstClr val="white"/>
                </a:solidFill>
                <a:effectLst/>
                <a:uLnTx/>
                <a:uFillTx/>
                <a:latin typeface="Arial" charset="0"/>
              </a:rPr>
            </a:br>
            <a:r>
              <a:rPr kumimoji="0" lang="en-US" sz="900" b="0" i="0" u="none" strike="noStrike" kern="0" cap="none" spc="0" normalizeH="0" baseline="0" noProof="0" dirty="0">
                <a:ln>
                  <a:noFill/>
                </a:ln>
                <a:solidFill>
                  <a:prstClr val="white"/>
                </a:solidFill>
                <a:effectLst/>
                <a:uLnTx/>
                <a:uFillTx/>
                <a:latin typeface="Arial" charset="0"/>
              </a:rPr>
              <a:t>Based </a:t>
            </a:r>
            <a:br>
              <a:rPr kumimoji="0" lang="en-US" sz="900" b="0" i="0" u="none" strike="noStrike" kern="0" cap="none" spc="0" normalizeH="0" baseline="0" noProof="0" dirty="0">
                <a:ln>
                  <a:noFill/>
                </a:ln>
                <a:solidFill>
                  <a:prstClr val="white"/>
                </a:solidFill>
                <a:effectLst/>
                <a:uLnTx/>
                <a:uFillTx/>
                <a:latin typeface="Arial" charset="0"/>
              </a:rPr>
            </a:br>
            <a:r>
              <a:rPr kumimoji="0" lang="en-US" sz="900" b="0" i="0" u="none" strike="noStrike" kern="0" cap="none" spc="0" normalizeH="0" baseline="0" noProof="0" dirty="0">
                <a:ln>
                  <a:noFill/>
                </a:ln>
                <a:solidFill>
                  <a:prstClr val="white"/>
                </a:solidFill>
                <a:effectLst/>
                <a:uLnTx/>
                <a:uFillTx/>
                <a:latin typeface="Arial" charset="0"/>
              </a:rPr>
              <a:t>Contracting</a:t>
            </a:r>
          </a:p>
        </p:txBody>
      </p:sp>
      <p:sp>
        <p:nvSpPr>
          <p:cNvPr id="248" name="Text Box 14"/>
          <p:cNvSpPr txBox="1">
            <a:spLocks noChangeArrowheads="1"/>
          </p:cNvSpPr>
          <p:nvPr/>
        </p:nvSpPr>
        <p:spPr bwMode="auto">
          <a:xfrm>
            <a:off x="1562697" y="2681296"/>
            <a:ext cx="2257247" cy="723275"/>
          </a:xfrm>
          <a:prstGeom prst="rect">
            <a:avLst/>
          </a:prstGeom>
          <a:noFill/>
          <a:ln w="38100" algn="ctr">
            <a:noFill/>
            <a:miter lim="800000"/>
            <a:headEnd/>
            <a:tailEnd/>
          </a:ln>
        </p:spPr>
        <p:txBody>
          <a:bodyPr wrap="square" lIns="0">
            <a:spAutoFit/>
          </a:bodyPr>
          <a:lstStyle/>
          <a:p>
            <a:pPr fontAlgn="auto">
              <a:spcBef>
                <a:spcPts val="0"/>
              </a:spcBef>
              <a:spcAft>
                <a:spcPts val="0"/>
              </a:spcAft>
              <a:buClrTx/>
              <a:buFontTx/>
              <a:buNone/>
            </a:pPr>
            <a:r>
              <a:rPr lang="en-US" sz="1100" kern="0" dirty="0">
                <a:solidFill>
                  <a:schemeClr val="accent1"/>
                </a:solidFill>
                <a:latin typeface="Arial"/>
                <a:ea typeface="ＭＳ Ｐゴシック"/>
                <a:cs typeface="ＭＳ Ｐゴシック"/>
              </a:rPr>
              <a:t>P4P/Shared Savings Contracts with Qualified Facilities and Outpatient Providers</a:t>
            </a:r>
          </a:p>
          <a:p>
            <a:pPr fontAlgn="auto">
              <a:spcBef>
                <a:spcPts val="0"/>
              </a:spcBef>
              <a:spcAft>
                <a:spcPts val="0"/>
              </a:spcAft>
              <a:buClrTx/>
              <a:buFontTx/>
              <a:buNone/>
            </a:pPr>
            <a:r>
              <a:rPr lang="en-US" sz="800" kern="0" dirty="0">
                <a:solidFill>
                  <a:schemeClr val="accent1"/>
                </a:solidFill>
                <a:latin typeface="Arial"/>
                <a:ea typeface="ＭＳ Ｐゴシック"/>
                <a:cs typeface="ＭＳ Ｐゴシック"/>
              </a:rPr>
              <a:t>(national footprint across all payer types)</a:t>
            </a:r>
          </a:p>
        </p:txBody>
      </p:sp>
      <p:sp>
        <p:nvSpPr>
          <p:cNvPr id="249" name="Text Box 14"/>
          <p:cNvSpPr txBox="1">
            <a:spLocks noChangeArrowheads="1"/>
          </p:cNvSpPr>
          <p:nvPr/>
        </p:nvSpPr>
        <p:spPr bwMode="auto">
          <a:xfrm>
            <a:off x="4098683" y="2681294"/>
            <a:ext cx="2217525" cy="430887"/>
          </a:xfrm>
          <a:prstGeom prst="rect">
            <a:avLst/>
          </a:prstGeom>
          <a:noFill/>
          <a:ln w="38100" algn="ctr">
            <a:noFill/>
            <a:miter lim="800000"/>
            <a:headEnd/>
            <a:tailEnd/>
          </a:ln>
        </p:spPr>
        <p:txBody>
          <a:bodyPr wrap="square" lIns="0">
            <a:spAutoFit/>
          </a:bodyPr>
          <a:lstStyle/>
          <a:p>
            <a:pPr fontAlgn="auto">
              <a:lnSpc>
                <a:spcPct val="100000"/>
              </a:lnSpc>
              <a:spcBef>
                <a:spcPts val="0"/>
              </a:spcBef>
              <a:spcAft>
                <a:spcPts val="0"/>
              </a:spcAft>
              <a:buClrTx/>
              <a:buFontTx/>
              <a:buNone/>
            </a:pPr>
            <a:r>
              <a:rPr lang="en-US" sz="1100" kern="0" dirty="0">
                <a:solidFill>
                  <a:srgbClr val="008770"/>
                </a:solidFill>
                <a:latin typeface="Arial"/>
                <a:ea typeface="ＭＳ Ｐゴシック"/>
                <a:cs typeface="ＭＳ Ｐゴシック"/>
              </a:rPr>
              <a:t>SUDS Medication Assistance Therapy (MAT) Providers — MA</a:t>
            </a:r>
          </a:p>
        </p:txBody>
      </p:sp>
      <p:sp>
        <p:nvSpPr>
          <p:cNvPr id="250" name="Text Box 14"/>
          <p:cNvSpPr txBox="1">
            <a:spLocks noChangeArrowheads="1"/>
          </p:cNvSpPr>
          <p:nvPr/>
        </p:nvSpPr>
        <p:spPr bwMode="auto">
          <a:xfrm>
            <a:off x="6679653" y="2681294"/>
            <a:ext cx="2091448" cy="553998"/>
          </a:xfrm>
          <a:prstGeom prst="rect">
            <a:avLst/>
          </a:prstGeom>
          <a:noFill/>
          <a:ln w="38100" algn="ctr">
            <a:noFill/>
            <a:miter lim="800000"/>
            <a:headEnd/>
            <a:tailEnd/>
          </a:ln>
        </p:spPr>
        <p:txBody>
          <a:bodyPr wrap="square" lIns="0">
            <a:spAutoFit/>
          </a:bodyPr>
          <a:lstStyle/>
          <a:p>
            <a:pPr fontAlgn="auto">
              <a:lnSpc>
                <a:spcPct val="100000"/>
              </a:lnSpc>
              <a:spcBef>
                <a:spcPts val="0"/>
              </a:spcBef>
              <a:spcAft>
                <a:spcPts val="0"/>
              </a:spcAft>
              <a:buClrTx/>
              <a:buFontTx/>
              <a:buNone/>
            </a:pPr>
            <a:r>
              <a:rPr lang="en-US" sz="1100" dirty="0">
                <a:solidFill>
                  <a:srgbClr val="53565A"/>
                </a:solidFill>
                <a:latin typeface="Arial"/>
                <a:ea typeface="ＭＳ Ｐゴシック"/>
                <a:cs typeface="ＭＳ Ｐゴシック"/>
              </a:rPr>
              <a:t>Leverage medical-behavioral integration in health homes                      </a:t>
            </a:r>
            <a:r>
              <a:rPr lang="en-US" sz="800" dirty="0">
                <a:solidFill>
                  <a:srgbClr val="53565A"/>
                </a:solidFill>
                <a:latin typeface="Arial"/>
                <a:ea typeface="ＭＳ Ｐゴシック"/>
                <a:cs typeface="ＭＳ Ｐゴシック"/>
              </a:rPr>
              <a:t>(payer customers)</a:t>
            </a:r>
          </a:p>
        </p:txBody>
      </p:sp>
      <p:sp>
        <p:nvSpPr>
          <p:cNvPr id="252" name="Rectangle 251"/>
          <p:cNvSpPr/>
          <p:nvPr/>
        </p:nvSpPr>
        <p:spPr>
          <a:xfrm>
            <a:off x="4098681" y="3516719"/>
            <a:ext cx="2022784" cy="530915"/>
          </a:xfrm>
          <a:prstGeom prst="rect">
            <a:avLst/>
          </a:prstGeom>
          <a:noFill/>
          <a:ln w="38100" algn="ctr">
            <a:noFill/>
            <a:miter lim="800000"/>
            <a:headEnd/>
            <a:tailEnd/>
          </a:ln>
        </p:spPr>
        <p:txBody>
          <a:bodyPr wrap="square" lIns="0" tIns="0" bIns="0">
            <a:spAutoFit/>
          </a:bodyPr>
          <a:lstStyle/>
          <a:p>
            <a:pPr marL="91440" indent="-91440" fontAlgn="auto">
              <a:lnSpc>
                <a:spcPct val="100000"/>
              </a:lnSpc>
              <a:spcAft>
                <a:spcPts val="300"/>
              </a:spcAft>
              <a:buClr>
                <a:schemeClr val="accent1"/>
              </a:buClr>
              <a:buFont typeface="Arial" panose="020B0604020202020204" pitchFamily="34" charset="0"/>
              <a:buChar char="•"/>
            </a:pPr>
            <a:r>
              <a:rPr lang="en-US" sz="800" b="0" dirty="0">
                <a:solidFill>
                  <a:srgbClr val="008770"/>
                </a:solidFill>
                <a:cs typeface="Arial" pitchFamily="34" charset="0"/>
              </a:rPr>
              <a:t>Quality: Readmit rate (case-mix adjusted) – 30 and 90 day</a:t>
            </a:r>
          </a:p>
          <a:p>
            <a:pPr marL="91440" indent="-91440" fontAlgn="auto">
              <a:lnSpc>
                <a:spcPct val="100000"/>
              </a:lnSpc>
              <a:spcAft>
                <a:spcPts val="300"/>
              </a:spcAft>
              <a:buClr>
                <a:schemeClr val="accent1"/>
              </a:buClr>
              <a:buFont typeface="Arial" panose="020B0604020202020204" pitchFamily="34" charset="0"/>
              <a:buChar char="•"/>
            </a:pPr>
            <a:r>
              <a:rPr lang="en-US" sz="800" b="0" dirty="0">
                <a:solidFill>
                  <a:srgbClr val="008770"/>
                </a:solidFill>
                <a:cs typeface="Arial" pitchFamily="34" charset="0"/>
              </a:rPr>
              <a:t>Cost: Case-mix adjusted average visits per episode and episode cost</a:t>
            </a:r>
          </a:p>
        </p:txBody>
      </p:sp>
      <p:sp>
        <p:nvSpPr>
          <p:cNvPr id="253" name="Rectangle 252"/>
          <p:cNvSpPr/>
          <p:nvPr/>
        </p:nvSpPr>
        <p:spPr>
          <a:xfrm>
            <a:off x="6679653" y="3516722"/>
            <a:ext cx="1913107" cy="1092607"/>
          </a:xfrm>
          <a:prstGeom prst="rect">
            <a:avLst/>
          </a:prstGeom>
          <a:noFill/>
          <a:ln w="38100" algn="ctr">
            <a:noFill/>
            <a:miter lim="800000"/>
            <a:headEnd/>
            <a:tailEnd/>
          </a:ln>
        </p:spPr>
        <p:txBody>
          <a:bodyPr wrap="square" lIns="0" tIns="0" bIns="0">
            <a:spAutoFit/>
          </a:bodyPr>
          <a:lstStyle/>
          <a:p>
            <a:pPr fontAlgn="auto">
              <a:lnSpc>
                <a:spcPct val="100000"/>
              </a:lnSpc>
              <a:spcAft>
                <a:spcPts val="300"/>
              </a:spcAft>
              <a:buClr>
                <a:schemeClr val="accent1"/>
              </a:buClr>
            </a:pPr>
            <a:r>
              <a:rPr lang="en-US" sz="800" u="sng" dirty="0">
                <a:solidFill>
                  <a:srgbClr val="53565A"/>
                </a:solidFill>
                <a:cs typeface="Arial" pitchFamily="34" charset="0"/>
              </a:rPr>
              <a:t>8 metrics across 6 domains</a:t>
            </a:r>
          </a:p>
          <a:p>
            <a:pPr marL="91440" indent="-91440" fontAlgn="auto">
              <a:lnSpc>
                <a:spcPct val="100000"/>
              </a:lnSpc>
              <a:spcAft>
                <a:spcPts val="300"/>
              </a:spcAft>
              <a:buClr>
                <a:schemeClr val="accent1"/>
              </a:buClr>
              <a:buFont typeface="Arial" panose="020B0604020202020204" pitchFamily="34" charset="0"/>
              <a:buChar char="•"/>
            </a:pPr>
            <a:r>
              <a:rPr lang="en-US" sz="800" b="0" dirty="0">
                <a:solidFill>
                  <a:srgbClr val="53565A"/>
                </a:solidFill>
                <a:cs typeface="Arial" pitchFamily="34" charset="0"/>
              </a:rPr>
              <a:t>Care coordination</a:t>
            </a:r>
          </a:p>
          <a:p>
            <a:pPr marL="91440" indent="-91440" fontAlgn="auto">
              <a:lnSpc>
                <a:spcPct val="100000"/>
              </a:lnSpc>
              <a:spcAft>
                <a:spcPts val="300"/>
              </a:spcAft>
              <a:buClr>
                <a:schemeClr val="accent1"/>
              </a:buClr>
              <a:buFont typeface="Arial" panose="020B0604020202020204" pitchFamily="34" charset="0"/>
              <a:buChar char="•"/>
            </a:pPr>
            <a:r>
              <a:rPr lang="en-US" sz="800" b="0" dirty="0">
                <a:solidFill>
                  <a:srgbClr val="53565A"/>
                </a:solidFill>
                <a:cs typeface="Arial" pitchFamily="34" charset="0"/>
              </a:rPr>
              <a:t>Care transition</a:t>
            </a:r>
          </a:p>
          <a:p>
            <a:pPr marL="91440" indent="-91440" fontAlgn="auto">
              <a:lnSpc>
                <a:spcPct val="100000"/>
              </a:lnSpc>
              <a:spcAft>
                <a:spcPts val="300"/>
              </a:spcAft>
              <a:buClr>
                <a:schemeClr val="accent1"/>
              </a:buClr>
              <a:buFont typeface="Arial" panose="020B0604020202020204" pitchFamily="34" charset="0"/>
              <a:buChar char="•"/>
            </a:pPr>
            <a:r>
              <a:rPr lang="en-US" sz="800" b="0" dirty="0">
                <a:solidFill>
                  <a:srgbClr val="53565A"/>
                </a:solidFill>
                <a:cs typeface="Arial" pitchFamily="34" charset="0"/>
              </a:rPr>
              <a:t>Referral management</a:t>
            </a:r>
          </a:p>
          <a:p>
            <a:pPr marL="91440" indent="-91440" fontAlgn="auto">
              <a:lnSpc>
                <a:spcPct val="100000"/>
              </a:lnSpc>
              <a:spcAft>
                <a:spcPts val="300"/>
              </a:spcAft>
              <a:buClr>
                <a:schemeClr val="accent1"/>
              </a:buClr>
              <a:buFont typeface="Arial" panose="020B0604020202020204" pitchFamily="34" charset="0"/>
              <a:buChar char="•"/>
            </a:pPr>
            <a:r>
              <a:rPr lang="en-US" sz="800" b="0" dirty="0">
                <a:solidFill>
                  <a:srgbClr val="53565A"/>
                </a:solidFill>
                <a:cs typeface="Arial" pitchFamily="34" charset="0"/>
              </a:rPr>
              <a:t>Health promotion</a:t>
            </a:r>
          </a:p>
          <a:p>
            <a:pPr marL="91440" indent="-91440" fontAlgn="auto">
              <a:lnSpc>
                <a:spcPct val="100000"/>
              </a:lnSpc>
              <a:spcAft>
                <a:spcPts val="300"/>
              </a:spcAft>
              <a:buClr>
                <a:schemeClr val="accent1"/>
              </a:buClr>
              <a:buFont typeface="Arial" panose="020B0604020202020204" pitchFamily="34" charset="0"/>
              <a:buChar char="•"/>
            </a:pPr>
            <a:r>
              <a:rPr lang="en-US" sz="800" b="0" dirty="0">
                <a:solidFill>
                  <a:srgbClr val="53565A"/>
                </a:solidFill>
                <a:cs typeface="Arial" pitchFamily="34" charset="0"/>
              </a:rPr>
              <a:t>Individual support</a:t>
            </a:r>
          </a:p>
          <a:p>
            <a:pPr marL="91440" indent="-91440" fontAlgn="auto">
              <a:lnSpc>
                <a:spcPct val="100000"/>
              </a:lnSpc>
              <a:spcAft>
                <a:spcPts val="300"/>
              </a:spcAft>
              <a:buClr>
                <a:schemeClr val="accent1"/>
              </a:buClr>
              <a:buFont typeface="Arial" panose="020B0604020202020204" pitchFamily="34" charset="0"/>
              <a:buChar char="•"/>
            </a:pPr>
            <a:r>
              <a:rPr lang="en-US" sz="800" b="0" dirty="0">
                <a:solidFill>
                  <a:srgbClr val="53565A"/>
                </a:solidFill>
                <a:cs typeface="Arial" pitchFamily="34" charset="0"/>
              </a:rPr>
              <a:t>Family/caregiver support</a:t>
            </a:r>
          </a:p>
        </p:txBody>
      </p:sp>
      <p:sp>
        <p:nvSpPr>
          <p:cNvPr id="254" name="Rectangle 253"/>
          <p:cNvSpPr/>
          <p:nvPr/>
        </p:nvSpPr>
        <p:spPr>
          <a:xfrm>
            <a:off x="2805452" y="3516719"/>
            <a:ext cx="1071965" cy="1184940"/>
          </a:xfrm>
          <a:prstGeom prst="rect">
            <a:avLst/>
          </a:prstGeom>
          <a:noFill/>
          <a:ln w="38100" algn="ctr">
            <a:noFill/>
            <a:miter lim="800000"/>
            <a:headEnd/>
            <a:tailEnd/>
          </a:ln>
        </p:spPr>
        <p:txBody>
          <a:bodyPr wrap="square" lIns="0" tIns="0" bIns="0">
            <a:spAutoFit/>
          </a:bodyPr>
          <a:lstStyle/>
          <a:p>
            <a:pPr fontAlgn="auto">
              <a:lnSpc>
                <a:spcPct val="100000"/>
              </a:lnSpc>
              <a:spcAft>
                <a:spcPts val="300"/>
              </a:spcAft>
              <a:buClr>
                <a:schemeClr val="accent1"/>
              </a:buClr>
            </a:pPr>
            <a:r>
              <a:rPr lang="en-US" sz="800" u="sng" dirty="0">
                <a:solidFill>
                  <a:schemeClr val="accent1"/>
                </a:solidFill>
                <a:cs typeface="Arial" pitchFamily="34" charset="0"/>
              </a:rPr>
              <a:t>Inpatient</a:t>
            </a:r>
          </a:p>
          <a:p>
            <a:pPr marL="91440" indent="-91440" fontAlgn="auto">
              <a:lnSpc>
                <a:spcPct val="100000"/>
              </a:lnSpc>
              <a:spcAft>
                <a:spcPts val="300"/>
              </a:spcAft>
              <a:buClr>
                <a:schemeClr val="accent1"/>
              </a:buClr>
              <a:buFont typeface="Arial" panose="020B0604020202020204" pitchFamily="34" charset="0"/>
              <a:buChar char="•"/>
            </a:pPr>
            <a:r>
              <a:rPr lang="en-US" sz="800" b="0" dirty="0">
                <a:solidFill>
                  <a:schemeClr val="accent1"/>
                </a:solidFill>
                <a:cs typeface="Arial" pitchFamily="34" charset="0"/>
              </a:rPr>
              <a:t>Quality: HEDIS </a:t>
            </a:r>
            <a:br>
              <a:rPr lang="en-US" sz="800" b="0" dirty="0">
                <a:solidFill>
                  <a:schemeClr val="accent1"/>
                </a:solidFill>
                <a:cs typeface="Arial" pitchFamily="34" charset="0"/>
              </a:rPr>
            </a:br>
            <a:r>
              <a:rPr lang="en-US" sz="800" b="0" dirty="0">
                <a:solidFill>
                  <a:schemeClr val="accent1"/>
                </a:solidFill>
                <a:cs typeface="Arial" pitchFamily="34" charset="0"/>
              </a:rPr>
              <a:t>7-day </a:t>
            </a:r>
            <a:r>
              <a:rPr lang="en-US" sz="800" dirty="0">
                <a:solidFill>
                  <a:schemeClr val="accent1"/>
                </a:solidFill>
                <a:cs typeface="Arial" pitchFamily="34" charset="0"/>
              </a:rPr>
              <a:t>f</a:t>
            </a:r>
            <a:r>
              <a:rPr lang="en-US" sz="800" b="0" dirty="0">
                <a:solidFill>
                  <a:schemeClr val="accent1"/>
                </a:solidFill>
                <a:cs typeface="Arial" pitchFamily="34" charset="0"/>
              </a:rPr>
              <a:t>ollow-up; CMS Readmission Rate for 30 and 90 day (case mix adj)</a:t>
            </a:r>
          </a:p>
          <a:p>
            <a:pPr marL="91440" indent="-91440" fontAlgn="auto">
              <a:lnSpc>
                <a:spcPct val="100000"/>
              </a:lnSpc>
              <a:spcAft>
                <a:spcPts val="300"/>
              </a:spcAft>
              <a:buClr>
                <a:schemeClr val="accent1"/>
              </a:buClr>
              <a:buFont typeface="Arial" panose="020B0604020202020204" pitchFamily="34" charset="0"/>
              <a:buChar char="•"/>
            </a:pPr>
            <a:r>
              <a:rPr lang="en-US" sz="800" b="0" dirty="0">
                <a:solidFill>
                  <a:schemeClr val="accent1"/>
                </a:solidFill>
                <a:cs typeface="Arial" pitchFamily="34" charset="0"/>
              </a:rPr>
              <a:t>Cost: Case-mix adjusted ALOS and episode cost</a:t>
            </a:r>
          </a:p>
        </p:txBody>
      </p:sp>
      <p:sp>
        <p:nvSpPr>
          <p:cNvPr id="255" name="Rectangle 254"/>
          <p:cNvSpPr/>
          <p:nvPr/>
        </p:nvSpPr>
        <p:spPr>
          <a:xfrm>
            <a:off x="1562696" y="3516719"/>
            <a:ext cx="1248477" cy="1184940"/>
          </a:xfrm>
          <a:prstGeom prst="rect">
            <a:avLst/>
          </a:prstGeom>
          <a:noFill/>
          <a:ln w="38100" algn="ctr">
            <a:noFill/>
            <a:miter lim="800000"/>
            <a:headEnd/>
            <a:tailEnd/>
          </a:ln>
        </p:spPr>
        <p:txBody>
          <a:bodyPr wrap="square" lIns="0" tIns="0" bIns="0">
            <a:spAutoFit/>
          </a:bodyPr>
          <a:lstStyle/>
          <a:p>
            <a:pPr fontAlgn="auto">
              <a:lnSpc>
                <a:spcPct val="100000"/>
              </a:lnSpc>
              <a:spcAft>
                <a:spcPts val="300"/>
              </a:spcAft>
              <a:buClr>
                <a:schemeClr val="accent1"/>
              </a:buClr>
            </a:pPr>
            <a:r>
              <a:rPr lang="en-US" sz="800" u="sng" dirty="0">
                <a:solidFill>
                  <a:schemeClr val="accent1"/>
                </a:solidFill>
                <a:cs typeface="Arial" pitchFamily="34" charset="0"/>
              </a:rPr>
              <a:t>Outpatient</a:t>
            </a:r>
          </a:p>
          <a:p>
            <a:pPr marL="91440" indent="-91440" fontAlgn="auto">
              <a:lnSpc>
                <a:spcPct val="100000"/>
              </a:lnSpc>
              <a:spcAft>
                <a:spcPts val="300"/>
              </a:spcAft>
              <a:buClr>
                <a:schemeClr val="accent1"/>
              </a:buClr>
              <a:buFont typeface="Arial" panose="020B0604020202020204" pitchFamily="34" charset="0"/>
              <a:buChar char="•"/>
            </a:pPr>
            <a:r>
              <a:rPr lang="en-US" sz="800" b="0" dirty="0">
                <a:solidFill>
                  <a:schemeClr val="accent1"/>
                </a:solidFill>
                <a:cs typeface="Arial" pitchFamily="34" charset="0"/>
              </a:rPr>
              <a:t>Quality: Case-mix adjusted member-reported outcomes (wellness assessment)</a:t>
            </a:r>
          </a:p>
          <a:p>
            <a:pPr marL="91440" indent="-91440" fontAlgn="auto">
              <a:lnSpc>
                <a:spcPct val="100000"/>
              </a:lnSpc>
              <a:spcAft>
                <a:spcPts val="300"/>
              </a:spcAft>
              <a:buClr>
                <a:schemeClr val="accent1"/>
              </a:buClr>
              <a:buFont typeface="Arial" panose="020B0604020202020204" pitchFamily="34" charset="0"/>
              <a:buChar char="•"/>
            </a:pPr>
            <a:r>
              <a:rPr lang="en-US" sz="800" b="0" dirty="0">
                <a:solidFill>
                  <a:schemeClr val="accent1"/>
                </a:solidFill>
                <a:cs typeface="Arial" pitchFamily="34" charset="0"/>
              </a:rPr>
              <a:t>Cost: Case-mix adjusted average </a:t>
            </a:r>
            <a:br>
              <a:rPr lang="en-US" sz="800" b="0" dirty="0">
                <a:solidFill>
                  <a:schemeClr val="accent1"/>
                </a:solidFill>
                <a:cs typeface="Arial" pitchFamily="34" charset="0"/>
              </a:rPr>
            </a:br>
            <a:r>
              <a:rPr lang="en-US" sz="800" b="0" dirty="0">
                <a:solidFill>
                  <a:schemeClr val="accent1"/>
                </a:solidFill>
                <a:cs typeface="Arial" pitchFamily="34" charset="0"/>
              </a:rPr>
              <a:t>visits per episode </a:t>
            </a:r>
            <a:br>
              <a:rPr lang="en-US" sz="800" b="0" dirty="0">
                <a:solidFill>
                  <a:schemeClr val="accent1"/>
                </a:solidFill>
                <a:cs typeface="Arial" pitchFamily="34" charset="0"/>
              </a:rPr>
            </a:br>
            <a:r>
              <a:rPr lang="en-US" sz="800" dirty="0">
                <a:solidFill>
                  <a:schemeClr val="accent1"/>
                </a:solidFill>
                <a:cs typeface="Arial" pitchFamily="34" charset="0"/>
              </a:rPr>
              <a:t>and </a:t>
            </a:r>
            <a:r>
              <a:rPr lang="en-US" sz="800" b="0" dirty="0">
                <a:solidFill>
                  <a:schemeClr val="accent1"/>
                </a:solidFill>
                <a:cs typeface="Arial" pitchFamily="34" charset="0"/>
              </a:rPr>
              <a:t>episode cost</a:t>
            </a:r>
          </a:p>
        </p:txBody>
      </p:sp>
      <p:sp>
        <p:nvSpPr>
          <p:cNvPr id="256" name="Text Box 14"/>
          <p:cNvSpPr txBox="1">
            <a:spLocks noChangeArrowheads="1"/>
          </p:cNvSpPr>
          <p:nvPr/>
        </p:nvSpPr>
        <p:spPr bwMode="auto">
          <a:xfrm>
            <a:off x="1562695" y="4849620"/>
            <a:ext cx="2109492" cy="453970"/>
          </a:xfrm>
          <a:prstGeom prst="rect">
            <a:avLst/>
          </a:prstGeom>
          <a:noFill/>
          <a:ln w="38100" algn="ctr">
            <a:noFill/>
            <a:miter lim="800000"/>
            <a:headEnd/>
            <a:tailEnd/>
          </a:ln>
        </p:spPr>
        <p:txBody>
          <a:bodyPr wrap="square" lIns="0" tIns="0">
            <a:spAutoFit/>
          </a:bodyPr>
          <a:lstStyle/>
          <a:p>
            <a:pPr marL="91440" indent="-91440" fontAlgn="auto">
              <a:lnSpc>
                <a:spcPct val="100000"/>
              </a:lnSpc>
              <a:spcAft>
                <a:spcPts val="300"/>
              </a:spcAft>
              <a:buClr>
                <a:schemeClr val="accent1"/>
              </a:buClr>
              <a:buFont typeface="Arial" panose="020B0604020202020204" pitchFamily="34" charset="0"/>
              <a:buChar char="•"/>
            </a:pPr>
            <a:r>
              <a:rPr lang="en-US" sz="800" kern="0" dirty="0">
                <a:solidFill>
                  <a:schemeClr val="accent1"/>
                </a:solidFill>
                <a:latin typeface="Arial"/>
                <a:ea typeface="ＭＳ Ｐゴシック"/>
                <a:cs typeface="ＭＳ Ｐゴシック"/>
              </a:rPr>
              <a:t>15% to 20% reduction in readmit rates</a:t>
            </a:r>
          </a:p>
          <a:p>
            <a:pPr marL="91440" indent="-91440" fontAlgn="auto">
              <a:lnSpc>
                <a:spcPct val="100000"/>
              </a:lnSpc>
              <a:spcAft>
                <a:spcPts val="300"/>
              </a:spcAft>
              <a:buClr>
                <a:schemeClr val="accent1"/>
              </a:buClr>
              <a:buFont typeface="Arial" panose="020B0604020202020204" pitchFamily="34" charset="0"/>
              <a:buChar char="•"/>
            </a:pPr>
            <a:r>
              <a:rPr lang="en-US" sz="800" kern="0" dirty="0">
                <a:solidFill>
                  <a:schemeClr val="accent1"/>
                </a:solidFill>
                <a:latin typeface="Arial"/>
                <a:ea typeface="ＭＳ Ｐゴシック"/>
                <a:cs typeface="ＭＳ Ｐゴシック"/>
              </a:rPr>
              <a:t>Ambulatory follow-up rate improved from 3% to 10%</a:t>
            </a:r>
          </a:p>
        </p:txBody>
      </p:sp>
      <p:sp>
        <p:nvSpPr>
          <p:cNvPr id="257" name="Text Box 14"/>
          <p:cNvSpPr txBox="1">
            <a:spLocks noChangeArrowheads="1"/>
          </p:cNvSpPr>
          <p:nvPr/>
        </p:nvSpPr>
        <p:spPr bwMode="auto">
          <a:xfrm>
            <a:off x="4098682" y="4849620"/>
            <a:ext cx="1903956" cy="169277"/>
          </a:xfrm>
          <a:prstGeom prst="rect">
            <a:avLst/>
          </a:prstGeom>
          <a:noFill/>
          <a:ln w="38100" algn="ctr">
            <a:noFill/>
            <a:miter lim="800000"/>
            <a:headEnd/>
            <a:tailEnd/>
          </a:ln>
        </p:spPr>
        <p:txBody>
          <a:bodyPr wrap="square" lIns="0" tIns="0">
            <a:spAutoFit/>
          </a:bodyPr>
          <a:lstStyle/>
          <a:p>
            <a:pPr fontAlgn="auto">
              <a:lnSpc>
                <a:spcPct val="100000"/>
              </a:lnSpc>
              <a:spcBef>
                <a:spcPts val="0"/>
              </a:spcBef>
              <a:spcAft>
                <a:spcPts val="0"/>
              </a:spcAft>
              <a:buClrTx/>
              <a:buFontTx/>
              <a:buNone/>
            </a:pPr>
            <a:r>
              <a:rPr lang="en-US" sz="800" kern="0" dirty="0">
                <a:solidFill>
                  <a:srgbClr val="008770"/>
                </a:solidFill>
                <a:latin typeface="Arial"/>
                <a:ea typeface="ＭＳ Ｐゴシック"/>
                <a:cs typeface="ＭＳ Ｐゴシック"/>
              </a:rPr>
              <a:t>TBD – launched 11/2014</a:t>
            </a:r>
          </a:p>
        </p:txBody>
      </p:sp>
      <p:cxnSp>
        <p:nvCxnSpPr>
          <p:cNvPr id="259" name="Straight Connector 258"/>
          <p:cNvCxnSpPr/>
          <p:nvPr/>
        </p:nvCxnSpPr>
        <p:spPr>
          <a:xfrm>
            <a:off x="5082701" y="2512435"/>
            <a:ext cx="0" cy="111564"/>
          </a:xfrm>
          <a:prstGeom prst="line">
            <a:avLst/>
          </a:prstGeom>
          <a:noFill/>
          <a:ln w="22225" cap="flat" cmpd="sng" algn="ctr">
            <a:solidFill>
              <a:srgbClr val="008770"/>
            </a:solidFill>
            <a:prstDash val="solid"/>
          </a:ln>
          <a:effectLst/>
        </p:spPr>
      </p:cxnSp>
      <p:cxnSp>
        <p:nvCxnSpPr>
          <p:cNvPr id="260" name="Straight Connector 259"/>
          <p:cNvCxnSpPr/>
          <p:nvPr/>
        </p:nvCxnSpPr>
        <p:spPr>
          <a:xfrm>
            <a:off x="2669703" y="2521809"/>
            <a:ext cx="0" cy="111564"/>
          </a:xfrm>
          <a:prstGeom prst="line">
            <a:avLst/>
          </a:prstGeom>
          <a:noFill/>
          <a:ln w="22225" cap="flat" cmpd="sng" algn="ctr">
            <a:solidFill>
              <a:srgbClr val="D45D00"/>
            </a:solidFill>
            <a:prstDash val="solid"/>
          </a:ln>
          <a:effectLst/>
        </p:spPr>
      </p:cxnSp>
      <p:sp>
        <p:nvSpPr>
          <p:cNvPr id="261" name="Text Box 7"/>
          <p:cNvSpPr txBox="1">
            <a:spLocks noChangeArrowheads="1"/>
          </p:cNvSpPr>
          <p:nvPr/>
        </p:nvSpPr>
        <p:spPr bwMode="auto">
          <a:xfrm>
            <a:off x="574997" y="2692110"/>
            <a:ext cx="703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eaLnBrk="1" fontAlgn="auto" hangingPunct="1">
              <a:lnSpc>
                <a:spcPct val="100000"/>
              </a:lnSpc>
              <a:spcBef>
                <a:spcPct val="50000"/>
              </a:spcBef>
              <a:spcAft>
                <a:spcPts val="0"/>
              </a:spcAft>
              <a:buClrTx/>
              <a:buFontTx/>
              <a:buNone/>
            </a:pPr>
            <a:r>
              <a:rPr lang="en-US" sz="1000" dirty="0">
                <a:solidFill>
                  <a:schemeClr val="bg1">
                    <a:lumMod val="50000"/>
                  </a:schemeClr>
                </a:solidFill>
                <a:cs typeface="Arial Unicode MS" charset="0"/>
              </a:rPr>
              <a:t>EXAMPLES</a:t>
            </a:r>
          </a:p>
        </p:txBody>
      </p:sp>
      <p:sp>
        <p:nvSpPr>
          <p:cNvPr id="266" name="Text Box 14"/>
          <p:cNvSpPr txBox="1">
            <a:spLocks noChangeArrowheads="1"/>
          </p:cNvSpPr>
          <p:nvPr/>
        </p:nvSpPr>
        <p:spPr bwMode="auto">
          <a:xfrm>
            <a:off x="6679655" y="4849618"/>
            <a:ext cx="1988767" cy="861774"/>
          </a:xfrm>
          <a:prstGeom prst="rect">
            <a:avLst/>
          </a:prstGeom>
          <a:noFill/>
          <a:ln w="38100" algn="ctr">
            <a:noFill/>
            <a:miter lim="800000"/>
            <a:headEnd/>
            <a:tailEnd/>
          </a:ln>
        </p:spPr>
        <p:txBody>
          <a:bodyPr wrap="square" lIns="0" tIns="0">
            <a:spAutoFit/>
          </a:bodyPr>
          <a:lstStyle/>
          <a:p>
            <a:pPr marL="91440" indent="-91440" fontAlgn="auto">
              <a:lnSpc>
                <a:spcPct val="100000"/>
              </a:lnSpc>
              <a:spcAft>
                <a:spcPts val="300"/>
              </a:spcAft>
              <a:buClr>
                <a:schemeClr val="accent1"/>
              </a:buClr>
              <a:buFont typeface="Arial" panose="020B0604020202020204" pitchFamily="34" charset="0"/>
              <a:buChar char="•"/>
            </a:pPr>
            <a:r>
              <a:rPr lang="en-US" sz="800" dirty="0">
                <a:solidFill>
                  <a:srgbClr val="53565A"/>
                </a:solidFill>
                <a:latin typeface="Arial"/>
                <a:ea typeface="ＭＳ Ｐゴシック"/>
                <a:cs typeface="ＭＳ Ｐゴシック"/>
              </a:rPr>
              <a:t>Early results (government program) show improved care coordination</a:t>
            </a:r>
          </a:p>
          <a:p>
            <a:pPr marL="228600" lvl="1" indent="-91440" fontAlgn="auto">
              <a:lnSpc>
                <a:spcPct val="100000"/>
              </a:lnSpc>
              <a:spcAft>
                <a:spcPts val="300"/>
              </a:spcAft>
              <a:buClr>
                <a:schemeClr val="accent1"/>
              </a:buClr>
              <a:buFont typeface="Arial" panose="020B0604020202020204" pitchFamily="34" charset="0"/>
              <a:buChar char="–"/>
            </a:pPr>
            <a:r>
              <a:rPr lang="en-US" sz="800" dirty="0">
                <a:solidFill>
                  <a:srgbClr val="53565A"/>
                </a:solidFill>
                <a:latin typeface="Arial"/>
                <a:ea typeface="ＭＳ Ｐゴシック"/>
                <a:cs typeface="ＭＳ Ｐゴシック"/>
              </a:rPr>
              <a:t>9% increase in adherence to quarterly PCP visits</a:t>
            </a:r>
            <a:endParaRPr lang="en-US" sz="800" dirty="0">
              <a:solidFill>
                <a:srgbClr val="FF0000"/>
              </a:solidFill>
              <a:latin typeface="Arial"/>
              <a:ea typeface="ＭＳ Ｐゴシック"/>
              <a:cs typeface="ＭＳ Ｐゴシック"/>
            </a:endParaRPr>
          </a:p>
          <a:p>
            <a:pPr marL="228600" lvl="1" indent="-91440" fontAlgn="auto">
              <a:lnSpc>
                <a:spcPct val="100000"/>
              </a:lnSpc>
              <a:spcAft>
                <a:spcPts val="300"/>
              </a:spcAft>
              <a:buClr>
                <a:schemeClr val="accent1"/>
              </a:buClr>
              <a:buFont typeface="Arial" panose="020B0604020202020204" pitchFamily="34" charset="0"/>
              <a:buChar char="–"/>
            </a:pPr>
            <a:r>
              <a:rPr lang="en-US" sz="800" dirty="0">
                <a:solidFill>
                  <a:srgbClr val="53565A"/>
                </a:solidFill>
                <a:latin typeface="Arial"/>
                <a:ea typeface="ＭＳ Ｐゴシック"/>
                <a:cs typeface="ＭＳ Ｐゴシック"/>
              </a:rPr>
              <a:t>4% increase in primary caregiver </a:t>
            </a:r>
            <a:br>
              <a:rPr lang="en-US" sz="800" dirty="0">
                <a:solidFill>
                  <a:srgbClr val="53565A"/>
                </a:solidFill>
                <a:latin typeface="Arial"/>
                <a:ea typeface="ＭＳ Ｐゴシック"/>
                <a:cs typeface="ＭＳ Ｐゴシック"/>
              </a:rPr>
            </a:br>
            <a:r>
              <a:rPr lang="en-US" sz="800" dirty="0">
                <a:solidFill>
                  <a:srgbClr val="53565A"/>
                </a:solidFill>
                <a:latin typeface="Arial"/>
                <a:ea typeface="ＭＳ Ｐゴシック"/>
                <a:cs typeface="ＭＳ Ｐゴシック"/>
              </a:rPr>
              <a:t>or peer support linkages</a:t>
            </a:r>
          </a:p>
        </p:txBody>
      </p:sp>
      <p:sp>
        <p:nvSpPr>
          <p:cNvPr id="240" name="Line 11"/>
          <p:cNvSpPr>
            <a:spLocks noChangeShapeType="1"/>
          </p:cNvSpPr>
          <p:nvPr/>
        </p:nvSpPr>
        <p:spPr bwMode="auto">
          <a:xfrm>
            <a:off x="654374" y="2220357"/>
            <a:ext cx="7955795" cy="0"/>
          </a:xfrm>
          <a:prstGeom prst="line">
            <a:avLst/>
          </a:prstGeom>
          <a:noFill/>
          <a:ln w="19050">
            <a:solidFill>
              <a:srgbClr val="D19000"/>
            </a:solidFill>
            <a:round/>
            <a:headEnd/>
            <a:tailEnd type="triangle" w="med" len="med"/>
          </a:ln>
          <a:extLst>
            <a:ext uri="{909E8E84-426E-40DD-AFC4-6F175D3DCCD1}">
              <a14:hiddenFill xmlns:a14="http://schemas.microsoft.com/office/drawing/2010/main">
                <a:noFill/>
              </a14:hiddenFill>
            </a:ext>
          </a:extLst>
        </p:spPr>
        <p:txBody>
          <a:bodyPr anchor="ctr"/>
          <a:lstStyle/>
          <a:p>
            <a:pPr fontAlgn="auto">
              <a:lnSpc>
                <a:spcPct val="100000"/>
              </a:lnSpc>
              <a:spcBef>
                <a:spcPts val="0"/>
              </a:spcBef>
              <a:spcAft>
                <a:spcPts val="0"/>
              </a:spcAft>
              <a:buClrTx/>
              <a:buFontTx/>
              <a:buNone/>
            </a:pPr>
            <a:endParaRPr lang="en-US" sz="1800" b="0" dirty="0">
              <a:solidFill>
                <a:srgbClr val="53565A"/>
              </a:solidFill>
              <a:latin typeface="Arial"/>
            </a:endParaRPr>
          </a:p>
        </p:txBody>
      </p:sp>
      <p:sp>
        <p:nvSpPr>
          <p:cNvPr id="241" name="Line 24"/>
          <p:cNvSpPr>
            <a:spLocks noChangeShapeType="1"/>
          </p:cNvSpPr>
          <p:nvPr/>
        </p:nvSpPr>
        <p:spPr bwMode="auto">
          <a:xfrm>
            <a:off x="652788" y="2220357"/>
            <a:ext cx="4461655" cy="0"/>
          </a:xfrm>
          <a:prstGeom prst="line">
            <a:avLst/>
          </a:prstGeom>
          <a:noFill/>
          <a:ln w="19050">
            <a:solidFill>
              <a:srgbClr val="D19000"/>
            </a:solidFill>
            <a:round/>
            <a:headEnd/>
            <a:tailEnd type="triangle" w="med" len="med"/>
          </a:ln>
          <a:extLst>
            <a:ext uri="{909E8E84-426E-40DD-AFC4-6F175D3DCCD1}">
              <a14:hiddenFill xmlns:a14="http://schemas.microsoft.com/office/drawing/2010/main">
                <a:noFill/>
              </a14:hiddenFill>
            </a:ext>
          </a:extLst>
        </p:spPr>
        <p:txBody>
          <a:bodyPr anchor="ctr"/>
          <a:lstStyle/>
          <a:p>
            <a:pPr fontAlgn="auto">
              <a:lnSpc>
                <a:spcPct val="100000"/>
              </a:lnSpc>
              <a:spcBef>
                <a:spcPts val="0"/>
              </a:spcBef>
              <a:spcAft>
                <a:spcPts val="0"/>
              </a:spcAft>
              <a:buClrTx/>
              <a:buFontTx/>
              <a:buNone/>
            </a:pPr>
            <a:endParaRPr lang="en-US" sz="1800" b="0" dirty="0">
              <a:solidFill>
                <a:srgbClr val="53565A"/>
              </a:solidFill>
              <a:latin typeface="Arial"/>
            </a:endParaRPr>
          </a:p>
        </p:txBody>
      </p:sp>
      <p:sp>
        <p:nvSpPr>
          <p:cNvPr id="242" name="Line 26"/>
          <p:cNvSpPr>
            <a:spLocks noChangeShapeType="1"/>
          </p:cNvSpPr>
          <p:nvPr/>
        </p:nvSpPr>
        <p:spPr bwMode="auto">
          <a:xfrm>
            <a:off x="482171" y="2220357"/>
            <a:ext cx="2341967" cy="0"/>
          </a:xfrm>
          <a:prstGeom prst="line">
            <a:avLst/>
          </a:prstGeom>
          <a:noFill/>
          <a:ln w="19050">
            <a:solidFill>
              <a:srgbClr val="D19000"/>
            </a:solidFill>
            <a:round/>
            <a:headEnd/>
            <a:tailEnd type="triangle" w="med" len="med"/>
          </a:ln>
          <a:extLst>
            <a:ext uri="{909E8E84-426E-40DD-AFC4-6F175D3DCCD1}">
              <a14:hiddenFill xmlns:a14="http://schemas.microsoft.com/office/drawing/2010/main">
                <a:noFill/>
              </a14:hiddenFill>
            </a:ext>
          </a:extLst>
        </p:spPr>
        <p:txBody>
          <a:bodyPr anchor="ctr"/>
          <a:lstStyle/>
          <a:p>
            <a:pPr fontAlgn="auto">
              <a:lnSpc>
                <a:spcPct val="100000"/>
              </a:lnSpc>
              <a:spcBef>
                <a:spcPts val="0"/>
              </a:spcBef>
              <a:spcAft>
                <a:spcPts val="0"/>
              </a:spcAft>
              <a:buClrTx/>
              <a:buFontTx/>
              <a:buNone/>
            </a:pPr>
            <a:endParaRPr lang="en-US" sz="1800" b="0" dirty="0">
              <a:solidFill>
                <a:srgbClr val="53565A"/>
              </a:solidFill>
              <a:latin typeface="Arial"/>
            </a:endParaRPr>
          </a:p>
        </p:txBody>
      </p:sp>
      <p:cxnSp>
        <p:nvCxnSpPr>
          <p:cNvPr id="51" name="Straight Connector 50"/>
          <p:cNvCxnSpPr/>
          <p:nvPr/>
        </p:nvCxnSpPr>
        <p:spPr>
          <a:xfrm>
            <a:off x="7578843" y="2512435"/>
            <a:ext cx="0" cy="111564"/>
          </a:xfrm>
          <a:prstGeom prst="line">
            <a:avLst/>
          </a:prstGeom>
          <a:noFill/>
          <a:ln w="22225" cap="flat" cmpd="sng" algn="ctr">
            <a:solidFill>
              <a:schemeClr val="tx1"/>
            </a:solidFill>
            <a:prstDash val="solid"/>
          </a:ln>
          <a:effectLst/>
        </p:spPr>
      </p:cxnSp>
      <p:sp>
        <p:nvSpPr>
          <p:cNvPr id="55" name="Line 11"/>
          <p:cNvSpPr>
            <a:spLocks noChangeShapeType="1"/>
          </p:cNvSpPr>
          <p:nvPr/>
        </p:nvSpPr>
        <p:spPr bwMode="auto">
          <a:xfrm>
            <a:off x="654374" y="1363645"/>
            <a:ext cx="7955795"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nchor="ctr"/>
          <a:lstStyle/>
          <a:p>
            <a:pPr fontAlgn="auto">
              <a:lnSpc>
                <a:spcPct val="100000"/>
              </a:lnSpc>
              <a:spcBef>
                <a:spcPts val="0"/>
              </a:spcBef>
              <a:spcAft>
                <a:spcPts val="0"/>
              </a:spcAft>
              <a:buClrTx/>
              <a:buFontTx/>
              <a:buNone/>
            </a:pPr>
            <a:endParaRPr lang="en-US" sz="1800" b="0" dirty="0">
              <a:solidFill>
                <a:srgbClr val="53565A"/>
              </a:solidFill>
              <a:latin typeface="Arial"/>
            </a:endParaRPr>
          </a:p>
        </p:txBody>
      </p:sp>
      <p:sp>
        <p:nvSpPr>
          <p:cNvPr id="56" name="Line 24"/>
          <p:cNvSpPr>
            <a:spLocks noChangeShapeType="1"/>
          </p:cNvSpPr>
          <p:nvPr/>
        </p:nvSpPr>
        <p:spPr bwMode="auto">
          <a:xfrm>
            <a:off x="652788" y="1363645"/>
            <a:ext cx="4461655"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nchor="ctr"/>
          <a:lstStyle/>
          <a:p>
            <a:pPr fontAlgn="auto">
              <a:lnSpc>
                <a:spcPct val="100000"/>
              </a:lnSpc>
              <a:spcBef>
                <a:spcPts val="0"/>
              </a:spcBef>
              <a:spcAft>
                <a:spcPts val="0"/>
              </a:spcAft>
              <a:buClrTx/>
              <a:buFontTx/>
              <a:buNone/>
            </a:pPr>
            <a:endParaRPr lang="en-US" sz="1800" b="0" dirty="0">
              <a:solidFill>
                <a:srgbClr val="53565A"/>
              </a:solidFill>
              <a:latin typeface="Arial"/>
            </a:endParaRPr>
          </a:p>
        </p:txBody>
      </p:sp>
      <p:sp>
        <p:nvSpPr>
          <p:cNvPr id="57" name="Line 26"/>
          <p:cNvSpPr>
            <a:spLocks noChangeShapeType="1"/>
          </p:cNvSpPr>
          <p:nvPr/>
        </p:nvSpPr>
        <p:spPr bwMode="auto">
          <a:xfrm>
            <a:off x="482171" y="1363645"/>
            <a:ext cx="2341967"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nchor="ctr"/>
          <a:lstStyle/>
          <a:p>
            <a:pPr fontAlgn="auto">
              <a:lnSpc>
                <a:spcPct val="100000"/>
              </a:lnSpc>
              <a:spcBef>
                <a:spcPts val="0"/>
              </a:spcBef>
              <a:spcAft>
                <a:spcPts val="0"/>
              </a:spcAft>
              <a:buClrTx/>
              <a:buFontTx/>
              <a:buNone/>
            </a:pPr>
            <a:endParaRPr lang="en-US" sz="1800" b="0" dirty="0">
              <a:solidFill>
                <a:srgbClr val="53565A"/>
              </a:solidFill>
              <a:latin typeface="Arial"/>
            </a:endParaRPr>
          </a:p>
        </p:txBody>
      </p:sp>
      <p:sp>
        <p:nvSpPr>
          <p:cNvPr id="58" name="Text Box 8"/>
          <p:cNvSpPr txBox="1">
            <a:spLocks noChangeArrowheads="1"/>
          </p:cNvSpPr>
          <p:nvPr/>
        </p:nvSpPr>
        <p:spPr bwMode="auto">
          <a:xfrm>
            <a:off x="5110139" y="2214164"/>
            <a:ext cx="34182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eaLnBrk="1" fontAlgn="auto" hangingPunct="1">
              <a:lnSpc>
                <a:spcPct val="100000"/>
              </a:lnSpc>
              <a:spcBef>
                <a:spcPct val="50000"/>
              </a:spcBef>
              <a:spcAft>
                <a:spcPts val="0"/>
              </a:spcAft>
              <a:buClrTx/>
              <a:buFontTx/>
              <a:buNone/>
            </a:pPr>
            <a:r>
              <a:rPr lang="en-US" sz="800" b="0" dirty="0">
                <a:solidFill>
                  <a:srgbClr val="D19000"/>
                </a:solidFill>
                <a:cs typeface="Arial Unicode MS" charset="0"/>
              </a:rPr>
              <a:t>Maximum Accountability</a:t>
            </a:r>
          </a:p>
        </p:txBody>
      </p:sp>
      <p:sp>
        <p:nvSpPr>
          <p:cNvPr id="59" name="Text Box 7"/>
          <p:cNvSpPr txBox="1">
            <a:spLocks noChangeArrowheads="1"/>
          </p:cNvSpPr>
          <p:nvPr/>
        </p:nvSpPr>
        <p:spPr bwMode="auto">
          <a:xfrm>
            <a:off x="574997" y="3462332"/>
            <a:ext cx="5770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eaLnBrk="1" fontAlgn="auto" hangingPunct="1">
              <a:lnSpc>
                <a:spcPct val="100000"/>
              </a:lnSpc>
              <a:spcBef>
                <a:spcPct val="50000"/>
              </a:spcBef>
              <a:spcAft>
                <a:spcPts val="0"/>
              </a:spcAft>
              <a:buClrTx/>
              <a:buFontTx/>
              <a:buNone/>
            </a:pPr>
            <a:r>
              <a:rPr lang="en-US" sz="1000" dirty="0">
                <a:solidFill>
                  <a:schemeClr val="bg1">
                    <a:lumMod val="50000"/>
                  </a:schemeClr>
                </a:solidFill>
                <a:cs typeface="Arial Unicode MS" charset="0"/>
              </a:rPr>
              <a:t>METRICS</a:t>
            </a:r>
          </a:p>
        </p:txBody>
      </p:sp>
      <p:sp>
        <p:nvSpPr>
          <p:cNvPr id="60" name="Text Box 7"/>
          <p:cNvSpPr txBox="1">
            <a:spLocks noChangeArrowheads="1"/>
          </p:cNvSpPr>
          <p:nvPr/>
        </p:nvSpPr>
        <p:spPr bwMode="auto">
          <a:xfrm>
            <a:off x="574995" y="4791700"/>
            <a:ext cx="5979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eaLnBrk="1" fontAlgn="auto" hangingPunct="1">
              <a:lnSpc>
                <a:spcPct val="100000"/>
              </a:lnSpc>
              <a:spcBef>
                <a:spcPct val="50000"/>
              </a:spcBef>
              <a:spcAft>
                <a:spcPts val="0"/>
              </a:spcAft>
              <a:buClrTx/>
              <a:buFontTx/>
              <a:buNone/>
            </a:pPr>
            <a:r>
              <a:rPr lang="en-US" sz="1000" dirty="0">
                <a:solidFill>
                  <a:schemeClr val="bg1">
                    <a:lumMod val="50000"/>
                  </a:schemeClr>
                </a:solidFill>
                <a:cs typeface="Arial Unicode MS" charset="0"/>
              </a:rPr>
              <a:t>RESULTS</a:t>
            </a:r>
          </a:p>
        </p:txBody>
      </p:sp>
      <p:cxnSp>
        <p:nvCxnSpPr>
          <p:cNvPr id="4" name="Straight Connector 3"/>
          <p:cNvCxnSpPr/>
          <p:nvPr/>
        </p:nvCxnSpPr>
        <p:spPr>
          <a:xfrm>
            <a:off x="482600" y="3429000"/>
            <a:ext cx="8185151" cy="0"/>
          </a:xfrm>
          <a:prstGeom prst="line">
            <a:avLst/>
          </a:prstGeom>
          <a:ln w="9525" cmpd="sng">
            <a:solidFill>
              <a:srgbClr val="53565A"/>
            </a:solidFill>
            <a:prstDash val="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2600" y="4762500"/>
            <a:ext cx="8185151" cy="0"/>
          </a:xfrm>
          <a:prstGeom prst="line">
            <a:avLst/>
          </a:prstGeom>
          <a:ln w="9525" cmpd="sng">
            <a:solidFill>
              <a:srgbClr val="53565A"/>
            </a:solidFill>
            <a:prstDash val="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110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4827" y="1245328"/>
            <a:ext cx="8229600" cy="4946468"/>
          </a:xfrm>
          <a:noFill/>
        </p:spPr>
        <p:txBody>
          <a:bodyPr/>
          <a:lstStyle/>
          <a:p>
            <a:r>
              <a:rPr lang="en-US" sz="1600" dirty="0"/>
              <a:t>Children’s Behavioral Health Medicaid Spending</a:t>
            </a:r>
          </a:p>
          <a:p>
            <a:pPr lvl="1">
              <a:buFont typeface="Arial" panose="020B0604020202020204" pitchFamily="34" charset="0"/>
              <a:buChar char="•"/>
            </a:pPr>
            <a:r>
              <a:rPr lang="en-US" sz="1400" dirty="0">
                <a:solidFill>
                  <a:schemeClr val="accent1"/>
                </a:solidFill>
              </a:rPr>
              <a:t>About 10% of the 29 million Medicaid enrolled children use any form of behavioral healthcare and behavioral healthcare accounts for about 38% of the total (PH ad BH) Medicaid expenses for all children.</a:t>
            </a:r>
          </a:p>
          <a:p>
            <a:r>
              <a:rPr lang="en-US" sz="1600" dirty="0"/>
              <a:t>Foster Care and Medicaid</a:t>
            </a:r>
          </a:p>
          <a:p>
            <a:pPr lvl="1"/>
            <a:r>
              <a:rPr lang="en-US" dirty="0">
                <a:solidFill>
                  <a:schemeClr val="accent1"/>
                </a:solidFill>
              </a:rPr>
              <a:t>427,920 children in foster care as of September 30, 2015 </a:t>
            </a:r>
            <a:r>
              <a:rPr lang="en-US" sz="1000" dirty="0">
                <a:solidFill>
                  <a:schemeClr val="accent1"/>
                </a:solidFill>
              </a:rPr>
              <a:t>(AFCARS report, June 2016)</a:t>
            </a:r>
          </a:p>
          <a:p>
            <a:pPr lvl="1"/>
            <a:r>
              <a:rPr lang="en-US" dirty="0">
                <a:solidFill>
                  <a:schemeClr val="accent1"/>
                </a:solidFill>
              </a:rPr>
              <a:t>All children in foster care and receiving maintenance payments under Title IV-E or state maintenance payments are eligible for Medicaid.  This also means their behavioral health needs are covered, too</a:t>
            </a:r>
          </a:p>
          <a:p>
            <a:pPr lvl="1"/>
            <a:r>
              <a:rPr lang="en-US" dirty="0">
                <a:solidFill>
                  <a:schemeClr val="accent1"/>
                </a:solidFill>
              </a:rPr>
              <a:t>All children who were in foster care upon turning 18 are now eligible for Medicaid until the age of 26 </a:t>
            </a:r>
            <a:r>
              <a:rPr lang="en-US" sz="1000" dirty="0">
                <a:solidFill>
                  <a:schemeClr val="accent1"/>
                </a:solidFill>
              </a:rPr>
              <a:t>(ACA changes effective January 1, 2014). </a:t>
            </a:r>
            <a:r>
              <a:rPr lang="en-US" dirty="0">
                <a:solidFill>
                  <a:schemeClr val="accent1"/>
                </a:solidFill>
              </a:rPr>
              <a:t>Approximately 20,000 young adults transition out of foster care each year and will be newly covered.  </a:t>
            </a:r>
          </a:p>
          <a:p>
            <a:pPr lvl="1"/>
            <a:r>
              <a:rPr lang="en-US" dirty="0">
                <a:solidFill>
                  <a:schemeClr val="accent1"/>
                </a:solidFill>
              </a:rPr>
              <a:t>Foster care population is 3% of the Medicaid child population (871,500)</a:t>
            </a:r>
          </a:p>
          <a:p>
            <a:pPr lvl="1"/>
            <a:r>
              <a:rPr lang="en-US" dirty="0">
                <a:solidFill>
                  <a:schemeClr val="accent1"/>
                </a:solidFill>
              </a:rPr>
              <a:t>Medicaid spending for the population in 2005 was $10.5 billion; $14.2 billion in 2014 when adjusted for medical inflation </a:t>
            </a:r>
          </a:p>
          <a:p>
            <a:r>
              <a:rPr lang="en-US" sz="1600" dirty="0"/>
              <a:t>High rates of out-of-home placements; high poly-pharmacy rates</a:t>
            </a:r>
          </a:p>
          <a:p>
            <a:r>
              <a:rPr lang="en-US" sz="1600" dirty="0"/>
              <a:t>Behavioral health spend for children in foster care is higher  than physical health spend</a:t>
            </a:r>
          </a:p>
          <a:p>
            <a:pPr marL="0" indent="0">
              <a:buNone/>
            </a:pPr>
            <a:endParaRPr lang="en-US" dirty="0"/>
          </a:p>
        </p:txBody>
      </p:sp>
      <p:sp>
        <p:nvSpPr>
          <p:cNvPr id="8" name="Title 7"/>
          <p:cNvSpPr>
            <a:spLocks noGrp="1"/>
          </p:cNvSpPr>
          <p:nvPr>
            <p:ph type="title"/>
          </p:nvPr>
        </p:nvSpPr>
        <p:spPr>
          <a:xfrm>
            <a:off x="445699" y="360904"/>
            <a:ext cx="8229600" cy="434975"/>
          </a:xfrm>
        </p:spPr>
        <p:txBody>
          <a:bodyPr/>
          <a:lstStyle/>
          <a:p>
            <a:r>
              <a:rPr lang="en-US" dirty="0"/>
              <a:t>Key Trends</a:t>
            </a:r>
          </a:p>
        </p:txBody>
      </p:sp>
      <p:sp>
        <p:nvSpPr>
          <p:cNvPr id="3" name="TextBox 2"/>
          <p:cNvSpPr txBox="1"/>
          <p:nvPr/>
        </p:nvSpPr>
        <p:spPr>
          <a:xfrm>
            <a:off x="1880076" y="6195703"/>
            <a:ext cx="6392255" cy="239282"/>
          </a:xfrm>
          <a:prstGeom prst="rect">
            <a:avLst/>
          </a:prstGeom>
          <a:noFill/>
        </p:spPr>
        <p:txBody>
          <a:bodyPr wrap="square" lIns="0" tIns="0" rIns="0" bIns="0" rtlCol="0">
            <a:noAutofit/>
          </a:bodyPr>
          <a:lstStyle/>
          <a:p>
            <a:r>
              <a:rPr lang="en-US" sz="1000" dirty="0">
                <a:latin typeface="Arial" pitchFamily="34" charset="0"/>
                <a:cs typeface="Arial" pitchFamily="34" charset="0"/>
              </a:rPr>
              <a:t>CHCS Identifying Opportunities to Improve Children’s Behavioral Health Care: An Analysis of Medicaid Utilization and Expenditures, Faces of Medicaid Data Brief, December 2013</a:t>
            </a:r>
          </a:p>
        </p:txBody>
      </p:sp>
    </p:spTree>
    <p:extLst>
      <p:ext uri="{BB962C8B-B14F-4D97-AF65-F5344CB8AC3E}">
        <p14:creationId xmlns:p14="http://schemas.microsoft.com/office/powerpoint/2010/main" val="49689131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457199" y="731520"/>
            <a:ext cx="8229600" cy="3548181"/>
          </a:xfrm>
          <a:prstGeom prst="rect">
            <a:avLst/>
          </a:prstGeom>
        </p:spPr>
        <p:txBody>
          <a:bodyPr/>
          <a:lstStyle>
            <a:lvl1pPr marL="171450" indent="-171450" algn="l" defTabSz="914400" rtl="0" eaLnBrk="1" latinLnBrk="0" hangingPunct="1">
              <a:lnSpc>
                <a:spcPct val="95000"/>
              </a:lnSpc>
              <a:spcBef>
                <a:spcPts val="600"/>
              </a:spcBef>
              <a:spcAft>
                <a:spcPts val="300"/>
              </a:spcAft>
              <a:buClr>
                <a:schemeClr val="accent1"/>
              </a:buClr>
              <a:buFont typeface="Arial" pitchFamily="34" charset="0"/>
              <a:buChar char="•"/>
              <a:defRPr sz="1800" kern="1200">
                <a:solidFill>
                  <a:schemeClr val="tx1"/>
                </a:solidFill>
                <a:latin typeface="Arial" pitchFamily="34" charset="0"/>
                <a:ea typeface="+mn-ea"/>
                <a:cs typeface="Arial" pitchFamily="34" charset="0"/>
              </a:defRPr>
            </a:lvl1pPr>
            <a:lvl2pPr marL="400050" indent="-171450" algn="l" defTabSz="914400" rtl="0" eaLnBrk="1" latinLnBrk="0" hangingPunct="1">
              <a:lnSpc>
                <a:spcPct val="95000"/>
              </a:lnSpc>
              <a:spcBef>
                <a:spcPts val="300"/>
              </a:spcBef>
              <a:spcAft>
                <a:spcPts val="300"/>
              </a:spcAft>
              <a:buFont typeface="Arial" pitchFamily="34" charset="0"/>
              <a:buChar char="–"/>
              <a:defRPr sz="1600" kern="1200">
                <a:solidFill>
                  <a:schemeClr val="tx1"/>
                </a:solidFill>
                <a:latin typeface="Arial" pitchFamily="34" charset="0"/>
                <a:ea typeface="+mn-ea"/>
                <a:cs typeface="Arial" pitchFamily="34" charset="0"/>
              </a:defRPr>
            </a:lvl2pPr>
            <a:lvl3pPr marL="571500" indent="-114300" algn="l" defTabSz="914400" rtl="0" eaLnBrk="1" latinLnBrk="0" hangingPunct="1">
              <a:lnSpc>
                <a:spcPct val="95000"/>
              </a:lnSpc>
              <a:spcBef>
                <a:spcPts val="300"/>
              </a:spcBef>
              <a:spcAft>
                <a:spcPts val="300"/>
              </a:spcAft>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857250" indent="-171450" algn="l" defTabSz="914400" rtl="0" eaLnBrk="1" latinLnBrk="0" hangingPunct="1">
              <a:lnSpc>
                <a:spcPct val="95000"/>
              </a:lnSpc>
              <a:spcBef>
                <a:spcPts val="300"/>
              </a:spcBef>
              <a:spcAft>
                <a:spcPts val="300"/>
              </a:spcAft>
              <a:buFont typeface="Arial" pitchFamily="34" charset="0"/>
              <a:buChar char="–"/>
              <a:defRPr sz="1400" kern="1200">
                <a:solidFill>
                  <a:schemeClr val="tx1"/>
                </a:solidFill>
                <a:latin typeface="Arial" pitchFamily="34" charset="0"/>
                <a:ea typeface="+mn-ea"/>
                <a:cs typeface="Arial" pitchFamily="34" charset="0"/>
              </a:defRPr>
            </a:lvl4pPr>
            <a:lvl5pPr marL="1028700" indent="-114300" algn="l" defTabSz="914400" rtl="0" eaLnBrk="1" latinLnBrk="0" hangingPunct="1">
              <a:lnSpc>
                <a:spcPct val="95000"/>
              </a:lnSpc>
              <a:spcBef>
                <a:spcPts val="300"/>
              </a:spcBef>
              <a:spcAft>
                <a:spcPts val="300"/>
              </a:spcAft>
              <a:buClr>
                <a:schemeClr val="accent1"/>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pPr marL="0" indent="0" algn="ctr">
              <a:buNone/>
            </a:pPr>
            <a:r>
              <a:rPr lang="en-US" sz="1600" dirty="0"/>
              <a:t> </a:t>
            </a:r>
            <a:r>
              <a:rPr lang="en-US" dirty="0"/>
              <a:t>UnitedHealth Group is a distinctly diversified enterprise based on three foundational competencies – </a:t>
            </a:r>
            <a:r>
              <a:rPr lang="en-US" b="1" dirty="0"/>
              <a:t>clinical insight, technology, and information </a:t>
            </a:r>
            <a:r>
              <a:rPr lang="en-US" dirty="0"/>
              <a:t>– to </a:t>
            </a:r>
            <a:r>
              <a:rPr lang="en-US" b="1" dirty="0"/>
              <a:t>help people live healthier lives and help the health care system work better for everyone</a:t>
            </a:r>
            <a:r>
              <a:rPr lang="en-US" dirty="0"/>
              <a:t>. By leveraging our two complimentary but separate platforms, UnitedHealth Group is creating a more </a:t>
            </a:r>
            <a:r>
              <a:rPr lang="en-US" b="1" dirty="0"/>
              <a:t>aligned, innovative, and efficient health care system</a:t>
            </a:r>
            <a:r>
              <a:rPr lang="en-US" dirty="0"/>
              <a:t>. </a:t>
            </a:r>
          </a:p>
        </p:txBody>
      </p:sp>
      <p:grpSp>
        <p:nvGrpSpPr>
          <p:cNvPr id="5" name="Group 4"/>
          <p:cNvGrpSpPr/>
          <p:nvPr/>
        </p:nvGrpSpPr>
        <p:grpSpPr>
          <a:xfrm>
            <a:off x="419099" y="2789709"/>
            <a:ext cx="4023360" cy="1489992"/>
            <a:chOff x="457199" y="1885950"/>
            <a:chExt cx="4023360" cy="1489992"/>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133" y="2476500"/>
              <a:ext cx="2961696" cy="604362"/>
            </a:xfrm>
            <a:prstGeom prst="rect">
              <a:avLst/>
            </a:prstGeom>
          </p:spPr>
        </p:pic>
        <p:sp>
          <p:nvSpPr>
            <p:cNvPr id="7" name="Title 1"/>
            <p:cNvSpPr txBox="1">
              <a:spLocks/>
            </p:cNvSpPr>
            <p:nvPr/>
          </p:nvSpPr>
          <p:spPr>
            <a:xfrm>
              <a:off x="457199" y="3116580"/>
              <a:ext cx="3640390" cy="259362"/>
            </a:xfrm>
            <a:prstGeom prst="rect">
              <a:avLst/>
            </a:prstGeom>
          </p:spPr>
          <p:txBody>
            <a:bodyPr vert="horz" lIns="91440" tIns="45720" rIns="0" bIns="45720" rtlCol="0" anchor="t">
              <a:noAutofit/>
            </a:bodyPr>
            <a:lstStyle>
              <a:lvl1pPr algn="l" defTabSz="914400" rtl="0" eaLnBrk="1" latinLnBrk="0" hangingPunct="1">
                <a:lnSpc>
                  <a:spcPct val="90000"/>
                </a:lnSpc>
                <a:spcBef>
                  <a:spcPct val="0"/>
                </a:spcBef>
                <a:buNone/>
                <a:defRPr sz="2000" b="0" kern="1200">
                  <a:gradFill>
                    <a:gsLst>
                      <a:gs pos="68142">
                        <a:schemeClr val="tx1"/>
                      </a:gs>
                      <a:gs pos="47788">
                        <a:schemeClr val="tx1"/>
                      </a:gs>
                    </a:gsLst>
                    <a:lin ang="5400000" scaled="1"/>
                  </a:gradFill>
                  <a:latin typeface="Arial" pitchFamily="34" charset="0"/>
                  <a:ea typeface="+mj-ea"/>
                  <a:cs typeface="Arial" pitchFamily="34" charset="0"/>
                </a:defRPr>
              </a:lvl1pPr>
            </a:lstStyle>
            <a:p>
              <a:r>
                <a:rPr lang="en-US" sz="1400" dirty="0">
                  <a:gradFill>
                    <a:gsLst>
                      <a:gs pos="84956">
                        <a:schemeClr val="tx1"/>
                      </a:gs>
                      <a:gs pos="68142">
                        <a:schemeClr val="tx1"/>
                      </a:gs>
                    </a:gsLst>
                    <a:lin ang="5400000" scaled="1"/>
                  </a:gradFill>
                </a:rPr>
                <a:t>Helping people live healthier lives</a:t>
              </a:r>
            </a:p>
            <a:p>
              <a:endParaRPr lang="en-US" sz="1400" dirty="0">
                <a:gradFill>
                  <a:gsLst>
                    <a:gs pos="84956">
                      <a:schemeClr val="tx1"/>
                    </a:gs>
                    <a:gs pos="68142">
                      <a:schemeClr val="tx1"/>
                    </a:gs>
                  </a:gsLst>
                  <a:lin ang="5400000" scaled="1"/>
                </a:gradFill>
              </a:endParaRPr>
            </a:p>
            <a:p>
              <a:endParaRPr lang="en-US" sz="1400" dirty="0">
                <a:gradFill>
                  <a:gsLst>
                    <a:gs pos="84956">
                      <a:schemeClr val="tx1"/>
                    </a:gs>
                    <a:gs pos="68142">
                      <a:schemeClr val="tx1"/>
                    </a:gs>
                  </a:gsLst>
                  <a:lin ang="5400000" scaled="1"/>
                </a:gradFill>
              </a:endParaRPr>
            </a:p>
            <a:p>
              <a:endParaRPr lang="en-US" sz="1200" dirty="0">
                <a:gradFill>
                  <a:gsLst>
                    <a:gs pos="84956">
                      <a:schemeClr val="tx1"/>
                    </a:gs>
                    <a:gs pos="68142">
                      <a:schemeClr val="tx1"/>
                    </a:gs>
                  </a:gsLst>
                  <a:lin ang="5400000" scaled="1"/>
                </a:gradFill>
              </a:endParaRPr>
            </a:p>
          </p:txBody>
        </p:sp>
        <p:sp>
          <p:nvSpPr>
            <p:cNvPr id="8" name="Rectangle 7"/>
            <p:cNvSpPr/>
            <p:nvPr/>
          </p:nvSpPr>
          <p:spPr>
            <a:xfrm>
              <a:off x="457199" y="1885950"/>
              <a:ext cx="4023360" cy="4572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r>
                <a:rPr lang="en-US" sz="1600" dirty="0">
                  <a:gradFill>
                    <a:gsLst>
                      <a:gs pos="61947">
                        <a:srgbClr val="1C3F94"/>
                      </a:gs>
                      <a:gs pos="35000">
                        <a:srgbClr val="1C3F94"/>
                      </a:gs>
                    </a:gsLst>
                    <a:lin ang="18900000" scaled="1"/>
                  </a:gradFill>
                </a:rPr>
                <a:t>Health Benefits</a:t>
              </a:r>
            </a:p>
          </p:txBody>
        </p:sp>
      </p:grpSp>
      <p:grpSp>
        <p:nvGrpSpPr>
          <p:cNvPr id="9" name="Group 8"/>
          <p:cNvGrpSpPr/>
          <p:nvPr/>
        </p:nvGrpSpPr>
        <p:grpSpPr>
          <a:xfrm>
            <a:off x="4583866" y="2817168"/>
            <a:ext cx="4188781" cy="1489992"/>
            <a:chOff x="4604698" y="1885950"/>
            <a:chExt cx="4188781" cy="1489992"/>
          </a:xfrm>
        </p:grpSpPr>
        <p:pic>
          <p:nvPicPr>
            <p:cNvPr id="10" name="Picture 51" descr="OPTUM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2685" y="2476500"/>
              <a:ext cx="1891523" cy="56694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604698" y="3116580"/>
              <a:ext cx="4188781" cy="259362"/>
            </a:xfrm>
            <a:prstGeom prst="rect">
              <a:avLst/>
            </a:prstGeom>
          </p:spPr>
          <p:txBody>
            <a:bodyPr vert="horz" lIns="91440" tIns="45720" rIns="0" bIns="45720" rtlCol="0" anchor="t">
              <a:noAutofit/>
            </a:bodyPr>
            <a:lstStyle>
              <a:lvl1pPr algn="l" defTabSz="914400" rtl="0" eaLnBrk="1" latinLnBrk="0" hangingPunct="1">
                <a:lnSpc>
                  <a:spcPct val="90000"/>
                </a:lnSpc>
                <a:spcBef>
                  <a:spcPct val="0"/>
                </a:spcBef>
                <a:buNone/>
                <a:defRPr sz="2000" b="0" kern="1200">
                  <a:gradFill>
                    <a:gsLst>
                      <a:gs pos="68142">
                        <a:schemeClr val="tx1"/>
                      </a:gs>
                      <a:gs pos="47788">
                        <a:schemeClr val="tx1"/>
                      </a:gs>
                    </a:gsLst>
                    <a:lin ang="5400000" scaled="1"/>
                  </a:gradFill>
                  <a:latin typeface="Arial" pitchFamily="34" charset="0"/>
                  <a:ea typeface="+mj-ea"/>
                  <a:cs typeface="Arial" pitchFamily="34" charset="0"/>
                </a:defRPr>
              </a:lvl1pPr>
            </a:lstStyle>
            <a:p>
              <a:r>
                <a:rPr lang="en-US" sz="1400" dirty="0">
                  <a:gradFill>
                    <a:gsLst>
                      <a:gs pos="84956">
                        <a:schemeClr val="tx1"/>
                      </a:gs>
                      <a:gs pos="68142">
                        <a:schemeClr val="tx1"/>
                      </a:gs>
                    </a:gsLst>
                    <a:lin ang="5400000" scaled="1"/>
                  </a:gradFill>
                </a:rPr>
                <a:t>Helping to make the health system work better for everyone</a:t>
              </a:r>
            </a:p>
            <a:p>
              <a:endParaRPr lang="en-US" sz="1400" dirty="0">
                <a:gradFill>
                  <a:gsLst>
                    <a:gs pos="84956">
                      <a:schemeClr val="tx1"/>
                    </a:gs>
                    <a:gs pos="68142">
                      <a:schemeClr val="tx1"/>
                    </a:gs>
                  </a:gsLst>
                  <a:lin ang="5400000" scaled="1"/>
                </a:gradFill>
              </a:endParaRPr>
            </a:p>
            <a:p>
              <a:endParaRPr lang="en-US" sz="1200" dirty="0">
                <a:gradFill>
                  <a:gsLst>
                    <a:gs pos="84956">
                      <a:schemeClr val="tx1"/>
                    </a:gs>
                    <a:gs pos="68142">
                      <a:schemeClr val="tx1"/>
                    </a:gs>
                  </a:gsLst>
                  <a:lin ang="5400000" scaled="1"/>
                </a:gradFill>
              </a:endParaRPr>
            </a:p>
          </p:txBody>
        </p:sp>
        <p:sp>
          <p:nvSpPr>
            <p:cNvPr id="12" name="Rectangle 11"/>
            <p:cNvSpPr/>
            <p:nvPr/>
          </p:nvSpPr>
          <p:spPr>
            <a:xfrm>
              <a:off x="4604699" y="1885950"/>
              <a:ext cx="4023360" cy="4572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r>
                <a:rPr lang="en-US" sz="1600" dirty="0">
                  <a:gradFill>
                    <a:gsLst>
                      <a:gs pos="1770">
                        <a:schemeClr val="accent1"/>
                      </a:gs>
                      <a:gs pos="60000">
                        <a:schemeClr val="accent1"/>
                      </a:gs>
                    </a:gsLst>
                    <a:lin ang="18900000" scaled="1"/>
                  </a:gradFill>
                </a:rPr>
                <a:t>Health Services</a:t>
              </a:r>
            </a:p>
          </p:txBody>
        </p:sp>
      </p:grpSp>
      <p:sp>
        <p:nvSpPr>
          <p:cNvPr id="15" name="Title 14"/>
          <p:cNvSpPr>
            <a:spLocks noGrp="1"/>
          </p:cNvSpPr>
          <p:nvPr>
            <p:ph type="title"/>
          </p:nvPr>
        </p:nvSpPr>
        <p:spPr/>
        <p:txBody>
          <a:bodyPr/>
          <a:lstStyle/>
          <a:p>
            <a:r>
              <a:rPr lang="en-US" dirty="0"/>
              <a:t>Driving better results for the health system</a:t>
            </a:r>
          </a:p>
        </p:txBody>
      </p:sp>
      <p:sp>
        <p:nvSpPr>
          <p:cNvPr id="16" name="Rectangle 15"/>
          <p:cNvSpPr/>
          <p:nvPr/>
        </p:nvSpPr>
        <p:spPr>
          <a:xfrm rot="10800000" flipV="1">
            <a:off x="746760" y="4583161"/>
            <a:ext cx="7391400" cy="646331"/>
          </a:xfrm>
          <a:prstGeom prst="rect">
            <a:avLst/>
          </a:prstGeom>
        </p:spPr>
        <p:txBody>
          <a:bodyPr wrap="square">
            <a:spAutoFit/>
          </a:bodyPr>
          <a:lstStyle/>
          <a:p>
            <a:pPr algn="ctr"/>
            <a:endParaRPr lang="en-US" b="1" dirty="0"/>
          </a:p>
          <a:p>
            <a:pPr algn="ctr"/>
            <a:r>
              <a:rPr lang="en-US" dirty="0"/>
              <a:t>	</a:t>
            </a:r>
          </a:p>
        </p:txBody>
      </p:sp>
    </p:spTree>
    <p:extLst>
      <p:ext uri="{BB962C8B-B14F-4D97-AF65-F5344CB8AC3E}">
        <p14:creationId xmlns:p14="http://schemas.microsoft.com/office/powerpoint/2010/main" val="13483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decel="100000" fill="hold" nodeType="withEffect">
                                  <p:stCondLst>
                                    <p:cond delay="500"/>
                                  </p:stCondLst>
                                  <p:childTnLst>
                                    <p:animMotion origin="layout" path="M 2.77778E-7 -1.11111E-6 L 0.02135 -1.11111E-6 " pathEditMode="relative" rAng="0" ptsTypes="AA">
                                      <p:cBhvr>
                                        <p:cTn id="9" dur="500" spd="-100000" fill="hold"/>
                                        <p:tgtEl>
                                          <p:spTgt spid="5"/>
                                        </p:tgtEl>
                                        <p:attrNameLst>
                                          <p:attrName>ppt_x</p:attrName>
                                          <p:attrName>ppt_y</p:attrName>
                                        </p:attrNameLst>
                                      </p:cBhvr>
                                      <p:rCtr x="1059" y="0"/>
                                    </p:animMotion>
                                  </p:childTnLst>
                                </p:cTn>
                              </p:par>
                              <p:par>
                                <p:cTn id="10" presetID="10" presetClass="entr" presetSubtype="0" fill="hold" nodeType="withEffect">
                                  <p:stCondLst>
                                    <p:cond delay="6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63" presetClass="path" presetSubtype="0" decel="100000" fill="hold" nodeType="withEffect">
                                  <p:stCondLst>
                                    <p:cond delay="600"/>
                                  </p:stCondLst>
                                  <p:childTnLst>
                                    <p:animMotion origin="layout" path="M 2.77778E-7 -1.11111E-6 L 0.02135 -1.11111E-6 " pathEditMode="relative" rAng="0" ptsTypes="AA">
                                      <p:cBhvr>
                                        <p:cTn id="14" dur="500" spd="-100000" fill="hold"/>
                                        <p:tgtEl>
                                          <p:spTgt spid="9"/>
                                        </p:tgtEl>
                                        <p:attrNameLst>
                                          <p:attrName>ppt_x</p:attrName>
                                          <p:attrName>ppt_y</p:attrName>
                                        </p:attrNameLst>
                                      </p:cBhvr>
                                      <p:rCtr x="10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 / Conversation</a:t>
            </a:r>
          </a:p>
        </p:txBody>
      </p:sp>
      <p:sp>
        <p:nvSpPr>
          <p:cNvPr id="6" name="Subtitle 5"/>
          <p:cNvSpPr>
            <a:spLocks noGrp="1"/>
          </p:cNvSpPr>
          <p:nvPr>
            <p:ph type="subTitle" idx="1"/>
          </p:nvPr>
        </p:nvSpPr>
        <p:spPr>
          <a:xfrm>
            <a:off x="1023620" y="5097780"/>
            <a:ext cx="7772400" cy="1630679"/>
          </a:xfrm>
        </p:spPr>
        <p:txBody>
          <a:bodyPr>
            <a:normAutofit fontScale="92500" lnSpcReduction="10000"/>
          </a:bodyPr>
          <a:lstStyle/>
          <a:p>
            <a:r>
              <a:rPr lang="en-US" dirty="0"/>
              <a:t>Leslie Schwalbe, MPA, CCHC</a:t>
            </a:r>
          </a:p>
          <a:p>
            <a:r>
              <a:rPr lang="en-US" dirty="0"/>
              <a:t>SVP State Government Programs</a:t>
            </a:r>
          </a:p>
          <a:p>
            <a:r>
              <a:rPr lang="en-US" dirty="0">
                <a:solidFill>
                  <a:schemeClr val="accent5">
                    <a:lumMod val="40000"/>
                    <a:lumOff val="60000"/>
                  </a:schemeClr>
                </a:solidFill>
              </a:rPr>
              <a:t>Leslie.schwalbe@optum.com</a:t>
            </a:r>
          </a:p>
          <a:p>
            <a:r>
              <a:rPr lang="en-US" dirty="0"/>
              <a:t>(480) 838-5015 (office)</a:t>
            </a:r>
          </a:p>
          <a:p>
            <a:r>
              <a:rPr lang="en-US" dirty="0"/>
              <a:t>(480) 766-6479 (mobile)</a:t>
            </a:r>
          </a:p>
          <a:p>
            <a:r>
              <a:rPr lang="en-US" dirty="0"/>
              <a:t>Tempe, AZ</a:t>
            </a:r>
          </a:p>
          <a:p>
            <a:endParaRPr lang="en-US" sz="1000" dirty="0"/>
          </a:p>
        </p:txBody>
      </p:sp>
    </p:spTree>
    <p:extLst>
      <p:ext uri="{BB962C8B-B14F-4D97-AF65-F5344CB8AC3E}">
        <p14:creationId xmlns:p14="http://schemas.microsoft.com/office/powerpoint/2010/main" val="1370697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18560" y="2456436"/>
            <a:ext cx="1569720" cy="1150366"/>
          </a:xfrm>
        </p:spPr>
        <p:txBody>
          <a:bodyPr/>
          <a:lstStyle/>
          <a:p>
            <a:r>
              <a:rPr lang="en-US" dirty="0"/>
              <a:t>Appendix</a:t>
            </a:r>
          </a:p>
        </p:txBody>
      </p:sp>
      <p:sp>
        <p:nvSpPr>
          <p:cNvPr id="6" name="Subtitle 5"/>
          <p:cNvSpPr>
            <a:spLocks noGrp="1"/>
          </p:cNvSpPr>
          <p:nvPr>
            <p:ph type="subTitle" idx="1"/>
          </p:nvPr>
        </p:nvSpPr>
        <p:spPr>
          <a:xfrm>
            <a:off x="1023620" y="5097780"/>
            <a:ext cx="7772400" cy="1630679"/>
          </a:xfrm>
        </p:spPr>
        <p:txBody>
          <a:bodyPr>
            <a:normAutofit/>
          </a:bodyPr>
          <a:lstStyle/>
          <a:p>
            <a:endParaRPr lang="en-US" sz="1000" dirty="0"/>
          </a:p>
        </p:txBody>
      </p:sp>
    </p:spTree>
    <p:extLst>
      <p:ext uri="{BB962C8B-B14F-4D97-AF65-F5344CB8AC3E}">
        <p14:creationId xmlns:p14="http://schemas.microsoft.com/office/powerpoint/2010/main" val="2703786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3325" y="1081748"/>
            <a:ext cx="8229600" cy="4979419"/>
          </a:xfrm>
        </p:spPr>
        <p:txBody>
          <a:bodyPr/>
          <a:lstStyle/>
          <a:p>
            <a:endParaRPr lang="en-US" dirty="0"/>
          </a:p>
        </p:txBody>
      </p:sp>
      <p:sp>
        <p:nvSpPr>
          <p:cNvPr id="3" name="Title 2"/>
          <p:cNvSpPr>
            <a:spLocks noGrp="1"/>
          </p:cNvSpPr>
          <p:nvPr>
            <p:ph type="title"/>
          </p:nvPr>
        </p:nvSpPr>
        <p:spPr>
          <a:xfrm>
            <a:off x="457200" y="217715"/>
            <a:ext cx="8229600" cy="1166948"/>
          </a:xfrm>
        </p:spPr>
        <p:txBody>
          <a:bodyPr>
            <a:normAutofit/>
          </a:bodyPr>
          <a:lstStyle/>
          <a:p>
            <a:r>
              <a:rPr lang="en-US" sz="1800" dirty="0"/>
              <a:t>Most common diagnosis among Medicaid foster care and </a:t>
            </a:r>
            <a:br>
              <a:rPr lang="en-US" sz="1800" dirty="0"/>
            </a:br>
            <a:r>
              <a:rPr lang="en-US" sz="1800" dirty="0"/>
              <a:t>Medicaid non-foster care </a:t>
            </a:r>
            <a:br>
              <a:rPr lang="en-US" sz="1800" dirty="0"/>
            </a:br>
            <a:r>
              <a:rPr lang="en-US" sz="1800" dirty="0"/>
              <a:t>age 0-17</a:t>
            </a:r>
            <a:br>
              <a:rPr lang="en-US" dirty="0"/>
            </a:br>
            <a:endParaRPr lang="en-US" dirty="0"/>
          </a:p>
        </p:txBody>
      </p:sp>
      <p:sp>
        <p:nvSpPr>
          <p:cNvPr id="4" name="TextBox 3"/>
          <p:cNvSpPr txBox="1"/>
          <p:nvPr/>
        </p:nvSpPr>
        <p:spPr>
          <a:xfrm>
            <a:off x="1698171" y="6165669"/>
            <a:ext cx="6775269" cy="348342"/>
          </a:xfrm>
          <a:prstGeom prst="rect">
            <a:avLst/>
          </a:prstGeom>
          <a:noFill/>
        </p:spPr>
        <p:txBody>
          <a:bodyPr wrap="square" lIns="0" tIns="0" rIns="0" bIns="0" rtlCol="0">
            <a:noAutofit/>
          </a:bodyPr>
          <a:lstStyle/>
          <a:p>
            <a:r>
              <a:rPr lang="en-US" sz="900" dirty="0"/>
              <a:t>‡ Based on Clinical Classification Software (CCS) ICD-9</a:t>
            </a:r>
          </a:p>
          <a:p>
            <a:r>
              <a:rPr lang="en-US" sz="900" dirty="0"/>
              <a:t>Source: Center for Mental Health Services and Center for Substance Abuse Treatment. Diagnoses and Health Care Utilization of Children Who Are in Foster Care and Covered by Medicaid. HHS Publication No. (SMA) 13-4804. Rockville, MD: Center for Mental Health Services and Center for Substance Abuse Treatment, Substance Abuse and Mental Health Services Administration, 2013. </a:t>
            </a:r>
            <a:endParaRPr lang="en-US" sz="900" dirty="0">
              <a:latin typeface="Arial" pitchFamily="34" charset="0"/>
              <a:cs typeface="Arial"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352790656"/>
              </p:ext>
            </p:extLst>
          </p:nvPr>
        </p:nvGraphicFramePr>
        <p:xfrm>
          <a:off x="472897" y="1098432"/>
          <a:ext cx="5962739" cy="4814689"/>
        </p:xfrm>
        <a:graphic>
          <a:graphicData uri="http://schemas.openxmlformats.org/presentationml/2006/ole">
            <mc:AlternateContent xmlns:mc="http://schemas.openxmlformats.org/markup-compatibility/2006">
              <mc:Choice xmlns:v="urn:schemas-microsoft-com:vml" Requires="v">
                <p:oleObj spid="_x0000_s3115" name="Worksheet" r:id="rId3" imgW="6381893" imgH="5153098" progId="Excel.Sheet.12">
                  <p:embed/>
                </p:oleObj>
              </mc:Choice>
              <mc:Fallback>
                <p:oleObj name="Worksheet" r:id="rId3" imgW="6381893" imgH="5153098" progId="Excel.Sheet.12">
                  <p:embed/>
                  <p:pic>
                    <p:nvPicPr>
                      <p:cNvPr id="0" name=""/>
                      <p:cNvPicPr/>
                      <p:nvPr/>
                    </p:nvPicPr>
                    <p:blipFill>
                      <a:blip r:embed="rId4"/>
                      <a:stretch>
                        <a:fillRect/>
                      </a:stretch>
                    </p:blipFill>
                    <p:spPr>
                      <a:xfrm>
                        <a:off x="472897" y="1098432"/>
                        <a:ext cx="5962739" cy="4814689"/>
                      </a:xfrm>
                      <a:prstGeom prst="rect">
                        <a:avLst/>
                      </a:prstGeom>
                    </p:spPr>
                  </p:pic>
                </p:oleObj>
              </mc:Fallback>
            </mc:AlternateContent>
          </a:graphicData>
        </a:graphic>
      </p:graphicFrame>
    </p:spTree>
    <p:extLst>
      <p:ext uri="{BB962C8B-B14F-4D97-AF65-F5344CB8AC3E}">
        <p14:creationId xmlns:p14="http://schemas.microsoft.com/office/powerpoint/2010/main" val="19207104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25884"/>
            <a:ext cx="8229600" cy="4422070"/>
          </a:xfrm>
        </p:spPr>
        <p:txBody>
          <a:bodyPr/>
          <a:lstStyle/>
          <a:p>
            <a:r>
              <a:rPr lang="en-US" dirty="0"/>
              <a:t>1 in 3 children in foster care use behavioral health services</a:t>
            </a:r>
          </a:p>
          <a:p>
            <a:r>
              <a:rPr lang="en-US" dirty="0"/>
              <a:t>Foster care represents 3% of the children in Medicaid, 15% of those using behavioral health services and 29% of Medicaid expenditures for children’s behavioral health services</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Key Trends</a:t>
            </a:r>
          </a:p>
        </p:txBody>
      </p:sp>
      <p:graphicFrame>
        <p:nvGraphicFramePr>
          <p:cNvPr id="4" name="Chart 3"/>
          <p:cNvGraphicFramePr/>
          <p:nvPr>
            <p:extLst>
              <p:ext uri="{D42A27DB-BD31-4B8C-83A1-F6EECF244321}">
                <p14:modId xmlns:p14="http://schemas.microsoft.com/office/powerpoint/2010/main" val="1022090310"/>
              </p:ext>
            </p:extLst>
          </p:nvPr>
        </p:nvGraphicFramePr>
        <p:xfrm>
          <a:off x="1210492" y="2690947"/>
          <a:ext cx="6400800" cy="317862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889760" y="6174379"/>
            <a:ext cx="5852160" cy="200297"/>
          </a:xfrm>
          <a:prstGeom prst="rect">
            <a:avLst/>
          </a:prstGeom>
          <a:noFill/>
        </p:spPr>
        <p:txBody>
          <a:bodyPr wrap="square" lIns="0" tIns="0" rIns="0" bIns="0" rtlCol="0">
            <a:noAutofit/>
          </a:bodyPr>
          <a:lstStyle/>
          <a:p>
            <a:r>
              <a:rPr lang="en-US" sz="900" dirty="0">
                <a:latin typeface="Arial" pitchFamily="34" charset="0"/>
                <a:cs typeface="Arial" pitchFamily="34" charset="0"/>
              </a:rPr>
              <a:t>Source: CHCS Fact Sheet – Medicaid Behavioral Health Care Among Children in Foster Care, June 2014</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221700455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40"/>
            <a:ext cx="8229600" cy="709431"/>
          </a:xfrm>
        </p:spPr>
        <p:txBody>
          <a:bodyPr>
            <a:normAutofit fontScale="90000"/>
          </a:bodyPr>
          <a:lstStyle/>
          <a:p>
            <a:pPr algn="ctr"/>
            <a:r>
              <a:rPr lang="en-US" sz="1800" dirty="0"/>
              <a:t>Children’s Medicaid Behavioral Health Spending Trends – Mean Annual Expense/1</a:t>
            </a:r>
            <a:br>
              <a:rPr lang="en-US" sz="1800" dirty="0"/>
            </a:br>
            <a:r>
              <a:rPr lang="en-US" sz="1800" dirty="0"/>
              <a:t>Foster Care and Other High Cost Populations</a:t>
            </a:r>
            <a:br>
              <a:rPr lang="en-US" sz="1800" dirty="0"/>
            </a:br>
            <a:r>
              <a:rPr lang="en-US" sz="1800" dirty="0"/>
              <a:t>2005 and 2014 (indexed for inflation</a:t>
            </a:r>
            <a:r>
              <a:rPr lang="en-US"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4852640"/>
              </p:ext>
            </p:extLst>
          </p:nvPr>
        </p:nvGraphicFramePr>
        <p:xfrm>
          <a:off x="457200" y="1114425"/>
          <a:ext cx="8229600" cy="4233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010193" y="5582194"/>
            <a:ext cx="914400" cy="914400"/>
          </a:xfrm>
          <a:prstGeom prst="rect">
            <a:avLst/>
          </a:prstGeom>
          <a:noFill/>
        </p:spPr>
        <p:txBody>
          <a:bodyPr wrap="none" lIns="0" tIns="0" rIns="0" bIns="0" rtlCol="0">
            <a:noAutofit/>
          </a:bodyPr>
          <a:lstStyle/>
          <a:p>
            <a:r>
              <a:rPr lang="en-US" sz="900" dirty="0">
                <a:latin typeface="Arial" pitchFamily="34" charset="0"/>
                <a:cs typeface="Arial" pitchFamily="34" charset="0"/>
              </a:rPr>
              <a:t>1-2005 Medicaid data; all children in Medicaid N = 29,050,305; children receiving BH services N=1,958,908; top 10% with highest BH = 121,323 </a:t>
            </a:r>
          </a:p>
          <a:p>
            <a:r>
              <a:rPr lang="en-US" sz="900" dirty="0">
                <a:latin typeface="Arial" pitchFamily="34" charset="0"/>
                <a:cs typeface="Arial" pitchFamily="34" charset="0"/>
              </a:rPr>
              <a:t>(CHCS Fact Sheet – Medicaid Behavioral Health Care Among Children in Foster Care, June 2014)</a:t>
            </a:r>
          </a:p>
        </p:txBody>
      </p:sp>
      <p:sp>
        <p:nvSpPr>
          <p:cNvPr id="9" name="Up Arrow 8"/>
          <p:cNvSpPr/>
          <p:nvPr/>
        </p:nvSpPr>
        <p:spPr>
          <a:xfrm>
            <a:off x="7908907" y="3196047"/>
            <a:ext cx="484632" cy="696686"/>
          </a:xfrm>
          <a:prstGeom prst="upArrow">
            <a:avLst/>
          </a:prstGeom>
          <a:ln/>
        </p:spPr>
        <p:style>
          <a:lnRef idx="2">
            <a:schemeClr val="accent2"/>
          </a:lnRef>
          <a:fillRef idx="1">
            <a:schemeClr val="lt1"/>
          </a:fillRef>
          <a:effectRef idx="0">
            <a:schemeClr val="accent2"/>
          </a:effectRef>
          <a:fontRef idx="minor">
            <a:schemeClr val="dk1"/>
          </a:fontRef>
        </p:style>
        <p:txBody>
          <a:bodyPr lIns="45720" rIns="45720" rtlCol="0" anchor="ctr"/>
          <a:lstStyle/>
          <a:p>
            <a:pPr algn="ctr"/>
            <a:endParaRPr lang="en-US" sz="1600" b="1" dirty="0">
              <a:ln w="12700">
                <a:solidFill>
                  <a:schemeClr val="tx2">
                    <a:satMod val="15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endParaRPr>
          </a:p>
        </p:txBody>
      </p:sp>
      <p:sp>
        <p:nvSpPr>
          <p:cNvPr id="10" name="TextBox 9"/>
          <p:cNvSpPr txBox="1"/>
          <p:nvPr/>
        </p:nvSpPr>
        <p:spPr>
          <a:xfrm>
            <a:off x="7679186" y="4032069"/>
            <a:ext cx="1003177" cy="914400"/>
          </a:xfrm>
          <a:prstGeom prst="rect">
            <a:avLst/>
          </a:prstGeom>
          <a:noFill/>
        </p:spPr>
        <p:txBody>
          <a:bodyPr wrap="none" lIns="0" tIns="0" rIns="0" bIns="0" rtlCol="0">
            <a:noAutofit/>
          </a:bodyPr>
          <a:lstStyle/>
          <a:p>
            <a:r>
              <a:rPr lang="en-US" sz="900" dirty="0">
                <a:latin typeface="Arial" pitchFamily="34" charset="0"/>
                <a:cs typeface="Arial" pitchFamily="34" charset="0"/>
              </a:rPr>
              <a:t>BH spending for </a:t>
            </a:r>
          </a:p>
          <a:p>
            <a:r>
              <a:rPr lang="en-US" sz="900" dirty="0">
                <a:latin typeface="Arial" pitchFamily="34" charset="0"/>
                <a:cs typeface="Arial" pitchFamily="34" charset="0"/>
              </a:rPr>
              <a:t>the foster care </a:t>
            </a:r>
          </a:p>
          <a:p>
            <a:r>
              <a:rPr lang="en-US" sz="900" dirty="0">
                <a:latin typeface="Arial" pitchFamily="34" charset="0"/>
                <a:cs typeface="Arial" pitchFamily="34" charset="0"/>
              </a:rPr>
              <a:t>population is more </a:t>
            </a:r>
          </a:p>
          <a:p>
            <a:r>
              <a:rPr lang="en-US" sz="900" dirty="0">
                <a:latin typeface="Arial" pitchFamily="34" charset="0"/>
                <a:cs typeface="Arial" pitchFamily="34" charset="0"/>
              </a:rPr>
              <a:t>than 2x greater </a:t>
            </a:r>
          </a:p>
          <a:p>
            <a:r>
              <a:rPr lang="en-US" sz="900" dirty="0">
                <a:latin typeface="Arial" pitchFamily="34" charset="0"/>
                <a:cs typeface="Arial" pitchFamily="34" charset="0"/>
              </a:rPr>
              <a:t>than PH spending</a:t>
            </a:r>
          </a:p>
        </p:txBody>
      </p:sp>
    </p:spTree>
    <p:extLst>
      <p:ext uri="{BB962C8B-B14F-4D97-AF65-F5344CB8AC3E}">
        <p14:creationId xmlns:p14="http://schemas.microsoft.com/office/powerpoint/2010/main" val="14862415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81751968"/>
              </p:ext>
            </p:extLst>
          </p:nvPr>
        </p:nvGraphicFramePr>
        <p:xfrm>
          <a:off x="579120" y="1082040"/>
          <a:ext cx="4053840" cy="4137660"/>
        </p:xfrm>
        <a:graphic>
          <a:graphicData uri="http://schemas.openxmlformats.org/drawingml/2006/table">
            <a:tbl>
              <a:tblPr>
                <a:tableStyleId>{08FB837D-C827-4EFA-A057-4D05807E0F7C}</a:tableStyleId>
              </a:tblPr>
              <a:tblGrid>
                <a:gridCol w="1996440">
                  <a:extLst>
                    <a:ext uri="{9D8B030D-6E8A-4147-A177-3AD203B41FA5}">
                      <a16:colId xmlns:a16="http://schemas.microsoft.com/office/drawing/2014/main" val="20000"/>
                    </a:ext>
                  </a:extLst>
                </a:gridCol>
                <a:gridCol w="1363980">
                  <a:extLst>
                    <a:ext uri="{9D8B030D-6E8A-4147-A177-3AD203B41FA5}">
                      <a16:colId xmlns:a16="http://schemas.microsoft.com/office/drawing/2014/main" val="20001"/>
                    </a:ext>
                  </a:extLst>
                </a:gridCol>
                <a:gridCol w="693420">
                  <a:extLst>
                    <a:ext uri="{9D8B030D-6E8A-4147-A177-3AD203B41FA5}">
                      <a16:colId xmlns:a16="http://schemas.microsoft.com/office/drawing/2014/main" val="20002"/>
                    </a:ext>
                  </a:extLst>
                </a:gridCol>
              </a:tblGrid>
              <a:tr h="899160">
                <a:tc>
                  <a:txBody>
                    <a:bodyPr/>
                    <a:lstStyle/>
                    <a:p>
                      <a:pPr algn="l" fontAlgn="b"/>
                      <a:endParaRPr lang="en-US" sz="1100" b="0" i="0" u="none" strike="noStrike" dirty="0">
                        <a:solidFill>
                          <a:srgbClr val="000000"/>
                        </a:solidFill>
                        <a:effectLst/>
                        <a:latin typeface="Calibri"/>
                      </a:endParaRPr>
                    </a:p>
                  </a:txBody>
                  <a:tcPr marL="9525" marR="9525" marT="9525" marB="0" anchor="b"/>
                </a:tc>
                <a:tc gridSpan="2">
                  <a:txBody>
                    <a:bodyPr/>
                    <a:lstStyle/>
                    <a:p>
                      <a:pPr algn="ctr" fontAlgn="b"/>
                      <a:r>
                        <a:rPr lang="en-US" sz="1800" b="1" u="none" strike="noStrike" dirty="0">
                          <a:effectLst/>
                        </a:rPr>
                        <a:t>Mean Expenditures /1</a:t>
                      </a:r>
                      <a:endParaRPr lang="en-US" sz="1800" b="1" i="0" u="none" strike="noStrike" dirty="0">
                        <a:solidFill>
                          <a:srgbClr val="000000"/>
                        </a:solidFill>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10000"/>
                  </a:ext>
                </a:extLst>
              </a:tr>
              <a:tr h="73914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dirty="0">
                          <a:effectLst/>
                        </a:rPr>
                        <a:t>Children in Foster Care</a:t>
                      </a:r>
                      <a:endParaRPr lang="en-US" sz="1400" b="1" i="1"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dirty="0">
                          <a:effectLst/>
                        </a:rPr>
                        <a:t>%</a:t>
                      </a:r>
                      <a:endParaRPr lang="en-US" sz="1400" b="1" i="1"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739140">
                <a:tc>
                  <a:txBody>
                    <a:bodyPr/>
                    <a:lstStyle/>
                    <a:p>
                      <a:pPr algn="ctr" fontAlgn="b"/>
                      <a:r>
                        <a:rPr lang="en-US" sz="1600" u="none" strike="noStrike" dirty="0">
                          <a:effectLst/>
                        </a:rPr>
                        <a:t>Behavioral Health Services</a:t>
                      </a:r>
                      <a:endParaRPr lang="en-US" sz="1600" b="1" i="0" u="none" strike="noStrike" dirty="0">
                        <a:solidFill>
                          <a:srgbClr val="000000"/>
                        </a:solidFill>
                        <a:effectLst/>
                        <a:latin typeface="Calibri"/>
                      </a:endParaRPr>
                    </a:p>
                  </a:txBody>
                  <a:tcPr marL="9525" marR="9525" marT="9525" marB="0" anchor="ctr"/>
                </a:tc>
                <a:tc>
                  <a:txBody>
                    <a:bodyPr/>
                    <a:lstStyle/>
                    <a:p>
                      <a:pPr algn="r" fontAlgn="b"/>
                      <a:r>
                        <a:rPr lang="en-US" sz="1600" u="none" strike="noStrike" dirty="0">
                          <a:effectLst/>
                        </a:rPr>
                        <a:t>$8,094</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b="1" u="none" strike="noStrike" dirty="0">
                          <a:effectLst/>
                        </a:rPr>
                        <a:t>67%</a:t>
                      </a:r>
                      <a:endParaRPr lang="en-US"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800100">
                <a:tc>
                  <a:txBody>
                    <a:bodyPr/>
                    <a:lstStyle/>
                    <a:p>
                      <a:pPr algn="ctr" fontAlgn="b"/>
                      <a:r>
                        <a:rPr lang="en-US" sz="1600" u="none" strike="noStrike" dirty="0">
                          <a:effectLst/>
                        </a:rPr>
                        <a:t>Physical Health Services</a:t>
                      </a:r>
                      <a:endParaRPr lang="en-US" sz="1600" b="1" i="0" u="none" strike="noStrike" dirty="0">
                        <a:solidFill>
                          <a:srgbClr val="000000"/>
                        </a:solidFill>
                        <a:effectLst/>
                        <a:latin typeface="Calibri"/>
                      </a:endParaRPr>
                    </a:p>
                  </a:txBody>
                  <a:tcPr marL="9525" marR="9525" marT="9525" marB="0" anchor="ctr"/>
                </a:tc>
                <a:tc>
                  <a:txBody>
                    <a:bodyPr/>
                    <a:lstStyle/>
                    <a:p>
                      <a:pPr algn="r" fontAlgn="b"/>
                      <a:r>
                        <a:rPr lang="en-US" sz="1600" u="none" strike="noStrike" dirty="0">
                          <a:effectLst/>
                        </a:rPr>
                        <a:t>$4,036</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a:effectLst/>
                        </a:rPr>
                        <a:t>33%</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960120">
                <a:tc>
                  <a:txBody>
                    <a:bodyPr/>
                    <a:lstStyle/>
                    <a:p>
                      <a:pPr algn="ctr" fontAlgn="b"/>
                      <a:r>
                        <a:rPr lang="en-US" sz="1600" u="none" strike="noStrike" dirty="0">
                          <a:effectLst/>
                        </a:rPr>
                        <a:t>Total </a:t>
                      </a:r>
                    </a:p>
                    <a:p>
                      <a:pPr algn="ctr" fontAlgn="b"/>
                      <a:r>
                        <a:rPr lang="en-US" sz="1600" u="none" strike="noStrike" dirty="0">
                          <a:effectLst/>
                        </a:rPr>
                        <a:t>Health Services</a:t>
                      </a:r>
                      <a:endParaRPr lang="en-US" sz="1600" b="1" i="0" u="none" strike="noStrike" dirty="0">
                        <a:solidFill>
                          <a:srgbClr val="000000"/>
                        </a:solidFill>
                        <a:effectLst/>
                        <a:latin typeface="Calibri"/>
                      </a:endParaRPr>
                    </a:p>
                  </a:txBody>
                  <a:tcPr marL="9525" marR="9525" marT="9525" marB="0" anchor="ctr"/>
                </a:tc>
                <a:tc>
                  <a:txBody>
                    <a:bodyPr/>
                    <a:lstStyle/>
                    <a:p>
                      <a:pPr algn="r" fontAlgn="b"/>
                      <a:r>
                        <a:rPr lang="en-US" sz="1600" u="none" strike="noStrike" dirty="0">
                          <a:effectLst/>
                        </a:rPr>
                        <a:t>$12,130</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a:effectLst/>
                        </a:rPr>
                        <a:t>100%</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US" dirty="0"/>
              <a:t>Medicaid Foster Care Spending – Two Different Perspectives</a:t>
            </a:r>
          </a:p>
        </p:txBody>
      </p:sp>
      <p:sp>
        <p:nvSpPr>
          <p:cNvPr id="10" name="TextBox 9"/>
          <p:cNvSpPr txBox="1"/>
          <p:nvPr/>
        </p:nvSpPr>
        <p:spPr>
          <a:xfrm>
            <a:off x="1924595" y="6071788"/>
            <a:ext cx="6409509" cy="431563"/>
          </a:xfrm>
          <a:prstGeom prst="rect">
            <a:avLst/>
          </a:prstGeom>
          <a:noFill/>
        </p:spPr>
        <p:txBody>
          <a:bodyPr wrap="square" lIns="0" tIns="0" rIns="0" bIns="0" rtlCol="0">
            <a:noAutofit/>
          </a:bodyPr>
          <a:lstStyle/>
          <a:p>
            <a:r>
              <a:rPr lang="en-US" sz="800" dirty="0">
                <a:latin typeface="Arial" pitchFamily="34" charset="0"/>
                <a:cs typeface="Arial" pitchFamily="34" charset="0"/>
              </a:rPr>
              <a:t>1 - Pires, Grimes, Allen, Gilmer, Mahadevan, 2013, </a:t>
            </a:r>
            <a:r>
              <a:rPr lang="en-US" sz="800" i="1" dirty="0">
                <a:latin typeface="Arial" pitchFamily="34" charset="0"/>
                <a:cs typeface="Arial" pitchFamily="34" charset="0"/>
              </a:rPr>
              <a:t>Faces of Medicaid Examining Children’s Behavioral Health Service Utilization and Expenditures, </a:t>
            </a:r>
            <a:r>
              <a:rPr lang="en-US" sz="800" dirty="0">
                <a:latin typeface="Arial" pitchFamily="34" charset="0"/>
                <a:cs typeface="Arial" pitchFamily="34" charset="0"/>
              </a:rPr>
              <a:t>CHCS, Hamilton, NJ</a:t>
            </a:r>
          </a:p>
          <a:p>
            <a:r>
              <a:rPr lang="en-US" sz="800" dirty="0">
                <a:latin typeface="Arial" pitchFamily="34" charset="0"/>
                <a:cs typeface="Arial" pitchFamily="34" charset="0"/>
              </a:rPr>
              <a:t>2 – AHCCCS CMDP Updated Actuarial Memorandum  effective October 1, 2015; AHCCCS, DHS/DBHS Actuarial Memorandum effective October 1, 2015</a:t>
            </a:r>
          </a:p>
        </p:txBody>
      </p:sp>
      <p:graphicFrame>
        <p:nvGraphicFramePr>
          <p:cNvPr id="6" name="Table 5"/>
          <p:cNvGraphicFramePr>
            <a:graphicFrameLocks noGrp="1"/>
          </p:cNvGraphicFramePr>
          <p:nvPr>
            <p:extLst>
              <p:ext uri="{D42A27DB-BD31-4B8C-83A1-F6EECF244321}">
                <p14:modId xmlns:p14="http://schemas.microsoft.com/office/powerpoint/2010/main" val="3613153103"/>
              </p:ext>
            </p:extLst>
          </p:nvPr>
        </p:nvGraphicFramePr>
        <p:xfrm>
          <a:off x="4728210" y="1071027"/>
          <a:ext cx="4213860" cy="4179153"/>
        </p:xfrm>
        <a:graphic>
          <a:graphicData uri="http://schemas.openxmlformats.org/drawingml/2006/table">
            <a:tbl>
              <a:tblPr>
                <a:tableStyleId>{284E427A-3D55-4303-BF80-6455036E1DE7}</a:tableStyleId>
              </a:tblPr>
              <a:tblGrid>
                <a:gridCol w="2103120">
                  <a:extLst>
                    <a:ext uri="{9D8B030D-6E8A-4147-A177-3AD203B41FA5}">
                      <a16:colId xmlns:a16="http://schemas.microsoft.com/office/drawing/2014/main" val="20000"/>
                    </a:ext>
                  </a:extLst>
                </a:gridCol>
                <a:gridCol w="1338319">
                  <a:extLst>
                    <a:ext uri="{9D8B030D-6E8A-4147-A177-3AD203B41FA5}">
                      <a16:colId xmlns:a16="http://schemas.microsoft.com/office/drawing/2014/main" val="20001"/>
                    </a:ext>
                  </a:extLst>
                </a:gridCol>
                <a:gridCol w="772421">
                  <a:extLst>
                    <a:ext uri="{9D8B030D-6E8A-4147-A177-3AD203B41FA5}">
                      <a16:colId xmlns:a16="http://schemas.microsoft.com/office/drawing/2014/main" val="20002"/>
                    </a:ext>
                  </a:extLst>
                </a:gridCol>
              </a:tblGrid>
              <a:tr h="933033">
                <a:tc>
                  <a:txBody>
                    <a:bodyPr/>
                    <a:lstStyle/>
                    <a:p>
                      <a:pPr algn="l" fontAlgn="b"/>
                      <a:endParaRPr lang="en-US" sz="1100" b="0" i="0" u="none" strike="noStrike" dirty="0">
                        <a:solidFill>
                          <a:srgbClr val="000000"/>
                        </a:solidFill>
                        <a:effectLst/>
                        <a:latin typeface="Calibri"/>
                      </a:endParaRPr>
                    </a:p>
                  </a:txBody>
                  <a:tcPr marL="9525" marR="9525" marT="9525" marB="0" anchor="b"/>
                </a:tc>
                <a:tc gridSpan="2">
                  <a:txBody>
                    <a:bodyPr/>
                    <a:lstStyle/>
                    <a:p>
                      <a:pPr algn="ctr" fontAlgn="b"/>
                      <a:r>
                        <a:rPr lang="en-US" sz="1800" u="none" strike="noStrike" dirty="0">
                          <a:effectLst/>
                        </a:rPr>
                        <a:t>Total Expenditures  Arizona CMDP / 2</a:t>
                      </a:r>
                      <a:endParaRPr lang="en-US" sz="1800" b="1" i="0" u="none" strike="noStrike" dirty="0">
                        <a:solidFill>
                          <a:srgbClr val="000000"/>
                        </a:solidFill>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10000"/>
                  </a:ext>
                </a:extLst>
              </a:tr>
              <a:tr h="70104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Children in Foster Care</a:t>
                      </a:r>
                      <a:endParaRPr lang="en-US" sz="1400" b="1" i="1"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a:t>
                      </a:r>
                      <a:endParaRPr lang="en-US" sz="14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712207">
                <a:tc>
                  <a:txBody>
                    <a:bodyPr/>
                    <a:lstStyle/>
                    <a:p>
                      <a:pPr algn="ctr" fontAlgn="b"/>
                      <a:r>
                        <a:rPr lang="en-US" sz="1600" u="none" strike="noStrike" dirty="0">
                          <a:effectLst/>
                        </a:rPr>
                        <a:t>Behavioral Health</a:t>
                      </a:r>
                    </a:p>
                    <a:p>
                      <a:pPr algn="ctr" fontAlgn="b"/>
                      <a:r>
                        <a:rPr lang="en-US" sz="1600" u="none" strike="noStrike" dirty="0">
                          <a:effectLst/>
                        </a:rPr>
                        <a:t> Services</a:t>
                      </a:r>
                      <a:endParaRPr lang="en-US" sz="1600" b="1" i="0" u="none" strike="noStrike" dirty="0">
                        <a:solidFill>
                          <a:srgbClr val="000000"/>
                        </a:solidFill>
                        <a:effectLst/>
                        <a:latin typeface="Calibri"/>
                      </a:endParaRPr>
                    </a:p>
                  </a:txBody>
                  <a:tcPr marL="9525" marR="9525" marT="9525" marB="0" anchor="ctr"/>
                </a:tc>
                <a:tc>
                  <a:txBody>
                    <a:bodyPr/>
                    <a:lstStyle/>
                    <a:p>
                      <a:pPr algn="r" fontAlgn="b"/>
                      <a:r>
                        <a:rPr lang="en-US" sz="1600" u="none" strike="noStrike" dirty="0">
                          <a:effectLst/>
                        </a:rPr>
                        <a:t>$203,377,797</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a:effectLst/>
                        </a:rPr>
                        <a:t>83%</a:t>
                      </a:r>
                      <a:endParaRPr lang="en-US"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806683">
                <a:tc>
                  <a:txBody>
                    <a:bodyPr/>
                    <a:lstStyle/>
                    <a:p>
                      <a:pPr algn="ctr" fontAlgn="b"/>
                      <a:r>
                        <a:rPr lang="en-US" sz="1600" u="none" strike="noStrike" dirty="0">
                          <a:effectLst/>
                        </a:rPr>
                        <a:t>Physical Health </a:t>
                      </a:r>
                    </a:p>
                    <a:p>
                      <a:pPr algn="ctr" fontAlgn="b"/>
                      <a:r>
                        <a:rPr lang="en-US" sz="1600" u="none" strike="noStrike" dirty="0">
                          <a:effectLst/>
                        </a:rPr>
                        <a:t>Services</a:t>
                      </a:r>
                      <a:endParaRPr lang="en-US" sz="1600" b="1" i="0" u="none" strike="noStrike" dirty="0">
                        <a:solidFill>
                          <a:srgbClr val="000000"/>
                        </a:solidFill>
                        <a:effectLst/>
                        <a:latin typeface="Calibri"/>
                      </a:endParaRPr>
                    </a:p>
                  </a:txBody>
                  <a:tcPr marL="9525" marR="9525" marT="9525" marB="0" anchor="ctr"/>
                </a:tc>
                <a:tc>
                  <a:txBody>
                    <a:bodyPr/>
                    <a:lstStyle/>
                    <a:p>
                      <a:pPr algn="r" fontAlgn="b"/>
                      <a:r>
                        <a:rPr lang="en-US" sz="1600" u="none" strike="noStrike" dirty="0">
                          <a:effectLst/>
                        </a:rPr>
                        <a:t>$40,825,568</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a:effectLst/>
                        </a:rPr>
                        <a:t>17%</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026190">
                <a:tc>
                  <a:txBody>
                    <a:bodyPr/>
                    <a:lstStyle/>
                    <a:p>
                      <a:pPr algn="ctr" fontAlgn="b"/>
                      <a:r>
                        <a:rPr lang="en-US" sz="1600" u="none" strike="noStrike" dirty="0">
                          <a:effectLst/>
                        </a:rPr>
                        <a:t>Total </a:t>
                      </a:r>
                    </a:p>
                    <a:p>
                      <a:pPr algn="ctr" fontAlgn="b"/>
                      <a:r>
                        <a:rPr lang="en-US" sz="1600" u="none" strike="noStrike" dirty="0">
                          <a:effectLst/>
                        </a:rPr>
                        <a:t>Health Services</a:t>
                      </a:r>
                      <a:endParaRPr lang="en-US" sz="1600" b="1" i="0" u="none" strike="noStrike" dirty="0">
                        <a:solidFill>
                          <a:srgbClr val="000000"/>
                        </a:solidFill>
                        <a:effectLst/>
                        <a:latin typeface="Calibri"/>
                      </a:endParaRPr>
                    </a:p>
                  </a:txBody>
                  <a:tcPr marL="9525" marR="9525" marT="9525" marB="0" anchor="ctr"/>
                </a:tc>
                <a:tc>
                  <a:txBody>
                    <a:bodyPr/>
                    <a:lstStyle/>
                    <a:p>
                      <a:pPr algn="r" fontAlgn="b"/>
                      <a:r>
                        <a:rPr lang="en-US" sz="1600" u="none" strike="noStrike" dirty="0">
                          <a:effectLst/>
                        </a:rPr>
                        <a:t>$244,203,365</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a:effectLst/>
                        </a:rPr>
                        <a:t>100%</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
        <p:nvSpPr>
          <p:cNvPr id="7" name="TextBox 6"/>
          <p:cNvSpPr txBox="1"/>
          <p:nvPr/>
        </p:nvSpPr>
        <p:spPr>
          <a:xfrm>
            <a:off x="632460" y="5408848"/>
            <a:ext cx="8191499" cy="662940"/>
          </a:xfrm>
          <a:prstGeom prst="rect">
            <a:avLst/>
          </a:prstGeom>
          <a:noFill/>
        </p:spPr>
        <p:txBody>
          <a:bodyPr wrap="none" lIns="0" tIns="0" rIns="0" bIns="0" rtlCol="0">
            <a:noAutofit/>
          </a:bodyPr>
          <a:lstStyle/>
          <a:p>
            <a:r>
              <a:rPr lang="en-US" b="1" dirty="0">
                <a:solidFill>
                  <a:schemeClr val="accent6"/>
                </a:solidFill>
                <a:latin typeface="Arial" pitchFamily="34" charset="0"/>
                <a:cs typeface="Arial" pitchFamily="34" charset="0"/>
              </a:rPr>
              <a:t>In the foster care population, behavioral health spend is between </a:t>
            </a:r>
          </a:p>
          <a:p>
            <a:r>
              <a:rPr lang="en-US" b="1" dirty="0">
                <a:solidFill>
                  <a:schemeClr val="accent6"/>
                </a:solidFill>
                <a:latin typeface="Arial" pitchFamily="34" charset="0"/>
                <a:cs typeface="Arial" pitchFamily="34" charset="0"/>
              </a:rPr>
              <a:t>67% and 83% of total Medicaid spend.</a:t>
            </a:r>
          </a:p>
        </p:txBody>
      </p:sp>
    </p:spTree>
    <p:extLst>
      <p:ext uri="{BB962C8B-B14F-4D97-AF65-F5344CB8AC3E}">
        <p14:creationId xmlns:p14="http://schemas.microsoft.com/office/powerpoint/2010/main" val="397630320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Foster Care Spending</a:t>
            </a:r>
          </a:p>
        </p:txBody>
      </p:sp>
      <p:sp>
        <p:nvSpPr>
          <p:cNvPr id="2" name="Content Placeholder 1"/>
          <p:cNvSpPr>
            <a:spLocks noGrp="1"/>
          </p:cNvSpPr>
          <p:nvPr>
            <p:ph idx="1"/>
          </p:nvPr>
        </p:nvSpPr>
        <p:spPr/>
        <p:txBody>
          <a:bodyPr/>
          <a:lstStyle/>
          <a:p>
            <a:r>
              <a:rPr lang="en-US" dirty="0"/>
              <a:t>A possible explanation for variance in perspective has to do with spending by State Child Welfare agencies.</a:t>
            </a:r>
          </a:p>
          <a:p>
            <a:r>
              <a:rPr lang="en-US" dirty="0"/>
              <a:t>Some State Child Welfare agencies spend Title IV-E on services that could/should be paid by Medicaid</a:t>
            </a:r>
          </a:p>
          <a:p>
            <a:r>
              <a:rPr lang="en-US" dirty="0"/>
              <a:t>Federal appropriation for  Title IV-E in FFY2015 was $7.1 billion</a:t>
            </a:r>
          </a:p>
          <a:p>
            <a:endParaRPr lang="en-US" dirty="0"/>
          </a:p>
        </p:txBody>
      </p:sp>
    </p:spTree>
    <p:extLst>
      <p:ext uri="{BB962C8B-B14F-4D97-AF65-F5344CB8AC3E}">
        <p14:creationId xmlns:p14="http://schemas.microsoft.com/office/powerpoint/2010/main" val="387902042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04183"/>
            <a:ext cx="8229600" cy="4835065"/>
          </a:xfrm>
        </p:spPr>
        <p:txBody>
          <a:bodyPr/>
          <a:lstStyle/>
          <a:p>
            <a:r>
              <a:rPr lang="en-US" dirty="0"/>
              <a:t>More likely to have access to restrictive and expensive behavioral health services such as residential treatment/therapeutic group care, inpatient psychiatric and emergency room which are costly and preventative</a:t>
            </a:r>
          </a:p>
          <a:p>
            <a:r>
              <a:rPr lang="en-US" dirty="0"/>
              <a:t>Few children in foster care and Medicaid overall, receive home and community-based services, MST or other effective treatments</a:t>
            </a:r>
          </a:p>
          <a:p>
            <a:r>
              <a:rPr lang="en-US" dirty="0"/>
              <a:t>Children in foster care are prescribed psychotropic medications (anti-psychotic's, anti-depressants and anti-obsessive agents) at a rate 4 times higher than the general Medicaid child population and more often receive multiple psychotropic medications.</a:t>
            </a:r>
          </a:p>
          <a:p>
            <a:r>
              <a:rPr lang="en-US" dirty="0"/>
              <a:t>In fact, close to 50% of children in foster care are prescribed two or more psychotropic mediations in the same year.</a:t>
            </a:r>
          </a:p>
          <a:p>
            <a:r>
              <a:rPr lang="en-US" dirty="0"/>
              <a:t>And, 49% of children who were prescribed psychotropic medications did not receive another behavioral health service.  Mean expenses per child:</a:t>
            </a:r>
          </a:p>
          <a:p>
            <a:pPr lvl="1"/>
            <a:r>
              <a:rPr lang="en-US" dirty="0"/>
              <a:t>$934  per child mean expense per child, foster care</a:t>
            </a:r>
          </a:p>
          <a:p>
            <a:pPr lvl="1"/>
            <a:r>
              <a:rPr lang="en-US" dirty="0"/>
              <a:t>$916 per child, for those with SSI</a:t>
            </a:r>
          </a:p>
          <a:p>
            <a:pPr lvl="1"/>
            <a:r>
              <a:rPr lang="en-US" dirty="0"/>
              <a:t>$475 per child, for TANF children </a:t>
            </a:r>
          </a:p>
          <a:p>
            <a:endParaRPr lang="en-US" dirty="0"/>
          </a:p>
        </p:txBody>
      </p:sp>
      <p:sp>
        <p:nvSpPr>
          <p:cNvPr id="3" name="Title 2"/>
          <p:cNvSpPr>
            <a:spLocks noGrp="1"/>
          </p:cNvSpPr>
          <p:nvPr>
            <p:ph type="title"/>
          </p:nvPr>
        </p:nvSpPr>
        <p:spPr/>
        <p:txBody>
          <a:bodyPr/>
          <a:lstStyle/>
          <a:p>
            <a:r>
              <a:rPr lang="en-US" dirty="0"/>
              <a:t>Medicaid Foster Care Behavioral Health Service Utilization</a:t>
            </a:r>
          </a:p>
        </p:txBody>
      </p:sp>
    </p:spTree>
    <p:extLst>
      <p:ext uri="{BB962C8B-B14F-4D97-AF65-F5344CB8AC3E}">
        <p14:creationId xmlns:p14="http://schemas.microsoft.com/office/powerpoint/2010/main" val="154743314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Early and Periodic Screening, Diagnosis and Treatment: an entitle benefit given to children eligible for Medicaid within mandatory eligibility groups</a:t>
            </a:r>
          </a:p>
          <a:p>
            <a:r>
              <a:rPr lang="en-US" dirty="0"/>
              <a:t>Designed to cover all medically necessary care for children, in recognition of their unique needs</a:t>
            </a:r>
          </a:p>
          <a:p>
            <a:r>
              <a:rPr lang="en-US" dirty="0"/>
              <a:t>States must fully cover preventive and primary care, including dental, hearing, vision care and all acute care services. Behavioral health services are “acute care” services</a:t>
            </a:r>
          </a:p>
          <a:p>
            <a:r>
              <a:rPr lang="en-US" dirty="0"/>
              <a:t>The EPDST benefit also addresses long-term needs associated with children with special healthcare needs – including therapies, medical equipment and other support services.</a:t>
            </a:r>
          </a:p>
        </p:txBody>
      </p:sp>
      <p:sp>
        <p:nvSpPr>
          <p:cNvPr id="3" name="Title 2"/>
          <p:cNvSpPr>
            <a:spLocks noGrp="1"/>
          </p:cNvSpPr>
          <p:nvPr>
            <p:ph type="title"/>
          </p:nvPr>
        </p:nvSpPr>
        <p:spPr/>
        <p:txBody>
          <a:bodyPr/>
          <a:lstStyle/>
          <a:p>
            <a:r>
              <a:rPr lang="en-US" dirty="0"/>
              <a:t>EPSDT is a mandatory benefit</a:t>
            </a:r>
          </a:p>
        </p:txBody>
      </p:sp>
    </p:spTree>
    <p:extLst>
      <p:ext uri="{BB962C8B-B14F-4D97-AF65-F5344CB8AC3E}">
        <p14:creationId xmlns:p14="http://schemas.microsoft.com/office/powerpoint/2010/main" val="308247844"/>
      </p:ext>
    </p:extLst>
  </p:cSld>
  <p:clrMapOvr>
    <a:masterClrMapping/>
  </p:clrMapOvr>
  <p:transition>
    <p:fade/>
  </p:transition>
</p:sld>
</file>

<file path=ppt/theme/theme1.xml><?xml version="1.0" encoding="utf-8"?>
<a:theme xmlns:a="http://schemas.openxmlformats.org/drawingml/2006/main" name="Optum">
  <a:themeElements>
    <a:clrScheme name="Optum Ted">
      <a:dk1>
        <a:srgbClr val="53565A"/>
      </a:dk1>
      <a:lt1>
        <a:sysClr val="window" lastClr="FFFFFF"/>
      </a:lt1>
      <a:dk2>
        <a:srgbClr val="EAAA00"/>
      </a:dk2>
      <a:lt2>
        <a:srgbClr val="B1B3B3"/>
      </a:lt2>
      <a:accent1>
        <a:srgbClr val="E87722"/>
      </a:accent1>
      <a:accent2>
        <a:srgbClr val="008770"/>
      </a:accent2>
      <a:accent3>
        <a:srgbClr val="00549F"/>
      </a:accent3>
      <a:accent4>
        <a:srgbClr val="888B8D"/>
      </a:accent4>
      <a:accent5>
        <a:srgbClr val="739600"/>
      </a:accent5>
      <a:accent6>
        <a:srgbClr val="E87722"/>
      </a:accent6>
      <a:hlink>
        <a:srgbClr val="F2A900"/>
      </a:hlink>
      <a:folHlink>
        <a:srgbClr val="9E7722"/>
      </a:folHlink>
    </a:clrScheme>
    <a:fontScheme name="Optum">
      <a:majorFont>
        <a:latin typeface="Arial"/>
        <a:ea typeface=""/>
        <a:cs typeface=""/>
      </a:majorFont>
      <a:minorFont>
        <a:latin typeface="Arial"/>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45720" rIns="45720"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11647</TotalTime>
  <Words>3152</Words>
  <Application>Microsoft Office PowerPoint</Application>
  <PresentationFormat>On-screen Show (4:3)</PresentationFormat>
  <Paragraphs>332</Paragraphs>
  <Slides>33</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ＭＳ Ｐゴシック</vt:lpstr>
      <vt:lpstr>Aharoni</vt:lpstr>
      <vt:lpstr>Arial</vt:lpstr>
      <vt:lpstr>Arial Unicode MS</vt:lpstr>
      <vt:lpstr>Calibri</vt:lpstr>
      <vt:lpstr>Courier New</vt:lpstr>
      <vt:lpstr>Wingdings</vt:lpstr>
      <vt:lpstr>Optum</vt:lpstr>
      <vt:lpstr>Worksheet</vt:lpstr>
      <vt:lpstr>PowerPoint Presentation</vt:lpstr>
      <vt:lpstr>Outline for Today’s Presentation</vt:lpstr>
      <vt:lpstr>Key Trends</vt:lpstr>
      <vt:lpstr>Key Trends</vt:lpstr>
      <vt:lpstr>Children’s Medicaid Behavioral Health Spending Trends – Mean Annual Expense/1 Foster Care and Other High Cost Populations 2005 and 2014 (indexed for inflation)</vt:lpstr>
      <vt:lpstr>Medicaid Foster Care Spending – Two Different Perspectives</vt:lpstr>
      <vt:lpstr>Foster Care Spending</vt:lpstr>
      <vt:lpstr>Medicaid Foster Care Behavioral Health Service Utilization</vt:lpstr>
      <vt:lpstr>EPSDT is a mandatory benefit</vt:lpstr>
      <vt:lpstr>EPSDT is extremely broad</vt:lpstr>
      <vt:lpstr>   Good examples of advancement in children’s behavioral health  and foster care </vt:lpstr>
      <vt:lpstr>Michigan ConnectCare360</vt:lpstr>
      <vt:lpstr>Wraparound Milwaukee</vt:lpstr>
      <vt:lpstr>Arizona Child and Family Teams, Tiered Care Coordination, Practice Protocols</vt:lpstr>
      <vt:lpstr>Massachusetts Child Psychiatry Project (MCPAP)</vt:lpstr>
      <vt:lpstr>New York’s evolving model of care</vt:lpstr>
      <vt:lpstr>New York’s evolving model of care goals </vt:lpstr>
      <vt:lpstr>New York’s evolving model of care</vt:lpstr>
      <vt:lpstr>Medicaid Scan – Technical Assistance Network and Center for Health Care Strategies </vt:lpstr>
      <vt:lpstr>Medicaid Scan – Technical Assistance Network and Center for Health Care Strategies </vt:lpstr>
      <vt:lpstr>Medicaid Scan – Technical Assistance Network and Center for Health Care Strategies </vt:lpstr>
      <vt:lpstr>Medicaid Scan – Technical Assistance Network and Center for Health Care Strategies </vt:lpstr>
      <vt:lpstr>Medicaid Scan – Technical Assistance Network and Center for Health Care Strategies </vt:lpstr>
      <vt:lpstr>PowerPoint Presentation</vt:lpstr>
      <vt:lpstr>MCO and Provider Competencies Must Evolve for Children with Multiple Complex Needs</vt:lpstr>
      <vt:lpstr>Transitioning to Managed Care should be carefully planned</vt:lpstr>
      <vt:lpstr>Transitioning to Managed Care should be carefully planned</vt:lpstr>
      <vt:lpstr>             Provider Engagement in Transition to Managed Care</vt:lpstr>
      <vt:lpstr>Our work in the reimbursement continuum</vt:lpstr>
      <vt:lpstr>Driving better results for the health system</vt:lpstr>
      <vt:lpstr>Questions / Conversation</vt:lpstr>
      <vt:lpstr>Appendix</vt:lpstr>
      <vt:lpstr>Most common diagnosis among Medicaid foster care and  Medicaid non-foster care  age 0-17 </vt:lpstr>
    </vt:vector>
  </TitlesOfParts>
  <Company>UnitedHealth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with lifestyle image</dc:title>
  <dc:creator>Fink, Jessica L</dc:creator>
  <cp:lastModifiedBy>Bonnie Chandler</cp:lastModifiedBy>
  <cp:revision>286</cp:revision>
  <cp:lastPrinted>2015-12-13T00:19:20Z</cp:lastPrinted>
  <dcterms:created xsi:type="dcterms:W3CDTF">2013-11-07T21:12:08Z</dcterms:created>
  <dcterms:modified xsi:type="dcterms:W3CDTF">2017-12-11T14:04:30Z</dcterms:modified>
</cp:coreProperties>
</file>