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1" r:id="rId3"/>
    <p:sldId id="258" r:id="rId4"/>
    <p:sldId id="263" r:id="rId5"/>
    <p:sldId id="264" r:id="rId6"/>
    <p:sldId id="262" r:id="rId7"/>
    <p:sldId id="266" r:id="rId8"/>
    <p:sldId id="260" r:id="rId9"/>
    <p:sldId id="265" r:id="rId10"/>
    <p:sldId id="277" r:id="rId11"/>
    <p:sldId id="278" r:id="rId12"/>
    <p:sldId id="270" r:id="rId13"/>
    <p:sldId id="269" r:id="rId14"/>
    <p:sldId id="268" r:id="rId15"/>
    <p:sldId id="279" r:id="rId16"/>
    <p:sldId id="272" r:id="rId17"/>
    <p:sldId id="274" r:id="rId18"/>
    <p:sldId id="275" r:id="rId19"/>
    <p:sldId id="280" r:id="rId20"/>
    <p:sldId id="273" r:id="rId21"/>
    <p:sldId id="276"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9" autoAdjust="0"/>
  </p:normalViewPr>
  <p:slideViewPr>
    <p:cSldViewPr>
      <p:cViewPr varScale="1">
        <p:scale>
          <a:sx n="73" d="100"/>
          <a:sy n="73" d="100"/>
        </p:scale>
        <p:origin x="9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C4506-F19C-4611-86A7-5E62AB7A8E1F}" type="datetimeFigureOut">
              <a:rPr lang="en-US" smtClean="0"/>
              <a:pPr/>
              <a:t>12/21/2017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FC58C-98CE-4F1A-BA51-FE383DBBA90D}" type="slidenum">
              <a:rPr lang="en-US" smtClean="0"/>
              <a:pPr/>
              <a:t>‹#›</a:t>
            </a:fld>
            <a:endParaRPr lang="en-US" dirty="0"/>
          </a:p>
        </p:txBody>
      </p:sp>
    </p:spTree>
    <p:extLst>
      <p:ext uri="{BB962C8B-B14F-4D97-AF65-F5344CB8AC3E}">
        <p14:creationId xmlns:p14="http://schemas.microsoft.com/office/powerpoint/2010/main" val="221915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60157-E4A6-41DF-8B28-FA5567DF185C}" type="datetimeFigureOut">
              <a:rPr lang="en-US" smtClean="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B741FE-9794-4D97-8893-355BA12A2D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60157-E4A6-41DF-8B28-FA5567DF185C}" type="datetimeFigureOut">
              <a:rPr lang="en-US" smtClean="0"/>
              <a:pPr/>
              <a:t>12/21/2017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41FE-9794-4D97-8893-355BA12A2D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8077200" cy="1241425"/>
          </a:xfrm>
        </p:spPr>
        <p:txBody>
          <a:bodyPr>
            <a:noAutofit/>
          </a:bodyPr>
          <a:lstStyle/>
          <a:p>
            <a:pPr algn="r"/>
            <a:r>
              <a:rPr lang="en-US" sz="3600" dirty="0"/>
              <a:t>Illinois School-Based Health Centers</a:t>
            </a:r>
            <a:endParaRPr lang="en-US" sz="3600" dirty="0">
              <a:solidFill>
                <a:schemeClr val="bg2">
                  <a:lumMod val="10000"/>
                </a:schemeClr>
              </a:solidFill>
              <a:latin typeface="+mn-lt"/>
            </a:endParaRPr>
          </a:p>
        </p:txBody>
      </p:sp>
      <p:sp>
        <p:nvSpPr>
          <p:cNvPr id="3" name="Subtitle 2"/>
          <p:cNvSpPr>
            <a:spLocks noGrp="1"/>
          </p:cNvSpPr>
          <p:nvPr>
            <p:ph type="subTitle" idx="1"/>
          </p:nvPr>
        </p:nvSpPr>
        <p:spPr>
          <a:xfrm>
            <a:off x="914400" y="3810000"/>
            <a:ext cx="8001000" cy="762000"/>
          </a:xfrm>
        </p:spPr>
        <p:txBody>
          <a:bodyPr>
            <a:normAutofit/>
          </a:bodyPr>
          <a:lstStyle/>
          <a:p>
            <a:pPr algn="r"/>
            <a:r>
              <a:rPr lang="en-US" sz="2500" i="1" dirty="0"/>
              <a:t>Keeping Students Healthy, Safe, and Ready to Learn</a:t>
            </a:r>
            <a:endParaRPr lang="en-US" sz="2500" dirty="0">
              <a:solidFill>
                <a:schemeClr val="bg1">
                  <a:lumMod val="50000"/>
                </a:schemeClr>
              </a:solidFill>
            </a:endParaRPr>
          </a:p>
        </p:txBody>
      </p:sp>
      <p:pic>
        <p:nvPicPr>
          <p:cNvPr id="4" name="Picture 3" descr="EverThriveIllinois-logo-321.jpg"/>
          <p:cNvPicPr>
            <a:picLocks noChangeAspect="1"/>
          </p:cNvPicPr>
          <p:nvPr/>
        </p:nvPicPr>
        <p:blipFill>
          <a:blip r:embed="rId4" cstate="print"/>
          <a:srcRect r="-332" b="22222"/>
          <a:stretch>
            <a:fillRect/>
          </a:stretch>
        </p:blipFill>
        <p:spPr>
          <a:xfrm>
            <a:off x="5715000" y="5410200"/>
            <a:ext cx="3048000" cy="927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THE SBHC MODEL</a:t>
            </a:r>
          </a:p>
        </p:txBody>
      </p:sp>
      <p:cxnSp>
        <p:nvCxnSpPr>
          <p:cNvPr id="5" name="Straight Connector 4"/>
          <p:cNvCxnSpPr/>
          <p:nvPr/>
        </p:nvCxnSpPr>
        <p:spPr>
          <a:xfrm>
            <a:off x="48006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Z:\IMCHC\PICTURES\2017 Initiative Programming Events\CAHI\Site Visits\Crusader and South Beloit_10JAN2017\IMG_0545.JPG"/>
          <p:cNvPicPr>
            <a:picLocks noChangeAspect="1" noChangeArrowheads="1"/>
          </p:cNvPicPr>
          <p:nvPr/>
        </p:nvPicPr>
        <p:blipFill>
          <a:blip r:embed="rId3" cstate="print"/>
          <a:srcRect/>
          <a:stretch>
            <a:fillRect/>
          </a:stretch>
        </p:blipFill>
        <p:spPr bwMode="auto">
          <a:xfrm>
            <a:off x="3314700" y="2971800"/>
            <a:ext cx="5600700" cy="3733800"/>
          </a:xfrm>
          <a:prstGeom prst="rect">
            <a:avLst/>
          </a:prstGeom>
          <a:noFill/>
        </p:spPr>
      </p:pic>
      <p:pic>
        <p:nvPicPr>
          <p:cNvPr id="7" name="Picture 3" descr="Z:\IMCHC\PICTURES\2017 Initiative Programming Events\CAHI\Site Visits\Crusader and South Beloit_10JAN2017\IMG_0541.JPG"/>
          <p:cNvPicPr>
            <a:picLocks noChangeAspect="1" noChangeArrowheads="1"/>
          </p:cNvPicPr>
          <p:nvPr/>
        </p:nvPicPr>
        <p:blipFill>
          <a:blip r:embed="rId4" cstate="print"/>
          <a:srcRect/>
          <a:stretch>
            <a:fillRect/>
          </a:stretch>
        </p:blipFill>
        <p:spPr bwMode="auto">
          <a:xfrm>
            <a:off x="342900" y="990600"/>
            <a:ext cx="5143500"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THE SBHC MODEL</a:t>
            </a:r>
          </a:p>
        </p:txBody>
      </p:sp>
      <p:cxnSp>
        <p:nvCxnSpPr>
          <p:cNvPr id="5" name="Straight Connector 4"/>
          <p:cNvCxnSpPr/>
          <p:nvPr/>
        </p:nvCxnSpPr>
        <p:spPr>
          <a:xfrm>
            <a:off x="48006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descr="Z:\IMCHC\PICTURES\2017 Initiative Programming Events\CAHI\Site Visits\Crusader and South Beloit_10JAN2017\IMG_0550.JPG"/>
          <p:cNvPicPr>
            <a:picLocks noChangeAspect="1" noChangeArrowheads="1"/>
          </p:cNvPicPr>
          <p:nvPr/>
        </p:nvPicPr>
        <p:blipFill>
          <a:blip r:embed="rId3" cstate="print"/>
          <a:srcRect/>
          <a:stretch>
            <a:fillRect/>
          </a:stretch>
        </p:blipFill>
        <p:spPr bwMode="auto">
          <a:xfrm>
            <a:off x="609600" y="1371600"/>
            <a:ext cx="6858000"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THE SBHC MODEL</a:t>
            </a:r>
          </a:p>
        </p:txBody>
      </p:sp>
      <p:cxnSp>
        <p:nvCxnSpPr>
          <p:cNvPr id="5" name="Straight Connector 4"/>
          <p:cNvCxnSpPr/>
          <p:nvPr/>
        </p:nvCxnSpPr>
        <p:spPr>
          <a:xfrm>
            <a:off x="48006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1295400"/>
            <a:ext cx="5105400" cy="2800767"/>
          </a:xfrm>
          <a:prstGeom prst="rect">
            <a:avLst/>
          </a:prstGeom>
          <a:noFill/>
        </p:spPr>
        <p:txBody>
          <a:bodyPr wrap="square" rtlCol="0">
            <a:spAutoFit/>
          </a:bodyPr>
          <a:lstStyle/>
          <a:p>
            <a:r>
              <a:rPr lang="en-US" sz="1600" dirty="0"/>
              <a:t>A mission-driven and evidence-based model of care that prioritizes: </a:t>
            </a:r>
          </a:p>
          <a:p>
            <a:pPr marL="285750" indent="-285750">
              <a:buFont typeface="Arial"/>
              <a:buChar char="•"/>
            </a:pPr>
            <a:r>
              <a:rPr lang="en-US" sz="1600" dirty="0"/>
              <a:t>Serving low-income and underserved populations</a:t>
            </a:r>
          </a:p>
          <a:p>
            <a:pPr marL="285750" indent="-285750">
              <a:buFont typeface="Arial"/>
              <a:buChar char="•"/>
            </a:pPr>
            <a:r>
              <a:rPr lang="en-US" sz="1600" dirty="0"/>
              <a:t>Establishing comfortable, youth friendly environments</a:t>
            </a:r>
          </a:p>
          <a:p>
            <a:pPr marL="285750" indent="-285750">
              <a:buFont typeface="Arial"/>
              <a:buChar char="•"/>
            </a:pPr>
            <a:r>
              <a:rPr lang="en-US" sz="1600" dirty="0"/>
              <a:t>Elimination of access barriers</a:t>
            </a:r>
          </a:p>
          <a:p>
            <a:pPr marL="285750" indent="-285750">
              <a:buFont typeface="Arial"/>
              <a:buChar char="•"/>
            </a:pPr>
            <a:r>
              <a:rPr lang="en-US" sz="1600" dirty="0"/>
              <a:t>Serving the whole child</a:t>
            </a:r>
          </a:p>
          <a:p>
            <a:pPr marL="285750" indent="-285750">
              <a:buFont typeface="Arial"/>
              <a:buChar char="•"/>
            </a:pPr>
            <a:r>
              <a:rPr lang="en-US" sz="1600" dirty="0"/>
              <a:t>Wellness and prevention</a:t>
            </a:r>
          </a:p>
          <a:p>
            <a:pPr marL="285750" indent="-285750">
              <a:buFont typeface="Arial"/>
              <a:buChar char="•"/>
            </a:pPr>
            <a:r>
              <a:rPr lang="en-US" sz="1600" dirty="0"/>
              <a:t>School and life success</a:t>
            </a:r>
          </a:p>
          <a:p>
            <a:endParaRPr lang="en-US" sz="1600" dirty="0"/>
          </a:p>
          <a:p>
            <a:pPr marL="285750" indent="-285750">
              <a:buFont typeface="Arial"/>
              <a:buChar char="•"/>
            </a:pPr>
            <a:endParaRPr lang="en-US" sz="1600" dirty="0"/>
          </a:p>
        </p:txBody>
      </p:sp>
      <p:sp>
        <p:nvSpPr>
          <p:cNvPr id="6" name="TextBox 5"/>
          <p:cNvSpPr txBox="1"/>
          <p:nvPr/>
        </p:nvSpPr>
        <p:spPr>
          <a:xfrm>
            <a:off x="4267200" y="3271897"/>
            <a:ext cx="4114800" cy="2062103"/>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i="1" dirty="0"/>
              <a:t>“The SBHC BH provider worked with a homeless student who was new to the school. The student struggled with depression and suicidal ideation. She continued ongoing therapy and graduated on time with her class despite her housing instability. She will be attending a state school in the fall.” </a:t>
            </a:r>
          </a:p>
        </p:txBody>
      </p:sp>
    </p:spTree>
    <p:extLst>
      <p:ext uri="{BB962C8B-B14F-4D97-AF65-F5344CB8AC3E}">
        <p14:creationId xmlns:p14="http://schemas.microsoft.com/office/powerpoint/2010/main" val="119486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THE SBHC MODEL</a:t>
            </a:r>
          </a:p>
        </p:txBody>
      </p:sp>
      <p:cxnSp>
        <p:nvCxnSpPr>
          <p:cNvPr id="5" name="Straight Connector 4"/>
          <p:cNvCxnSpPr/>
          <p:nvPr/>
        </p:nvCxnSpPr>
        <p:spPr>
          <a:xfrm>
            <a:off x="48006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 y="1295400"/>
            <a:ext cx="5105400" cy="4278094"/>
          </a:xfrm>
          <a:prstGeom prst="rect">
            <a:avLst/>
          </a:prstGeom>
          <a:noFill/>
        </p:spPr>
        <p:txBody>
          <a:bodyPr wrap="square" rtlCol="0">
            <a:spAutoFit/>
          </a:bodyPr>
          <a:lstStyle/>
          <a:p>
            <a:r>
              <a:rPr lang="en-US" sz="1600" u="sng" dirty="0"/>
              <a:t>Organizational Structure: </a:t>
            </a:r>
          </a:p>
          <a:p>
            <a:pPr marL="285750" indent="-285750">
              <a:buFont typeface="Arial"/>
              <a:buChar char="•"/>
            </a:pPr>
            <a:r>
              <a:rPr lang="en-US" sz="1600" dirty="0"/>
              <a:t>Partnership between school, medical provider, and community</a:t>
            </a:r>
          </a:p>
          <a:p>
            <a:pPr marL="285750" indent="-285750">
              <a:buFont typeface="Arial"/>
              <a:buChar char="•"/>
            </a:pPr>
            <a:r>
              <a:rPr lang="en-US" sz="1600" dirty="0"/>
              <a:t>Sponsoring agency: FQHC/RHC, Hospital, County Health Department, University, School District</a:t>
            </a:r>
          </a:p>
          <a:p>
            <a:endParaRPr lang="en-US" sz="1600" dirty="0"/>
          </a:p>
          <a:p>
            <a:r>
              <a:rPr lang="en-US" sz="1600" u="sng" dirty="0"/>
              <a:t>Staffing Model:</a:t>
            </a:r>
          </a:p>
          <a:p>
            <a:pPr marL="285750" indent="-285750">
              <a:buFont typeface="Arial"/>
              <a:buChar char="•"/>
            </a:pPr>
            <a:r>
              <a:rPr lang="en-US" sz="1600" dirty="0"/>
              <a:t>Administrator</a:t>
            </a:r>
          </a:p>
          <a:p>
            <a:pPr marL="285750" indent="-285750">
              <a:buFont typeface="Arial"/>
              <a:buChar char="•"/>
            </a:pPr>
            <a:r>
              <a:rPr lang="en-US" sz="1600" dirty="0"/>
              <a:t>Medical Director</a:t>
            </a:r>
          </a:p>
          <a:p>
            <a:pPr marL="285750" indent="-285750">
              <a:buFont typeface="Arial"/>
              <a:buChar char="•"/>
            </a:pPr>
            <a:r>
              <a:rPr lang="en-US" sz="1600" dirty="0"/>
              <a:t>Nurse Practitioner or Advanced Practice Nurse</a:t>
            </a:r>
          </a:p>
          <a:p>
            <a:pPr marL="285750" indent="-285750">
              <a:buFont typeface="Arial"/>
              <a:buChar char="•"/>
            </a:pPr>
            <a:r>
              <a:rPr lang="en-US" sz="1600" dirty="0"/>
              <a:t>Licensed behavioral health provider</a:t>
            </a:r>
          </a:p>
          <a:p>
            <a:pPr marL="285750" indent="-285750">
              <a:buFont typeface="Arial"/>
              <a:buChar char="•"/>
            </a:pPr>
            <a:r>
              <a:rPr lang="en-US" sz="1600" dirty="0"/>
              <a:t>Medical assistant</a:t>
            </a:r>
          </a:p>
          <a:p>
            <a:pPr marL="285750" indent="-285750">
              <a:buFont typeface="Arial"/>
              <a:buChar char="•"/>
            </a:pPr>
            <a:r>
              <a:rPr lang="en-US" sz="1600" dirty="0"/>
              <a:t>Front-desk/Administrative support</a:t>
            </a:r>
          </a:p>
          <a:p>
            <a:pPr marL="285750" indent="-285750">
              <a:buFont typeface="Arial"/>
              <a:buChar char="•"/>
            </a:pPr>
            <a:r>
              <a:rPr lang="en-US" sz="1600" i="1" dirty="0"/>
              <a:t>Dentist</a:t>
            </a:r>
          </a:p>
          <a:p>
            <a:pPr marL="285750" indent="-285750">
              <a:buFont typeface="Arial"/>
              <a:buChar char="•"/>
            </a:pPr>
            <a:r>
              <a:rPr lang="en-US" sz="1600" i="1" dirty="0"/>
              <a:t>Health educator</a:t>
            </a:r>
          </a:p>
          <a:p>
            <a:pPr marL="285750" indent="-285750">
              <a:buFont typeface="Arial"/>
              <a:buChar char="•"/>
            </a:pPr>
            <a:r>
              <a:rPr lang="en-US" sz="1600" i="1" dirty="0"/>
              <a:t>Nutritionist</a:t>
            </a:r>
          </a:p>
          <a:p>
            <a:endParaRPr lang="en-US" sz="1600" dirty="0"/>
          </a:p>
        </p:txBody>
      </p:sp>
      <p:pic>
        <p:nvPicPr>
          <p:cNvPr id="3075" name="Picture 3"/>
          <p:cNvPicPr>
            <a:picLocks noChangeAspect="1" noChangeArrowheads="1"/>
          </p:cNvPicPr>
          <p:nvPr/>
        </p:nvPicPr>
        <p:blipFill>
          <a:blip r:embed="rId3" cstate="print"/>
          <a:srcRect/>
          <a:stretch>
            <a:fillRect/>
          </a:stretch>
        </p:blipFill>
        <p:spPr bwMode="auto">
          <a:xfrm>
            <a:off x="4495800" y="4114800"/>
            <a:ext cx="4260273" cy="2438400"/>
          </a:xfrm>
          <a:prstGeom prst="rect">
            <a:avLst/>
          </a:prstGeom>
          <a:noFill/>
          <a:ln w="9525">
            <a:noFill/>
            <a:miter lim="800000"/>
            <a:headEnd/>
            <a:tailEnd/>
          </a:ln>
          <a:effectLst/>
        </p:spPr>
      </p:pic>
    </p:spTree>
    <p:extLst>
      <p:ext uri="{BB962C8B-B14F-4D97-AF65-F5344CB8AC3E}">
        <p14:creationId xmlns:p14="http://schemas.microsoft.com/office/powerpoint/2010/main" val="92058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2"/>
                </a:solidFill>
                <a:effectLst/>
                <a:uLnTx/>
                <a:uFillTx/>
                <a:latin typeface="+mj-lt"/>
                <a:ea typeface="+mj-ea"/>
                <a:cs typeface="+mj-cs"/>
              </a:rPr>
              <a:t>A DAY IN THE LIFE OF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2"/>
                </a:solidFill>
                <a:effectLst/>
                <a:uLnTx/>
                <a:uFillTx/>
                <a:latin typeface="+mj-lt"/>
                <a:ea typeface="+mj-ea"/>
                <a:cs typeface="+mj-cs"/>
              </a:rPr>
              <a:t>A SBHC</a:t>
            </a:r>
          </a:p>
        </p:txBody>
      </p:sp>
      <p:cxnSp>
        <p:nvCxnSpPr>
          <p:cNvPr id="5" name="Straight Connector 4"/>
          <p:cNvCxnSpPr/>
          <p:nvPr/>
        </p:nvCxnSpPr>
        <p:spPr>
          <a:xfrm>
            <a:off x="45720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a:xfrm>
            <a:off x="457200" y="1371600"/>
            <a:ext cx="57150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onotype Sorts" charset="0"/>
              <a:buNone/>
            </a:pPr>
            <a:r>
              <a:rPr lang="en-US" sz="1800" b="1" u="sng" dirty="0"/>
              <a:t>Monday, October 10, 2017:  9:00a.m.-12:00p.m.</a:t>
            </a:r>
          </a:p>
          <a:p>
            <a:pPr>
              <a:buFont typeface="Monotype Sorts" charset="0"/>
              <a:buNone/>
            </a:pPr>
            <a:r>
              <a:rPr lang="en-US" sz="1800" dirty="0"/>
              <a:t>Yolanda, 17 year-old ……………	Sore throat</a:t>
            </a:r>
          </a:p>
          <a:p>
            <a:pPr>
              <a:buFont typeface="Monotype Sorts" charset="0"/>
              <a:buNone/>
            </a:pPr>
            <a:r>
              <a:rPr lang="en-US" sz="1800" dirty="0"/>
              <a:t>Emilio, 16 year-old………………	ADD/ADHD</a:t>
            </a:r>
          </a:p>
          <a:p>
            <a:pPr>
              <a:buFont typeface="Monotype Sorts" charset="0"/>
              <a:buNone/>
            </a:pPr>
            <a:r>
              <a:rPr lang="en-US" sz="1800" dirty="0" err="1"/>
              <a:t>Pheng</a:t>
            </a:r>
            <a:r>
              <a:rPr lang="en-US" sz="1800" dirty="0"/>
              <a:t>, 19 year-old………………	Immunization</a:t>
            </a:r>
          </a:p>
          <a:p>
            <a:pPr>
              <a:buFont typeface="Monotype Sorts" charset="0"/>
              <a:buNone/>
            </a:pPr>
            <a:r>
              <a:rPr lang="en-US" sz="1800" dirty="0" err="1"/>
              <a:t>Keesha</a:t>
            </a:r>
            <a:r>
              <a:rPr lang="en-US" sz="1800" dirty="0"/>
              <a:t>, 16 year-old……………..	No show</a:t>
            </a:r>
          </a:p>
          <a:p>
            <a:pPr>
              <a:buFont typeface="Monotype Sorts" charset="0"/>
              <a:buNone/>
            </a:pPr>
            <a:r>
              <a:rPr lang="en-US" sz="1800" dirty="0"/>
              <a:t>Willie, 15 year-old………………..	Sports Physical</a:t>
            </a:r>
          </a:p>
          <a:p>
            <a:pPr>
              <a:buFont typeface="Monotype Sorts" charset="0"/>
              <a:buNone/>
            </a:pPr>
            <a:r>
              <a:rPr lang="en-US" sz="1800" dirty="0"/>
              <a:t>Carmen, 14 year-old……………..	Asthma</a:t>
            </a:r>
          </a:p>
          <a:p>
            <a:pPr>
              <a:buFont typeface="Monotype Sorts" charset="0"/>
              <a:buNone/>
            </a:pPr>
            <a:r>
              <a:rPr lang="en-US" sz="1800" dirty="0"/>
              <a:t>Tanya, 14 year-old………………..	Depression</a:t>
            </a:r>
          </a:p>
          <a:p>
            <a:pPr>
              <a:buFont typeface="Monotype Sorts" charset="0"/>
              <a:buNone/>
            </a:pPr>
            <a:r>
              <a:rPr lang="en-US" sz="1800" dirty="0"/>
              <a:t>Cassandra, 17 year-old………….	Birth Control</a:t>
            </a:r>
          </a:p>
          <a:p>
            <a:pPr>
              <a:buFont typeface="Monotype Sorts" charset="0"/>
              <a:buNone/>
            </a:pPr>
            <a:r>
              <a:rPr lang="en-US" sz="1800" dirty="0"/>
              <a:t>Alex, 15 year-old …………………	Acne</a:t>
            </a:r>
          </a:p>
          <a:p>
            <a:pPr>
              <a:buFont typeface="Monotype Sorts" charset="0"/>
              <a:buNone/>
            </a:pPr>
            <a:r>
              <a:rPr lang="en-US" sz="1800" dirty="0" err="1"/>
              <a:t>Neng</a:t>
            </a:r>
            <a:r>
              <a:rPr lang="en-US" sz="1800" dirty="0"/>
              <a:t>, 14 year-old…………………	Sprained ankle</a:t>
            </a:r>
          </a:p>
          <a:p>
            <a:pPr>
              <a:buFont typeface="Monotype Sorts" charset="0"/>
              <a:buNone/>
            </a:pPr>
            <a:r>
              <a:rPr lang="en-US" sz="1800" dirty="0"/>
              <a:t>Julie, 15 year-old …………………	Abdominal pain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4" descr="Z:\IMCHC\PICTURES\2016 Initiative Programming Events\CAHI\Site Visits\Urbana SHC_20_19_2016\IMG_0175.JPG"/>
          <p:cNvPicPr>
            <a:picLocks noChangeAspect="1" noChangeArrowheads="1"/>
          </p:cNvPicPr>
          <p:nvPr/>
        </p:nvPicPr>
        <p:blipFill>
          <a:blip r:embed="rId3" cstate="print"/>
          <a:srcRect/>
          <a:stretch>
            <a:fillRect/>
          </a:stretch>
        </p:blipFill>
        <p:spPr bwMode="auto">
          <a:xfrm>
            <a:off x="838200" y="152400"/>
            <a:ext cx="4495800" cy="2997200"/>
          </a:xfrm>
          <a:prstGeom prst="rect">
            <a:avLst/>
          </a:prstGeom>
          <a:noFill/>
        </p:spPr>
      </p:pic>
      <p:pic>
        <p:nvPicPr>
          <p:cNvPr id="8" name="Picture 3" descr="Z:\IMCHC\PICTURES\2016 Initiative Programming Events\CAHI\Site Visits\Roosevelt SHC_03_28_2016\IMG_4786.JPG"/>
          <p:cNvPicPr>
            <a:picLocks noChangeAspect="1" noChangeArrowheads="1"/>
          </p:cNvPicPr>
          <p:nvPr/>
        </p:nvPicPr>
        <p:blipFill>
          <a:blip r:embed="rId4" cstate="print"/>
          <a:srcRect/>
          <a:stretch>
            <a:fillRect/>
          </a:stretch>
        </p:blipFill>
        <p:spPr bwMode="auto">
          <a:xfrm>
            <a:off x="838200" y="3276600"/>
            <a:ext cx="4495800" cy="33718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SBHCs IN ILLINOIS</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3" cstate="print"/>
          <a:srcRect r="-332" b="22222"/>
          <a:stretch>
            <a:fillRect/>
          </a:stretch>
        </p:blipFill>
        <p:spPr>
          <a:xfrm>
            <a:off x="6858000" y="6019800"/>
            <a:ext cx="1905000" cy="579783"/>
          </a:xfrm>
          <a:prstGeom prst="rect">
            <a:avLst/>
          </a:prstGeom>
        </p:spPr>
      </p:pic>
      <p:pic>
        <p:nvPicPr>
          <p:cNvPr id="4" name="Picture 3"/>
          <p:cNvPicPr>
            <a:picLocks noChangeAspect="1"/>
          </p:cNvPicPr>
          <p:nvPr/>
        </p:nvPicPr>
        <p:blipFill>
          <a:blip r:embed="rId4" cstate="print"/>
          <a:stretch>
            <a:fillRect/>
          </a:stretch>
        </p:blipFill>
        <p:spPr>
          <a:xfrm>
            <a:off x="533399" y="1447800"/>
            <a:ext cx="7983279" cy="4038600"/>
          </a:xfrm>
          <a:prstGeom prst="rect">
            <a:avLst/>
          </a:prstGeom>
        </p:spPr>
      </p:pic>
    </p:spTree>
    <p:extLst>
      <p:ext uri="{BB962C8B-B14F-4D97-AF65-F5344CB8AC3E}">
        <p14:creationId xmlns:p14="http://schemas.microsoft.com/office/powerpoint/2010/main" val="47170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81600" y="1219200"/>
            <a:ext cx="2788575" cy="5029200"/>
          </a:xfrm>
          <a:prstGeom prst="rect">
            <a:avLst/>
          </a:prstGeom>
        </p:spPr>
      </p:pic>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SBHCs IN ILLINOIS</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4" cstate="print"/>
          <a:srcRect r="-332" b="22222"/>
          <a:stretch>
            <a:fillRect/>
          </a:stretch>
        </p:blipFill>
        <p:spPr>
          <a:xfrm>
            <a:off x="6858000" y="6019800"/>
            <a:ext cx="1905000" cy="579783"/>
          </a:xfrm>
          <a:prstGeom prst="rect">
            <a:avLst/>
          </a:prstGeom>
        </p:spPr>
      </p:pic>
      <p:pic>
        <p:nvPicPr>
          <p:cNvPr id="3" name="Picture 2"/>
          <p:cNvPicPr>
            <a:picLocks noChangeAspect="1"/>
          </p:cNvPicPr>
          <p:nvPr/>
        </p:nvPicPr>
        <p:blipFill>
          <a:blip r:embed="rId5" cstate="print"/>
          <a:stretch>
            <a:fillRect/>
          </a:stretch>
        </p:blipFill>
        <p:spPr>
          <a:xfrm>
            <a:off x="573016" y="1301236"/>
            <a:ext cx="3846584" cy="4947164"/>
          </a:xfrm>
          <a:prstGeom prst="rect">
            <a:avLst/>
          </a:prstGeom>
        </p:spPr>
      </p:pic>
    </p:spTree>
    <p:extLst>
      <p:ext uri="{BB962C8B-B14F-4D97-AF65-F5344CB8AC3E}">
        <p14:creationId xmlns:p14="http://schemas.microsoft.com/office/powerpoint/2010/main" val="399879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SBHCs IN ILLINOIS</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3" cstate="print"/>
          <a:srcRect r="-332" b="22222"/>
          <a:stretch>
            <a:fillRect/>
          </a:stretch>
        </p:blipFill>
        <p:spPr>
          <a:xfrm>
            <a:off x="6858000" y="6019800"/>
            <a:ext cx="1905000" cy="579783"/>
          </a:xfrm>
          <a:prstGeom prst="rect">
            <a:avLst/>
          </a:prstGeom>
        </p:spPr>
      </p:pic>
      <p:sp>
        <p:nvSpPr>
          <p:cNvPr id="6" name="TextBox 5"/>
          <p:cNvSpPr txBox="1"/>
          <p:nvPr/>
        </p:nvSpPr>
        <p:spPr>
          <a:xfrm>
            <a:off x="457200" y="1447800"/>
            <a:ext cx="3352800" cy="6463309"/>
          </a:xfrm>
          <a:prstGeom prst="rect">
            <a:avLst/>
          </a:prstGeom>
          <a:noFill/>
        </p:spPr>
        <p:txBody>
          <a:bodyPr wrap="square" numCol="1" rtlCol="0">
            <a:spAutoFit/>
          </a:bodyPr>
          <a:lstStyle/>
          <a:p>
            <a:pPr marL="285750" indent="-285750">
              <a:buFont typeface="Arial"/>
              <a:buChar char="•"/>
            </a:pPr>
            <a:r>
              <a:rPr lang="en-US" dirty="0"/>
              <a:t>Predicated on partnerships</a:t>
            </a:r>
          </a:p>
          <a:p>
            <a:pPr marL="742950" lvl="1" indent="-285750">
              <a:buFont typeface="Arial"/>
              <a:buChar char="•"/>
            </a:pPr>
            <a:r>
              <a:rPr lang="en-US" dirty="0"/>
              <a:t>Medical sponsor</a:t>
            </a:r>
          </a:p>
          <a:p>
            <a:pPr marL="742950" lvl="1" indent="-285750">
              <a:buFont typeface="Arial"/>
              <a:buChar char="•"/>
            </a:pPr>
            <a:r>
              <a:rPr lang="en-US" dirty="0"/>
              <a:t>School</a:t>
            </a:r>
          </a:p>
          <a:p>
            <a:pPr marL="742950" lvl="1" indent="-285750">
              <a:buFont typeface="Arial"/>
              <a:buChar char="•"/>
            </a:pPr>
            <a:r>
              <a:rPr lang="en-US" dirty="0"/>
              <a:t>Other MOUs</a:t>
            </a:r>
          </a:p>
          <a:p>
            <a:pPr marL="742950" lvl="1" indent="-285750">
              <a:buFont typeface="Arial"/>
              <a:buChar char="•"/>
            </a:pPr>
            <a:r>
              <a:rPr lang="en-US" dirty="0"/>
              <a:t>Community</a:t>
            </a:r>
          </a:p>
          <a:p>
            <a:pPr marL="742950" lvl="1" indent="-285750">
              <a:buFont typeface="Arial"/>
              <a:buChar char="•"/>
            </a:pPr>
            <a:endParaRPr lang="en-US" dirty="0"/>
          </a:p>
          <a:p>
            <a:pPr marL="285750" indent="-285750">
              <a:buFont typeface="Arial"/>
              <a:buChar char="•"/>
            </a:pPr>
            <a:r>
              <a:rPr lang="en-US" dirty="0"/>
              <a:t>Funding</a:t>
            </a:r>
          </a:p>
          <a:p>
            <a:pPr marL="742950" lvl="1" indent="-285750">
              <a:buFont typeface="Arial"/>
              <a:buChar char="•"/>
            </a:pPr>
            <a:r>
              <a:rPr lang="en-US" dirty="0"/>
              <a:t>Government grants</a:t>
            </a:r>
          </a:p>
          <a:p>
            <a:pPr marL="742950" lvl="1" indent="-285750">
              <a:buFont typeface="Arial"/>
              <a:buChar char="•"/>
            </a:pPr>
            <a:r>
              <a:rPr lang="en-US" dirty="0"/>
              <a:t>Private grants </a:t>
            </a:r>
          </a:p>
          <a:p>
            <a:pPr marL="742950" lvl="1" indent="-285750">
              <a:buFont typeface="Arial"/>
              <a:buChar char="•"/>
            </a:pPr>
            <a:r>
              <a:rPr lang="en-US" dirty="0"/>
              <a:t>Billing </a:t>
            </a:r>
          </a:p>
          <a:p>
            <a:pPr marL="742950" lvl="1" indent="-285750">
              <a:buFont typeface="Arial"/>
              <a:buChar char="•"/>
            </a:pPr>
            <a:endParaRPr lang="en-US" dirty="0"/>
          </a:p>
          <a:p>
            <a:pPr marL="285750" indent="-285750">
              <a:buFont typeface="Arial"/>
              <a:buChar char="•"/>
            </a:pPr>
            <a:r>
              <a:rPr lang="en-US" dirty="0"/>
              <a:t>Quality</a:t>
            </a:r>
          </a:p>
          <a:p>
            <a:pPr marL="742950" lvl="1" indent="-285750">
              <a:buFont typeface="Arial"/>
              <a:buChar char="•"/>
            </a:pPr>
            <a:r>
              <a:rPr lang="en-US" dirty="0"/>
              <a:t>Administrative code and certification</a:t>
            </a:r>
          </a:p>
          <a:p>
            <a:pPr marL="742950" lvl="1" indent="-285750">
              <a:buFont typeface="Arial"/>
              <a:buChar char="•"/>
            </a:pPr>
            <a:r>
              <a:rPr lang="en-US" dirty="0"/>
              <a:t>Accreditations</a:t>
            </a:r>
          </a:p>
          <a:p>
            <a:pPr marL="742950" lvl="1" indent="-285750">
              <a:buFont typeface="Arial"/>
              <a:buChar char="•"/>
            </a:pPr>
            <a:r>
              <a:rPr lang="en-US" dirty="0"/>
              <a:t>Quality improvement</a:t>
            </a:r>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285750" indent="-285750">
              <a:buFont typeface="Arial"/>
              <a:buChar char="•"/>
            </a:pPr>
            <a:endParaRPr lang="en-US" dirty="0"/>
          </a:p>
        </p:txBody>
      </p:sp>
      <p:pic>
        <p:nvPicPr>
          <p:cNvPr id="7" name="Picture 2" descr="Z:\IMCHC\CAHI\Site Visits\2015\Marquette Elementary School_12-10-2015\003.JPG"/>
          <p:cNvPicPr>
            <a:picLocks noChangeAspect="1" noChangeArrowheads="1"/>
          </p:cNvPicPr>
          <p:nvPr/>
        </p:nvPicPr>
        <p:blipFill>
          <a:blip r:embed="rId4" cstate="print"/>
          <a:srcRect/>
          <a:stretch>
            <a:fillRect/>
          </a:stretch>
        </p:blipFill>
        <p:spPr bwMode="auto">
          <a:xfrm>
            <a:off x="3810000" y="1955800"/>
            <a:ext cx="4953000" cy="3302000"/>
          </a:xfrm>
          <a:prstGeom prst="rect">
            <a:avLst/>
          </a:prstGeom>
          <a:noFill/>
        </p:spPr>
      </p:pic>
    </p:spTree>
    <p:extLst>
      <p:ext uri="{BB962C8B-B14F-4D97-AF65-F5344CB8AC3E}">
        <p14:creationId xmlns:p14="http://schemas.microsoft.com/office/powerpoint/2010/main" val="260374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BEHAVIORAL</a:t>
            </a:r>
            <a:r>
              <a:rPr kumimoji="0" lang="en-US" sz="3200" b="0" i="0" u="none" strike="noStrike" kern="1200" cap="none" spc="0" normalizeH="0" noProof="0" dirty="0">
                <a:ln>
                  <a:noFill/>
                </a:ln>
                <a:solidFill>
                  <a:schemeClr val="tx2"/>
                </a:solidFill>
                <a:effectLst/>
                <a:uLnTx/>
                <a:uFillTx/>
                <a:latin typeface="+mj-lt"/>
                <a:ea typeface="+mj-ea"/>
                <a:cs typeface="+mj-cs"/>
              </a:rPr>
              <a:t> HEALTH SERVICES IN SBHCs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Straight Connector 4"/>
          <p:cNvCxnSpPr/>
          <p:nvPr/>
        </p:nvCxnSpPr>
        <p:spPr>
          <a:xfrm>
            <a:off x="45720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 y="1752600"/>
            <a:ext cx="3962400" cy="3785652"/>
          </a:xfrm>
          <a:prstGeom prst="rect">
            <a:avLst/>
          </a:prstGeom>
          <a:noFill/>
        </p:spPr>
        <p:txBody>
          <a:bodyPr wrap="square" rtlCol="0">
            <a:spAutoFit/>
          </a:bodyPr>
          <a:lstStyle/>
          <a:p>
            <a:pPr marL="285750" indent="-285750">
              <a:buFont typeface="Arial"/>
              <a:buChar char="•"/>
            </a:pPr>
            <a:r>
              <a:rPr lang="en-US" sz="1600" dirty="0"/>
              <a:t>Employ LCSWs and LCPCs directly</a:t>
            </a:r>
          </a:p>
          <a:p>
            <a:pPr marL="285750" indent="-285750">
              <a:buFont typeface="Arial"/>
              <a:buChar char="•"/>
            </a:pPr>
            <a:r>
              <a:rPr lang="en-US" sz="1600" dirty="0"/>
              <a:t>Contract with community-based providers</a:t>
            </a:r>
          </a:p>
          <a:p>
            <a:pPr marL="285750" indent="-285750">
              <a:buFont typeface="Arial"/>
              <a:buChar char="•"/>
            </a:pPr>
            <a:r>
              <a:rPr lang="en-US" sz="1600" dirty="0"/>
              <a:t>Combination</a:t>
            </a:r>
          </a:p>
          <a:p>
            <a:pPr marL="285750" indent="-285750">
              <a:buFont typeface="Arial"/>
              <a:buChar char="•"/>
            </a:pPr>
            <a:r>
              <a:rPr lang="en-US" sz="1600" dirty="0"/>
              <a:t>Integrated behavioral health services</a:t>
            </a:r>
          </a:p>
          <a:p>
            <a:endParaRPr lang="en-US" sz="1600" dirty="0"/>
          </a:p>
          <a:p>
            <a:r>
              <a:rPr lang="en-US" sz="1600" dirty="0"/>
              <a:t>SBHCs are leading </a:t>
            </a:r>
            <a:r>
              <a:rPr lang="en-US" sz="1600" b="1" i="1" dirty="0"/>
              <a:t>trauma-informed practices </a:t>
            </a:r>
            <a:r>
              <a:rPr lang="en-US" sz="1600" dirty="0"/>
              <a:t>in their centers and schools</a:t>
            </a:r>
          </a:p>
          <a:p>
            <a:pPr marL="285750" indent="-285750">
              <a:buFont typeface="Arial"/>
              <a:buChar char="•"/>
            </a:pPr>
            <a:r>
              <a:rPr lang="en-US" sz="1600" dirty="0"/>
              <a:t>Training opportunities</a:t>
            </a:r>
          </a:p>
          <a:p>
            <a:pPr marL="285750" indent="-285750">
              <a:buFont typeface="Arial"/>
              <a:buChar char="•"/>
            </a:pPr>
            <a:r>
              <a:rPr lang="en-US" sz="1600" dirty="0"/>
              <a:t>Screening projects with parents</a:t>
            </a:r>
          </a:p>
          <a:p>
            <a:pPr marL="285750" indent="-285750">
              <a:buFont typeface="Arial"/>
              <a:buChar char="•"/>
            </a:pPr>
            <a:r>
              <a:rPr lang="en-US" sz="1600" dirty="0"/>
              <a:t>Building community awareness</a:t>
            </a:r>
          </a:p>
          <a:p>
            <a:pPr marL="285750" indent="-285750">
              <a:buFont typeface="Arial"/>
              <a:buChar char="•"/>
            </a:pPr>
            <a:r>
              <a:rPr lang="en-US" sz="1600" dirty="0" err="1"/>
              <a:t>Minfdulness</a:t>
            </a:r>
            <a:r>
              <a:rPr lang="en-US" sz="1600" dirty="0"/>
              <a:t> and self-regulation activities, secondary trauma</a:t>
            </a:r>
          </a:p>
          <a:p>
            <a:pPr marL="285750" indent="-285750">
              <a:buFont typeface="Arial"/>
              <a:buChar char="•"/>
            </a:pPr>
            <a:r>
              <a:rPr lang="en-US" sz="1600" dirty="0"/>
              <a:t>School-wide “mindful minute”</a:t>
            </a:r>
          </a:p>
          <a:p>
            <a:endParaRPr lang="en-US" sz="1600" dirty="0"/>
          </a:p>
        </p:txBody>
      </p:sp>
      <p:sp>
        <p:nvSpPr>
          <p:cNvPr id="3" name="TextBox 2"/>
          <p:cNvSpPr txBox="1"/>
          <p:nvPr/>
        </p:nvSpPr>
        <p:spPr>
          <a:xfrm>
            <a:off x="609600" y="1371600"/>
            <a:ext cx="5334000" cy="400110"/>
          </a:xfrm>
          <a:prstGeom prst="rect">
            <a:avLst/>
          </a:prstGeom>
          <a:noFill/>
        </p:spPr>
        <p:txBody>
          <a:bodyPr wrap="square" rtlCol="0">
            <a:spAutoFit/>
          </a:bodyPr>
          <a:lstStyle/>
          <a:p>
            <a:r>
              <a:rPr lang="en-US" sz="2000" b="1" dirty="0"/>
              <a:t>90% </a:t>
            </a:r>
            <a:r>
              <a:rPr lang="en-US" sz="1600" dirty="0"/>
              <a:t>of IL SBHCs provide BH services on-site</a:t>
            </a:r>
          </a:p>
        </p:txBody>
      </p:sp>
      <p:pic>
        <p:nvPicPr>
          <p:cNvPr id="8" name="Picture 7"/>
          <p:cNvPicPr>
            <a:picLocks noChangeAspect="1"/>
          </p:cNvPicPr>
          <p:nvPr/>
        </p:nvPicPr>
        <p:blipFill>
          <a:blip r:embed="rId2" cstate="print"/>
          <a:stretch>
            <a:fillRect/>
          </a:stretch>
        </p:blipFill>
        <p:spPr>
          <a:xfrm>
            <a:off x="4622800" y="2044700"/>
            <a:ext cx="4216400" cy="3136900"/>
          </a:xfrm>
          <a:prstGeom prst="rect">
            <a:avLst/>
          </a:prstGeom>
        </p:spPr>
      </p:pic>
    </p:spTree>
    <p:extLst>
      <p:ext uri="{BB962C8B-B14F-4D97-AF65-F5344CB8AC3E}">
        <p14:creationId xmlns:p14="http://schemas.microsoft.com/office/powerpoint/2010/main" val="483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86000" y="3886200"/>
            <a:ext cx="5867400" cy="1733808"/>
          </a:xfrm>
          <a:prstGeom prst="rect">
            <a:avLst/>
          </a:prstGeom>
          <a:noFill/>
        </p:spPr>
        <p:txBody>
          <a:bodyPr wrap="square" rtlCol="0">
            <a:spAutoFit/>
          </a:bodyPr>
          <a:lstStyle/>
          <a:p>
            <a:r>
              <a:rPr lang="en-US" sz="2800" baseline="30000" dirty="0">
                <a:solidFill>
                  <a:schemeClr val="accent1"/>
                </a:solidFill>
              </a:rPr>
              <a:t>PRIORITY AREAS</a:t>
            </a:r>
          </a:p>
          <a:p>
            <a:endParaRPr lang="en-US" sz="2200" baseline="30000" dirty="0">
              <a:solidFill>
                <a:srgbClr val="080808"/>
              </a:solidFill>
            </a:endParaRPr>
          </a:p>
          <a:p>
            <a:pPr>
              <a:buBlip>
                <a:blip r:embed="rId4"/>
              </a:buBlip>
            </a:pPr>
            <a:r>
              <a:rPr lang="en-US" sz="2200" baseline="30000" dirty="0">
                <a:solidFill>
                  <a:srgbClr val="080808"/>
                </a:solidFill>
              </a:rPr>
              <a:t>Child and Adolescent Health </a:t>
            </a:r>
          </a:p>
          <a:p>
            <a:pPr>
              <a:buBlip>
                <a:blip r:embed="rId4"/>
              </a:buBlip>
            </a:pPr>
            <a:r>
              <a:rPr lang="en-US" sz="2200" baseline="30000" dirty="0">
                <a:solidFill>
                  <a:srgbClr val="080808"/>
                </a:solidFill>
              </a:rPr>
              <a:t>Healthy Lifestyles </a:t>
            </a:r>
          </a:p>
          <a:p>
            <a:pPr>
              <a:buBlip>
                <a:blip r:embed="rId4"/>
              </a:buBlip>
            </a:pPr>
            <a:r>
              <a:rPr lang="en-US" sz="2200" baseline="30000" dirty="0">
                <a:solidFill>
                  <a:srgbClr val="080808"/>
                </a:solidFill>
              </a:rPr>
              <a:t>Health Reform</a:t>
            </a:r>
          </a:p>
          <a:p>
            <a:pPr>
              <a:buBlip>
                <a:blip r:embed="rId4"/>
              </a:buBlip>
            </a:pPr>
            <a:r>
              <a:rPr lang="en-US" sz="2200" baseline="30000" dirty="0">
                <a:solidFill>
                  <a:srgbClr val="080808"/>
                </a:solidFill>
              </a:rPr>
              <a:t>Immunizations </a:t>
            </a:r>
          </a:p>
          <a:p>
            <a:pPr>
              <a:buBlip>
                <a:blip r:embed="rId4"/>
              </a:buBlip>
            </a:pPr>
            <a:r>
              <a:rPr lang="en-US" sz="2200" baseline="30000" dirty="0">
                <a:solidFill>
                  <a:srgbClr val="080808"/>
                </a:solidFill>
              </a:rPr>
              <a:t>Maternal and Infant Mortality</a:t>
            </a:r>
          </a:p>
        </p:txBody>
      </p:sp>
      <p:grpSp>
        <p:nvGrpSpPr>
          <p:cNvPr id="13" name="Group 12"/>
          <p:cNvGrpSpPr/>
          <p:nvPr/>
        </p:nvGrpSpPr>
        <p:grpSpPr>
          <a:xfrm>
            <a:off x="2286000" y="1905000"/>
            <a:ext cx="6019800" cy="1785104"/>
            <a:chOff x="2209800" y="2209800"/>
            <a:chExt cx="6019800" cy="1785104"/>
          </a:xfrm>
        </p:grpSpPr>
        <p:sp>
          <p:nvSpPr>
            <p:cNvPr id="4" name="TextBox 3"/>
            <p:cNvSpPr txBox="1"/>
            <p:nvPr/>
          </p:nvSpPr>
          <p:spPr>
            <a:xfrm>
              <a:off x="2209800" y="2209800"/>
              <a:ext cx="5867400" cy="1785104"/>
            </a:xfrm>
            <a:prstGeom prst="rect">
              <a:avLst/>
            </a:prstGeom>
            <a:noFill/>
          </p:spPr>
          <p:txBody>
            <a:bodyPr wrap="square" rtlCol="0">
              <a:spAutoFit/>
            </a:bodyPr>
            <a:lstStyle/>
            <a:p>
              <a:r>
                <a:rPr lang="en-US" sz="2800" baseline="30000" dirty="0">
                  <a:solidFill>
                    <a:schemeClr val="accent1"/>
                  </a:solidFill>
                </a:rPr>
                <a:t>VISION</a:t>
              </a:r>
              <a:br>
                <a:rPr lang="en-US" sz="2200" baseline="30000" dirty="0">
                  <a:solidFill>
                    <a:schemeClr val="accent1"/>
                  </a:solidFill>
                </a:rPr>
              </a:br>
              <a:endParaRPr lang="en-US" sz="2200" baseline="30000" dirty="0">
                <a:solidFill>
                  <a:schemeClr val="accent1"/>
                </a:solidFill>
              </a:endParaRPr>
            </a:p>
            <a:p>
              <a:r>
                <a:rPr lang="en-US" sz="2200" baseline="30000" dirty="0">
                  <a:solidFill>
                    <a:srgbClr val="080808"/>
                  </a:solidFill>
                </a:rPr>
                <a:t>EverThrive Illinois envisions an Illinois that works towards equity and social justice, fosters the development of healthy families, and provides fair access to quality health care – the basic rights of all human beings.</a:t>
              </a:r>
            </a:p>
            <a:p>
              <a:endParaRPr lang="en-US" dirty="0"/>
            </a:p>
          </p:txBody>
        </p:sp>
        <p:cxnSp>
          <p:nvCxnSpPr>
            <p:cNvPr id="7" name="Straight Connector 6"/>
            <p:cNvCxnSpPr/>
            <p:nvPr/>
          </p:nvCxnSpPr>
          <p:spPr>
            <a:xfrm>
              <a:off x="3276600" y="2286000"/>
              <a:ext cx="49530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4495800" y="3962400"/>
            <a:ext cx="3810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ISBHA BEHAVIORAL HEALTH INITIATIVES:</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3" cstate="print"/>
          <a:srcRect r="-332" b="22222"/>
          <a:stretch>
            <a:fillRect/>
          </a:stretch>
        </p:blipFill>
        <p:spPr>
          <a:xfrm>
            <a:off x="6858000" y="6019800"/>
            <a:ext cx="1905000" cy="579783"/>
          </a:xfrm>
          <a:prstGeom prst="rect">
            <a:avLst/>
          </a:prstGeom>
        </p:spPr>
      </p:pic>
      <p:sp>
        <p:nvSpPr>
          <p:cNvPr id="3" name="TextBox 2"/>
          <p:cNvSpPr txBox="1"/>
          <p:nvPr/>
        </p:nvSpPr>
        <p:spPr>
          <a:xfrm>
            <a:off x="533400" y="1813679"/>
            <a:ext cx="7467600" cy="3139321"/>
          </a:xfrm>
          <a:prstGeom prst="rect">
            <a:avLst/>
          </a:prstGeom>
          <a:noFill/>
        </p:spPr>
        <p:txBody>
          <a:bodyPr wrap="square" numCol="2" rtlCol="0">
            <a:spAutoFit/>
          </a:bodyPr>
          <a:lstStyle/>
          <a:p>
            <a:pPr marL="285750" indent="-285750">
              <a:buFont typeface="Arial"/>
              <a:buChar char="•"/>
            </a:pPr>
            <a:r>
              <a:rPr lang="en-US" dirty="0"/>
              <a:t>Trauma and trauma-informed care in SBHCs</a:t>
            </a:r>
          </a:p>
          <a:p>
            <a:pPr marL="285750" indent="-285750">
              <a:buFont typeface="Arial"/>
              <a:buChar char="•"/>
            </a:pPr>
            <a:r>
              <a:rPr lang="en-US" dirty="0"/>
              <a:t>Developing innovative models for behavioral health reimbursement</a:t>
            </a:r>
          </a:p>
          <a:p>
            <a:pPr marL="285750" indent="-285750">
              <a:buFont typeface="Arial"/>
              <a:buChar char="•"/>
            </a:pPr>
            <a:r>
              <a:rPr lang="en-US" dirty="0"/>
              <a:t>Advocacy</a:t>
            </a:r>
          </a:p>
          <a:p>
            <a:pPr marL="285750" indent="-285750">
              <a:buFont typeface="Arial"/>
              <a:buChar char="•"/>
            </a:pPr>
            <a:r>
              <a:rPr lang="en-US" dirty="0"/>
              <a:t>Staff morale – Empowerment Institute</a:t>
            </a:r>
          </a:p>
          <a:p>
            <a:pPr marL="285750" indent="-285750">
              <a:buFont typeface="Arial"/>
              <a:buChar char="•"/>
            </a:pPr>
            <a:r>
              <a:rPr lang="en-US" dirty="0"/>
              <a:t>Sharing best practices</a:t>
            </a:r>
          </a:p>
          <a:p>
            <a:pPr marL="285750" indent="-285750">
              <a:buFont typeface="Arial"/>
              <a:buChar char="•"/>
            </a:pPr>
            <a:r>
              <a:rPr lang="en-US" dirty="0"/>
              <a:t>Forging partnerships for the field</a:t>
            </a:r>
          </a:p>
          <a:p>
            <a:pPr marL="285750" indent="-285750"/>
            <a:endParaRPr lang="en-US" dirty="0"/>
          </a:p>
          <a:p>
            <a:pPr marL="285750" indent="-285750">
              <a:buFont typeface="Arial"/>
              <a:buChar char="•"/>
            </a:pPr>
            <a:endParaRPr lang="en-US" dirty="0"/>
          </a:p>
        </p:txBody>
      </p:sp>
      <p:pic>
        <p:nvPicPr>
          <p:cNvPr id="7170" name="Picture 2" descr="Z:\IMCHC\PICTURES\2016 Initiative Programming Events\CAHI\Regional Meetings\Chicago\IMG_9504.JPG"/>
          <p:cNvPicPr>
            <a:picLocks noChangeAspect="1" noChangeArrowheads="1"/>
          </p:cNvPicPr>
          <p:nvPr/>
        </p:nvPicPr>
        <p:blipFill>
          <a:blip r:embed="rId4" cstate="print"/>
          <a:srcRect/>
          <a:stretch>
            <a:fillRect/>
          </a:stretch>
        </p:blipFill>
        <p:spPr bwMode="auto">
          <a:xfrm>
            <a:off x="4648200" y="1879600"/>
            <a:ext cx="4267200" cy="2844800"/>
          </a:xfrm>
          <a:prstGeom prst="rect">
            <a:avLst/>
          </a:prstGeom>
          <a:noFill/>
        </p:spPr>
      </p:pic>
    </p:spTree>
    <p:extLst>
      <p:ext uri="{BB962C8B-B14F-4D97-AF65-F5344CB8AC3E}">
        <p14:creationId xmlns:p14="http://schemas.microsoft.com/office/powerpoint/2010/main" val="16991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PARTNER WITH US!</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3" cstate="print"/>
          <a:srcRect r="-332" b="22222"/>
          <a:stretch>
            <a:fillRect/>
          </a:stretch>
        </p:blipFill>
        <p:spPr>
          <a:xfrm>
            <a:off x="6858000" y="6019800"/>
            <a:ext cx="1905000" cy="579783"/>
          </a:xfrm>
          <a:prstGeom prst="rect">
            <a:avLst/>
          </a:prstGeom>
        </p:spPr>
      </p:pic>
      <p:sp>
        <p:nvSpPr>
          <p:cNvPr id="6" name="TextBox 5"/>
          <p:cNvSpPr txBox="1"/>
          <p:nvPr/>
        </p:nvSpPr>
        <p:spPr>
          <a:xfrm>
            <a:off x="457200" y="1447800"/>
            <a:ext cx="7467600" cy="3847208"/>
          </a:xfrm>
          <a:prstGeom prst="rect">
            <a:avLst/>
          </a:prstGeom>
          <a:noFill/>
        </p:spPr>
        <p:txBody>
          <a:bodyPr wrap="square" numCol="1" rtlCol="0">
            <a:spAutoFit/>
          </a:bodyPr>
          <a:lstStyle/>
          <a:p>
            <a:pPr marL="285750" indent="-285750">
              <a:buFont typeface="Arial"/>
              <a:buChar char="•"/>
            </a:pPr>
            <a:r>
              <a:rPr lang="en-US" sz="2000" dirty="0"/>
              <a:t>Follow-up meeting or presentation</a:t>
            </a:r>
          </a:p>
          <a:p>
            <a:pPr marL="285750" indent="-285750">
              <a:buFont typeface="Arial"/>
              <a:buChar char="•"/>
            </a:pPr>
            <a:r>
              <a:rPr lang="en-US" sz="2000" dirty="0"/>
              <a:t>Maps, listings</a:t>
            </a:r>
          </a:p>
          <a:p>
            <a:pPr marL="285750" indent="-285750">
              <a:buFont typeface="Arial"/>
              <a:buChar char="•"/>
            </a:pPr>
            <a:r>
              <a:rPr lang="en-US" sz="2000" dirty="0"/>
              <a:t>Newsletter</a:t>
            </a:r>
          </a:p>
          <a:p>
            <a:pPr marL="285750" indent="-285750">
              <a:buFont typeface="Arial"/>
              <a:buChar char="•"/>
            </a:pPr>
            <a:r>
              <a:rPr lang="en-US" sz="2000" dirty="0"/>
              <a:t>Connections to SBHCs in your service area</a:t>
            </a:r>
          </a:p>
          <a:p>
            <a:pPr marL="285750" indent="-285750">
              <a:buFont typeface="Arial"/>
              <a:buChar char="•"/>
            </a:pPr>
            <a:r>
              <a:rPr lang="en-US" sz="2000" dirty="0"/>
              <a:t>Brainstorming opportunities</a:t>
            </a:r>
          </a:p>
          <a:p>
            <a:pPr marL="285750" indent="-285750">
              <a:buFont typeface="Arial"/>
              <a:buChar char="•"/>
            </a:pPr>
            <a:endParaRPr lang="en-US" dirty="0"/>
          </a:p>
          <a:p>
            <a:pPr marL="285750"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401609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3200402" y="533400"/>
            <a:ext cx="5791198" cy="3745374"/>
          </a:xfrm>
          <a:prstGeom prst="rect">
            <a:avLst/>
          </a:prstGeom>
          <a:noFill/>
          <a:ln w="9525">
            <a:noFill/>
            <a:miter lim="800000"/>
            <a:headEnd/>
            <a:tailEnd/>
          </a:ln>
          <a:effectLst/>
        </p:spPr>
      </p:pic>
      <p:sp>
        <p:nvSpPr>
          <p:cNvPr id="2" name="TextBox 1"/>
          <p:cNvSpPr txBox="1"/>
          <p:nvPr/>
        </p:nvSpPr>
        <p:spPr>
          <a:xfrm>
            <a:off x="228600" y="5105400"/>
            <a:ext cx="7772400" cy="954107"/>
          </a:xfrm>
          <a:prstGeom prst="rect">
            <a:avLst/>
          </a:prstGeom>
          <a:noFill/>
        </p:spPr>
        <p:txBody>
          <a:bodyPr wrap="square" rtlCol="0">
            <a:spAutoFit/>
          </a:bodyPr>
          <a:lstStyle/>
          <a:p>
            <a:r>
              <a:rPr lang="en-US" sz="1400" dirty="0">
                <a:solidFill>
                  <a:schemeClr val="bg1"/>
                </a:solidFill>
              </a:rPr>
              <a:t>Visit our website at www.everthriveil.org</a:t>
            </a:r>
            <a:br>
              <a:rPr lang="en-US" dirty="0">
                <a:solidFill>
                  <a:schemeClr val="bg1"/>
                </a:solidFill>
              </a:rPr>
            </a:br>
            <a:endParaRPr lang="en-US" sz="700" dirty="0">
              <a:solidFill>
                <a:schemeClr val="bg1"/>
              </a:solidFill>
            </a:endParaRPr>
          </a:p>
          <a:p>
            <a:r>
              <a:rPr lang="en-US" sz="1400" dirty="0">
                <a:solidFill>
                  <a:schemeClr val="bg1"/>
                </a:solidFill>
              </a:rPr>
              <a:t>Find us on Twitter @EverThriveIL</a:t>
            </a:r>
          </a:p>
          <a:p>
            <a:r>
              <a:rPr lang="en-US" sz="700" dirty="0">
                <a:solidFill>
                  <a:schemeClr val="bg1"/>
                </a:solidFill>
              </a:rPr>
              <a:t> </a:t>
            </a:r>
          </a:p>
          <a:p>
            <a:r>
              <a:rPr lang="en-US" sz="1400" dirty="0">
                <a:solidFill>
                  <a:schemeClr val="bg1"/>
                </a:solidFill>
              </a:rPr>
              <a:t>Like us on </a:t>
            </a:r>
            <a:r>
              <a:rPr lang="en-US" sz="1400" dirty="0" err="1">
                <a:solidFill>
                  <a:schemeClr val="bg1"/>
                </a:solidFill>
              </a:rPr>
              <a:t>Facebook</a:t>
            </a:r>
            <a:r>
              <a:rPr lang="en-US" sz="1400" dirty="0">
                <a:solidFill>
                  <a:schemeClr val="bg1"/>
                </a:solidFill>
              </a:rPr>
              <a:t> at facebook.com/</a:t>
            </a:r>
            <a:r>
              <a:rPr lang="en-US" sz="1400" dirty="0" err="1">
                <a:solidFill>
                  <a:schemeClr val="bg1"/>
                </a:solidFill>
              </a:rPr>
              <a:t>EverThriveIL</a:t>
            </a:r>
            <a:endParaRPr lang="en-US" sz="1400" dirty="0">
              <a:solidFill>
                <a:schemeClr val="bg1"/>
              </a:solidFill>
            </a:endParaRPr>
          </a:p>
        </p:txBody>
      </p:sp>
      <p:sp>
        <p:nvSpPr>
          <p:cNvPr id="3" name="Rectangle 2"/>
          <p:cNvSpPr/>
          <p:nvPr/>
        </p:nvSpPr>
        <p:spPr>
          <a:xfrm>
            <a:off x="304800" y="1828800"/>
            <a:ext cx="2971800" cy="1446550"/>
          </a:xfrm>
          <a:prstGeom prst="rect">
            <a:avLst/>
          </a:prstGeom>
        </p:spPr>
        <p:txBody>
          <a:bodyPr wrap="square">
            <a:spAutoFit/>
          </a:bodyPr>
          <a:lstStyle/>
          <a:p>
            <a:r>
              <a:rPr lang="en-US" sz="1400" dirty="0">
                <a:solidFill>
                  <a:schemeClr val="bg1"/>
                </a:solidFill>
              </a:rPr>
              <a:t>Heidi Ortolaza-</a:t>
            </a:r>
            <a:r>
              <a:rPr lang="en-US" sz="1400" dirty="0" err="1">
                <a:solidFill>
                  <a:schemeClr val="bg1"/>
                </a:solidFill>
              </a:rPr>
              <a:t>Alvear</a:t>
            </a:r>
            <a:r>
              <a:rPr lang="en-US" sz="1400" dirty="0">
                <a:solidFill>
                  <a:schemeClr val="bg1"/>
                </a:solidFill>
              </a:rPr>
              <a:t>, AM, MPP</a:t>
            </a:r>
          </a:p>
          <a:p>
            <a:r>
              <a:rPr lang="en-US" sz="1400" dirty="0">
                <a:solidFill>
                  <a:schemeClr val="bg1"/>
                </a:solidFill>
              </a:rPr>
              <a:t>Director, Child and Adolescent Health Initiative</a:t>
            </a:r>
          </a:p>
          <a:p>
            <a:r>
              <a:rPr lang="en-US" sz="1400" dirty="0">
                <a:solidFill>
                  <a:schemeClr val="bg1"/>
                </a:solidFill>
              </a:rPr>
              <a:t>Email:  </a:t>
            </a:r>
            <a:r>
              <a:rPr lang="en-US" sz="1400" dirty="0" err="1">
                <a:solidFill>
                  <a:schemeClr val="bg1"/>
                </a:solidFill>
              </a:rPr>
              <a:t>hortolaza-alvear@everthriveil.org</a:t>
            </a:r>
            <a:endParaRPr lang="en-US" sz="1400" dirty="0">
              <a:solidFill>
                <a:schemeClr val="bg1"/>
              </a:solidFill>
            </a:endParaRPr>
          </a:p>
          <a:p>
            <a:endParaRPr lang="en-US" dirty="0">
              <a:solidFill>
                <a:schemeClr val="bg1"/>
              </a:solidFill>
            </a:endParaRPr>
          </a:p>
        </p:txBody>
      </p:sp>
      <p:sp>
        <p:nvSpPr>
          <p:cNvPr id="4" name="Title 1"/>
          <p:cNvSpPr txBox="1">
            <a:spLocks/>
          </p:cNvSpPr>
          <p:nvPr/>
        </p:nvSpPr>
        <p:spPr>
          <a:xfrm>
            <a:off x="3048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mj-lt"/>
                <a:ea typeface="+mj-ea"/>
                <a:cs typeface="+mj-cs"/>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648200" cy="960438"/>
          </a:xfrm>
        </p:spPr>
        <p:txBody>
          <a:bodyPr>
            <a:normAutofit fontScale="90000"/>
          </a:bodyPr>
          <a:lstStyle/>
          <a:p>
            <a:pPr algn="l"/>
            <a:r>
              <a:rPr lang="en-US" sz="3200" dirty="0">
                <a:solidFill>
                  <a:schemeClr val="tx2"/>
                </a:solidFill>
              </a:rPr>
              <a:t>Illinois School-Based Health Alliance (ISBHA)</a:t>
            </a:r>
          </a:p>
        </p:txBody>
      </p:sp>
      <p:sp>
        <p:nvSpPr>
          <p:cNvPr id="3" name="Content Placeholder 2"/>
          <p:cNvSpPr>
            <a:spLocks noGrp="1"/>
          </p:cNvSpPr>
          <p:nvPr>
            <p:ph idx="1"/>
          </p:nvPr>
        </p:nvSpPr>
        <p:spPr>
          <a:xfrm>
            <a:off x="457200" y="1295400"/>
            <a:ext cx="8229600" cy="4525963"/>
          </a:xfrm>
        </p:spPr>
        <p:txBody>
          <a:bodyPr>
            <a:normAutofit/>
          </a:bodyPr>
          <a:lstStyle/>
          <a:p>
            <a:endParaRPr lang="en-US" sz="2400" dirty="0"/>
          </a:p>
          <a:p>
            <a:pPr>
              <a:buNone/>
            </a:pPr>
            <a:r>
              <a:rPr lang="en-US" sz="2000" b="1" dirty="0"/>
              <a:t>MISSION: </a:t>
            </a:r>
            <a:r>
              <a:rPr lang="en-US" sz="2000" dirty="0"/>
              <a:t>The Illinois School-Based Health Alliance (ISBHA) works to ensure that children and adolescents are healthy, safe, and ready to learn by advocating for and supporting school-based health centers (SBHCs) as school and community assets. </a:t>
            </a:r>
          </a:p>
          <a:p>
            <a:pPr>
              <a:buNone/>
            </a:pPr>
            <a:endParaRPr lang="en-US" sz="2000" dirty="0"/>
          </a:p>
          <a:p>
            <a:pPr>
              <a:buNone/>
            </a:pPr>
            <a:r>
              <a:rPr lang="en-US" sz="2000" b="1" dirty="0"/>
              <a:t>GOALS: </a:t>
            </a:r>
          </a:p>
          <a:p>
            <a:r>
              <a:rPr lang="en-US" sz="2000" dirty="0"/>
              <a:t>Advocacy</a:t>
            </a:r>
          </a:p>
          <a:p>
            <a:r>
              <a:rPr lang="en-US" sz="2000" dirty="0"/>
              <a:t>Training &amp; Technical Assistance</a:t>
            </a:r>
          </a:p>
          <a:p>
            <a:r>
              <a:rPr lang="en-US" sz="2000" dirty="0"/>
              <a:t>Sustainability &amp; Growth</a:t>
            </a:r>
          </a:p>
          <a:p>
            <a:pPr>
              <a:buNone/>
            </a:pPr>
            <a:endParaRPr lang="en-US" sz="2400" b="1" dirty="0"/>
          </a:p>
          <a:p>
            <a:endParaRPr lang="en-US" sz="2400" dirty="0"/>
          </a:p>
          <a:p>
            <a:pPr>
              <a:buBlip>
                <a:blip r:embed="rId4"/>
              </a:buBlip>
            </a:pPr>
            <a:endParaRPr lang="en-US" sz="2400" dirty="0">
              <a:solidFill>
                <a:schemeClr val="bg2">
                  <a:lumMod val="10000"/>
                </a:schemeClr>
              </a:solidFill>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EverThriveIllinois-logo-321.jpg"/>
          <p:cNvPicPr>
            <a:picLocks noChangeAspect="1"/>
          </p:cNvPicPr>
          <p:nvPr/>
        </p:nvPicPr>
        <p:blipFill>
          <a:blip r:embed="rId5" cstate="print"/>
          <a:srcRect r="-332" b="22222"/>
          <a:stretch>
            <a:fillRect/>
          </a:stretch>
        </p:blipFill>
        <p:spPr>
          <a:xfrm>
            <a:off x="6781800" y="5943600"/>
            <a:ext cx="1981200" cy="6029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648200" cy="960438"/>
          </a:xfrm>
        </p:spPr>
        <p:txBody>
          <a:bodyPr>
            <a:normAutofit/>
          </a:bodyPr>
          <a:lstStyle/>
          <a:p>
            <a:pPr algn="l"/>
            <a:r>
              <a:rPr lang="en-US" sz="3200" dirty="0">
                <a:solidFill>
                  <a:schemeClr val="tx2"/>
                </a:solidFill>
              </a:rPr>
              <a:t>GOALS</a:t>
            </a:r>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a:t>Understand the SBHC model and how it serves as a behavioral health access point for youth across IL</a:t>
            </a:r>
          </a:p>
          <a:p>
            <a:r>
              <a:rPr lang="en-US" sz="2400" dirty="0"/>
              <a:t>Start a conversation – How can we partner?</a:t>
            </a:r>
          </a:p>
          <a:p>
            <a:endParaRPr lang="en-US" sz="2400" b="1" dirty="0"/>
          </a:p>
          <a:p>
            <a:endParaRPr lang="en-US" sz="2400" b="1" dirty="0"/>
          </a:p>
          <a:p>
            <a:endParaRPr lang="en-US" sz="2400" b="1" dirty="0"/>
          </a:p>
          <a:p>
            <a:endParaRPr lang="en-US" sz="2400" b="1" dirty="0"/>
          </a:p>
          <a:p>
            <a:endParaRPr lang="en-US" sz="2400" dirty="0"/>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EverThriveIllinois-logo-321.jpg"/>
          <p:cNvPicPr>
            <a:picLocks noChangeAspect="1"/>
          </p:cNvPicPr>
          <p:nvPr/>
        </p:nvPicPr>
        <p:blipFill>
          <a:blip r:embed="rId3" cstate="print"/>
          <a:srcRect r="-332" b="22222"/>
          <a:stretch>
            <a:fillRect/>
          </a:stretch>
        </p:blipFill>
        <p:spPr>
          <a:xfrm>
            <a:off x="6781800" y="5943600"/>
            <a:ext cx="1981200" cy="602974"/>
          </a:xfrm>
          <a:prstGeom prst="rect">
            <a:avLst/>
          </a:prstGeom>
        </p:spPr>
      </p:pic>
      <p:pic>
        <p:nvPicPr>
          <p:cNvPr id="7" name="Picture 2" descr="Z:\IMCHC\PICTURES\2016 Initiative Programming Events\CAHI\Site Visits\Marion &amp; Terrier Care SHC_4_27_2016\IMG_9494.jpg"/>
          <p:cNvPicPr>
            <a:picLocks noChangeAspect="1" noChangeArrowheads="1"/>
          </p:cNvPicPr>
          <p:nvPr/>
        </p:nvPicPr>
        <p:blipFill>
          <a:blip r:embed="rId4" cstate="print"/>
          <a:srcRect/>
          <a:stretch>
            <a:fillRect/>
          </a:stretch>
        </p:blipFill>
        <p:spPr bwMode="auto">
          <a:xfrm>
            <a:off x="876300" y="2743200"/>
            <a:ext cx="5295900" cy="3530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648200" cy="960438"/>
          </a:xfrm>
        </p:spPr>
        <p:txBody>
          <a:bodyPr>
            <a:normAutofit/>
          </a:bodyPr>
          <a:lstStyle/>
          <a:p>
            <a:pPr algn="l"/>
            <a:r>
              <a:rPr lang="en-US" sz="3200" dirty="0">
                <a:solidFill>
                  <a:schemeClr val="tx2"/>
                </a:solidFill>
              </a:rPr>
              <a:t>OVERVIEW</a:t>
            </a:r>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a:t>A snapshot of need</a:t>
            </a:r>
          </a:p>
          <a:p>
            <a:endParaRPr lang="en-US" sz="2400" dirty="0"/>
          </a:p>
          <a:p>
            <a:r>
              <a:rPr lang="en-US" sz="2400" dirty="0"/>
              <a:t>The SBHC model </a:t>
            </a:r>
          </a:p>
          <a:p>
            <a:pPr marL="0" indent="0">
              <a:buNone/>
            </a:pPr>
            <a:endParaRPr lang="en-US" sz="2400" dirty="0"/>
          </a:p>
          <a:p>
            <a:r>
              <a:rPr lang="en-US" sz="2400" dirty="0"/>
              <a:t>SBHCs in IL</a:t>
            </a:r>
          </a:p>
          <a:p>
            <a:endParaRPr lang="en-US" sz="2400" dirty="0"/>
          </a:p>
          <a:p>
            <a:r>
              <a:rPr lang="en-US" sz="2400" dirty="0"/>
              <a:t>ISBHA’s behavioral health initiatives</a:t>
            </a:r>
          </a:p>
          <a:p>
            <a:endParaRPr lang="en-US" sz="2400" dirty="0"/>
          </a:p>
          <a:p>
            <a:r>
              <a:rPr lang="en-US" sz="2400" dirty="0"/>
              <a:t>Partnership</a:t>
            </a:r>
          </a:p>
          <a:p>
            <a:endParaRPr lang="en-US" sz="2400" b="1" dirty="0"/>
          </a:p>
          <a:p>
            <a:endParaRPr lang="en-US" sz="2400" b="1" dirty="0"/>
          </a:p>
          <a:p>
            <a:endParaRPr lang="en-US" sz="2400" b="1" dirty="0"/>
          </a:p>
          <a:p>
            <a:endParaRPr lang="en-US" sz="2400" b="1" dirty="0"/>
          </a:p>
          <a:p>
            <a:endParaRPr lang="en-US" sz="2400" b="1" dirty="0"/>
          </a:p>
          <a:p>
            <a:endParaRPr lang="en-US" sz="2400" dirty="0"/>
          </a:p>
          <a:p>
            <a:pPr>
              <a:buBlip>
                <a:blip r:embed="rId3"/>
              </a:buBlip>
            </a:pPr>
            <a:endParaRPr lang="en-US" sz="2400" dirty="0">
              <a:solidFill>
                <a:schemeClr val="bg2">
                  <a:lumMod val="10000"/>
                </a:schemeClr>
              </a:solidFill>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EverThriveIllinois-logo-321.jpg"/>
          <p:cNvPicPr>
            <a:picLocks noChangeAspect="1"/>
          </p:cNvPicPr>
          <p:nvPr/>
        </p:nvPicPr>
        <p:blipFill>
          <a:blip r:embed="rId4" cstate="print"/>
          <a:srcRect r="-332" b="22222"/>
          <a:stretch>
            <a:fillRect/>
          </a:stretch>
        </p:blipFill>
        <p:spPr>
          <a:xfrm>
            <a:off x="6781800" y="5943600"/>
            <a:ext cx="1981200" cy="6029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A SNAPSHOT OF NEED:</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4" cstate="print"/>
          <a:srcRect r="-332" b="22222"/>
          <a:stretch>
            <a:fillRect/>
          </a:stretch>
        </p:blipFill>
        <p:spPr>
          <a:xfrm>
            <a:off x="6858000" y="6019800"/>
            <a:ext cx="1905000" cy="579783"/>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381000" y="1676399"/>
            <a:ext cx="8382000" cy="3088105"/>
          </a:xfrm>
          <a:prstGeom prst="rect">
            <a:avLst/>
          </a:prstGeom>
          <a:noFill/>
          <a:ln w="9525">
            <a:noFill/>
            <a:miter lim="800000"/>
            <a:headEnd/>
            <a:tailEnd/>
          </a:ln>
        </p:spPr>
      </p:pic>
      <p:sp>
        <p:nvSpPr>
          <p:cNvPr id="11" name="TextBox 10"/>
          <p:cNvSpPr txBox="1"/>
          <p:nvPr/>
        </p:nvSpPr>
        <p:spPr>
          <a:xfrm>
            <a:off x="1219200" y="4873823"/>
            <a:ext cx="5867400" cy="307777"/>
          </a:xfrm>
          <a:prstGeom prst="rect">
            <a:avLst/>
          </a:prstGeom>
          <a:noFill/>
        </p:spPr>
        <p:txBody>
          <a:bodyPr wrap="square" rtlCol="0">
            <a:spAutoFit/>
          </a:bodyPr>
          <a:lstStyle/>
          <a:p>
            <a:r>
              <a:rPr lang="en-US" sz="1400" i="1" dirty="0"/>
              <a:t>*2015 Illinois Maternal and Child Health Needs Assessment, IDPH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960438"/>
          </a:xfrm>
        </p:spPr>
        <p:txBody>
          <a:bodyPr>
            <a:noAutofit/>
          </a:bodyPr>
          <a:lstStyle/>
          <a:p>
            <a:pPr algn="l"/>
            <a:r>
              <a:rPr lang="en-US" sz="3200" dirty="0">
                <a:solidFill>
                  <a:schemeClr val="tx2"/>
                </a:solidFill>
              </a:rPr>
              <a:t>A SNAPSHOT OF NEED:</a:t>
            </a:r>
          </a:p>
        </p:txBody>
      </p:sp>
      <p:cxnSp>
        <p:nvCxnSpPr>
          <p:cNvPr id="5" name="Straight Connector 4"/>
          <p:cNvCxnSpPr/>
          <p:nvPr/>
        </p:nvCxnSpPr>
        <p:spPr>
          <a:xfrm>
            <a:off x="5715000" y="914400"/>
            <a:ext cx="3429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EverThriveIllinois-logo-321.jpg"/>
          <p:cNvPicPr>
            <a:picLocks noChangeAspect="1"/>
          </p:cNvPicPr>
          <p:nvPr/>
        </p:nvPicPr>
        <p:blipFill>
          <a:blip r:embed="rId4" cstate="print"/>
          <a:srcRect r="-332" b="22222"/>
          <a:stretch>
            <a:fillRect/>
          </a:stretch>
        </p:blipFill>
        <p:spPr>
          <a:xfrm>
            <a:off x="6858000" y="6019800"/>
            <a:ext cx="1905000" cy="579783"/>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04800" y="1600201"/>
            <a:ext cx="8428414" cy="3505200"/>
          </a:xfrm>
          <a:prstGeom prst="rect">
            <a:avLst/>
          </a:prstGeom>
          <a:noFill/>
          <a:ln w="9525">
            <a:noFill/>
            <a:miter lim="800000"/>
            <a:headEnd/>
            <a:tailEnd/>
          </a:ln>
        </p:spPr>
      </p:pic>
      <p:sp>
        <p:nvSpPr>
          <p:cNvPr id="6" name="TextBox 5"/>
          <p:cNvSpPr txBox="1"/>
          <p:nvPr/>
        </p:nvSpPr>
        <p:spPr>
          <a:xfrm>
            <a:off x="1143000" y="5105400"/>
            <a:ext cx="5715000" cy="307777"/>
          </a:xfrm>
          <a:prstGeom prst="rect">
            <a:avLst/>
          </a:prstGeom>
          <a:noFill/>
        </p:spPr>
        <p:txBody>
          <a:bodyPr wrap="square" rtlCol="0">
            <a:spAutoFit/>
          </a:bodyPr>
          <a:lstStyle/>
          <a:p>
            <a:r>
              <a:rPr lang="en-US" sz="1400" i="1" dirty="0"/>
              <a:t>*2015 Illinois Maternal and Child Health Needs Assessment, IDPH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IN ILLINOIS…</a:t>
            </a:r>
          </a:p>
        </p:txBody>
      </p:sp>
      <p:cxnSp>
        <p:nvCxnSpPr>
          <p:cNvPr id="5" name="Straight Connector 4"/>
          <p:cNvCxnSpPr/>
          <p:nvPr/>
        </p:nvCxnSpPr>
        <p:spPr>
          <a:xfrm>
            <a:off x="45720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 y="1066800"/>
            <a:ext cx="4114800" cy="5324535"/>
          </a:xfrm>
          <a:prstGeom prst="rect">
            <a:avLst/>
          </a:prstGeom>
          <a:noFill/>
        </p:spPr>
        <p:txBody>
          <a:bodyPr wrap="square" rtlCol="0">
            <a:spAutoFit/>
          </a:bodyPr>
          <a:lstStyle/>
          <a:p>
            <a:pPr>
              <a:buFont typeface="Arial" pitchFamily="34" charset="0"/>
              <a:buChar char="•"/>
            </a:pPr>
            <a:r>
              <a:rPr lang="en-US" sz="2400" dirty="0"/>
              <a:t> </a:t>
            </a:r>
            <a:r>
              <a:rPr lang="en-US" sz="2400" b="1" dirty="0"/>
              <a:t>29% </a:t>
            </a:r>
            <a:r>
              <a:rPr lang="en-US" dirty="0"/>
              <a:t>of adolescents </a:t>
            </a:r>
            <a:r>
              <a:rPr lang="en-US" b="1" i="1" dirty="0"/>
              <a:t>felt sad or hopeless </a:t>
            </a:r>
            <a:r>
              <a:rPr lang="en-US" dirty="0"/>
              <a:t>for a period of at least 2 weeks during the last 12 months (YRBS, 2015)</a:t>
            </a:r>
          </a:p>
          <a:p>
            <a:endParaRPr lang="en-US" sz="1600" dirty="0"/>
          </a:p>
          <a:p>
            <a:pPr>
              <a:buFont typeface="Arial" pitchFamily="34" charset="0"/>
              <a:buChar char="•"/>
            </a:pPr>
            <a:r>
              <a:rPr lang="en-US" sz="2400" dirty="0"/>
              <a:t> </a:t>
            </a:r>
            <a:r>
              <a:rPr lang="en-US" sz="2400" b="1" dirty="0"/>
              <a:t>16% </a:t>
            </a:r>
            <a:r>
              <a:rPr lang="en-US" dirty="0"/>
              <a:t>of adolescents seriously </a:t>
            </a:r>
            <a:r>
              <a:rPr lang="en-US" b="1" i="1" dirty="0"/>
              <a:t>considered attempting suicide </a:t>
            </a:r>
            <a:r>
              <a:rPr lang="en-US" dirty="0"/>
              <a:t>(YRBS, 2015)</a:t>
            </a:r>
          </a:p>
          <a:p>
            <a:endParaRPr lang="en-US" sz="1600" dirty="0"/>
          </a:p>
          <a:p>
            <a:pPr>
              <a:buFont typeface="Arial" pitchFamily="34" charset="0"/>
              <a:buChar char="•"/>
            </a:pPr>
            <a:r>
              <a:rPr lang="en-US" sz="2400" dirty="0"/>
              <a:t> </a:t>
            </a:r>
            <a:r>
              <a:rPr lang="en-US" sz="2400" b="1" dirty="0"/>
              <a:t>10% </a:t>
            </a:r>
            <a:r>
              <a:rPr lang="en-US" dirty="0"/>
              <a:t>of adolescents </a:t>
            </a:r>
            <a:r>
              <a:rPr lang="en-US" b="1" i="1" dirty="0"/>
              <a:t>attempted suicide </a:t>
            </a:r>
            <a:r>
              <a:rPr lang="en-US" dirty="0"/>
              <a:t>at least once during the last 12 months (YRBS, 2015)</a:t>
            </a:r>
          </a:p>
          <a:p>
            <a:pPr>
              <a:buFont typeface="Arial" pitchFamily="34" charset="0"/>
              <a:buChar char="•"/>
            </a:pPr>
            <a:endParaRPr lang="en-US" sz="1600" dirty="0"/>
          </a:p>
          <a:p>
            <a:pPr>
              <a:buFont typeface="Arial" pitchFamily="34" charset="0"/>
              <a:buChar char="•"/>
            </a:pPr>
            <a:r>
              <a:rPr lang="en-US" sz="2400" dirty="0"/>
              <a:t> </a:t>
            </a:r>
            <a:r>
              <a:rPr lang="en-US" sz="2400" b="1" dirty="0"/>
              <a:t>41%</a:t>
            </a:r>
            <a:r>
              <a:rPr lang="en-US" b="1" dirty="0"/>
              <a:t> </a:t>
            </a:r>
            <a:r>
              <a:rPr lang="en-US" dirty="0"/>
              <a:t>of children and adolescents with a mental/behavioral condition </a:t>
            </a:r>
            <a:r>
              <a:rPr lang="en-US" b="1" i="1" dirty="0"/>
              <a:t>did not receive treatment or counseling</a:t>
            </a:r>
            <a:r>
              <a:rPr lang="en-US" dirty="0"/>
              <a:t> (NSCH, 2016)</a:t>
            </a:r>
          </a:p>
          <a:p>
            <a:endParaRPr lang="en-US" sz="1600" dirty="0"/>
          </a:p>
        </p:txBody>
      </p:sp>
      <p:pic>
        <p:nvPicPr>
          <p:cNvPr id="9218" name="Picture 2" descr="Z:\IMCHC\PICTURES\2015 Initiative Programming Events\CAHI - Advocacy Day 2015\DSC_0109.JPG"/>
          <p:cNvPicPr>
            <a:picLocks noChangeAspect="1" noChangeArrowheads="1"/>
          </p:cNvPicPr>
          <p:nvPr/>
        </p:nvPicPr>
        <p:blipFill>
          <a:blip r:embed="rId4" cstate="print"/>
          <a:srcRect/>
          <a:stretch>
            <a:fillRect/>
          </a:stretch>
        </p:blipFill>
        <p:spPr bwMode="auto">
          <a:xfrm>
            <a:off x="4724400" y="990600"/>
            <a:ext cx="4240378" cy="2819400"/>
          </a:xfrm>
          <a:prstGeom prst="rect">
            <a:avLst/>
          </a:prstGeom>
          <a:noFill/>
        </p:spPr>
      </p:pic>
      <p:pic>
        <p:nvPicPr>
          <p:cNvPr id="9219" name="Picture 3" descr="Z:\IMCHC\PICTURES\2015 Initiative Programming Events\CAHI - Advocacy Day 2015\DSC_0103.JPG"/>
          <p:cNvPicPr>
            <a:picLocks noChangeAspect="1" noChangeArrowheads="1"/>
          </p:cNvPicPr>
          <p:nvPr/>
        </p:nvPicPr>
        <p:blipFill>
          <a:blip r:embed="rId5" cstate="print"/>
          <a:srcRect/>
          <a:stretch>
            <a:fillRect/>
          </a:stretch>
        </p:blipFill>
        <p:spPr bwMode="auto">
          <a:xfrm>
            <a:off x="4724399" y="3581400"/>
            <a:ext cx="4242816" cy="28210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381000"/>
            <a:ext cx="4648200" cy="9604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j-lt"/>
                <a:ea typeface="+mj-ea"/>
                <a:cs typeface="+mj-cs"/>
              </a:rPr>
              <a:t>THE SBHC MODEL</a:t>
            </a:r>
          </a:p>
        </p:txBody>
      </p:sp>
      <p:cxnSp>
        <p:nvCxnSpPr>
          <p:cNvPr id="5" name="Straight Connector 4"/>
          <p:cNvCxnSpPr/>
          <p:nvPr/>
        </p:nvCxnSpPr>
        <p:spPr>
          <a:xfrm>
            <a:off x="4800600" y="685800"/>
            <a:ext cx="1219200" cy="110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 y="1295400"/>
            <a:ext cx="5105400" cy="4247317"/>
          </a:xfrm>
          <a:prstGeom prst="rect">
            <a:avLst/>
          </a:prstGeom>
          <a:noFill/>
        </p:spPr>
        <p:txBody>
          <a:bodyPr wrap="square" rtlCol="0">
            <a:spAutoFit/>
          </a:bodyPr>
          <a:lstStyle/>
          <a:p>
            <a:r>
              <a:rPr lang="en-US" sz="1700" dirty="0"/>
              <a:t>SBHCs are primary care offices in or near a school.</a:t>
            </a:r>
          </a:p>
          <a:p>
            <a:endParaRPr lang="en-US" sz="1700" dirty="0"/>
          </a:p>
          <a:p>
            <a:r>
              <a:rPr lang="en-US" sz="1700" u="sng" dirty="0"/>
              <a:t>Scope of Services: </a:t>
            </a:r>
          </a:p>
          <a:p>
            <a:pPr marL="285750" indent="-285750">
              <a:buFont typeface="Arial"/>
              <a:buChar char="•"/>
            </a:pPr>
            <a:r>
              <a:rPr lang="en-US" sz="1700" dirty="0"/>
              <a:t>Health education</a:t>
            </a:r>
          </a:p>
          <a:p>
            <a:pPr marL="285750" indent="-285750">
              <a:buFont typeface="Arial"/>
              <a:buChar char="•"/>
            </a:pPr>
            <a:r>
              <a:rPr lang="en-US" sz="1700" dirty="0"/>
              <a:t>Immunizations</a:t>
            </a:r>
          </a:p>
          <a:p>
            <a:pPr marL="285750" indent="-285750">
              <a:buFont typeface="Arial"/>
              <a:buChar char="•"/>
            </a:pPr>
            <a:r>
              <a:rPr lang="en-US" sz="1700" dirty="0"/>
              <a:t>Physicals</a:t>
            </a:r>
          </a:p>
          <a:p>
            <a:pPr marL="285750" indent="-285750">
              <a:buFont typeface="Arial"/>
              <a:buChar char="•"/>
            </a:pPr>
            <a:r>
              <a:rPr lang="en-US" sz="1700" dirty="0"/>
              <a:t>Risk assessments</a:t>
            </a:r>
          </a:p>
          <a:p>
            <a:pPr marL="285750" indent="-285750">
              <a:buFont typeface="Arial"/>
              <a:buChar char="•"/>
            </a:pPr>
            <a:r>
              <a:rPr lang="en-US" sz="1700" dirty="0"/>
              <a:t>Chronic disease management</a:t>
            </a:r>
          </a:p>
          <a:p>
            <a:pPr marL="285750" indent="-285750">
              <a:buFont typeface="Arial"/>
              <a:buChar char="•"/>
            </a:pPr>
            <a:r>
              <a:rPr lang="en-US" sz="1700" dirty="0"/>
              <a:t>Hearing screenings</a:t>
            </a:r>
          </a:p>
          <a:p>
            <a:pPr marL="285750" indent="-285750">
              <a:buFont typeface="Arial"/>
              <a:buChar char="•"/>
            </a:pPr>
            <a:r>
              <a:rPr lang="en-US" sz="1700" dirty="0"/>
              <a:t>Vision health</a:t>
            </a:r>
          </a:p>
          <a:p>
            <a:pPr marL="285750" indent="-285750">
              <a:buFont typeface="Arial"/>
              <a:buChar char="•"/>
            </a:pPr>
            <a:r>
              <a:rPr lang="en-US" sz="1700" dirty="0"/>
              <a:t>Oral health</a:t>
            </a:r>
          </a:p>
          <a:p>
            <a:pPr marL="285750" indent="-285750">
              <a:buFont typeface="Arial"/>
              <a:buChar char="•"/>
            </a:pPr>
            <a:r>
              <a:rPr lang="en-US" sz="1700" dirty="0"/>
              <a:t>Pregnancy/STI testing and contraception</a:t>
            </a:r>
          </a:p>
          <a:p>
            <a:pPr marL="285750" indent="-285750">
              <a:buFont typeface="Arial"/>
              <a:buChar char="•"/>
            </a:pPr>
            <a:r>
              <a:rPr lang="en-US" sz="1700" dirty="0"/>
              <a:t>Nutrition counseling</a:t>
            </a:r>
          </a:p>
          <a:p>
            <a:pPr marL="285750" indent="-285750">
              <a:buFont typeface="Arial"/>
              <a:buChar char="•"/>
            </a:pPr>
            <a:r>
              <a:rPr lang="en-US" sz="1700" b="1" dirty="0"/>
              <a:t>Behavioral health</a:t>
            </a:r>
          </a:p>
          <a:p>
            <a:pPr marL="285750" indent="-285750">
              <a:buFont typeface="Arial"/>
              <a:buChar char="•"/>
            </a:pPr>
            <a:endParaRPr lang="en-US" sz="1600" dirty="0"/>
          </a:p>
          <a:p>
            <a:pPr marL="285750" indent="-285750">
              <a:buFont typeface="Arial"/>
              <a:buChar char="•"/>
            </a:pPr>
            <a:endParaRPr lang="en-US" sz="1600" dirty="0"/>
          </a:p>
        </p:txBody>
      </p:sp>
      <p:pic>
        <p:nvPicPr>
          <p:cNvPr id="1026" name="Picture 2" descr="Z:\IMCHC\CAHI\Site Visits\2015\Kankakee High School_12-11-2015\006.JPG"/>
          <p:cNvPicPr>
            <a:picLocks noChangeAspect="1" noChangeArrowheads="1"/>
          </p:cNvPicPr>
          <p:nvPr/>
        </p:nvPicPr>
        <p:blipFill>
          <a:blip r:embed="rId4" cstate="print"/>
          <a:srcRect/>
          <a:stretch>
            <a:fillRect/>
          </a:stretch>
        </p:blipFill>
        <p:spPr bwMode="auto">
          <a:xfrm>
            <a:off x="5029200" y="1752600"/>
            <a:ext cx="3149600" cy="4724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EverThrive IL">
      <a:dk1>
        <a:sysClr val="windowText" lastClr="000000"/>
      </a:dk1>
      <a:lt1>
        <a:sysClr val="window" lastClr="FFFFFF"/>
      </a:lt1>
      <a:dk2>
        <a:srgbClr val="9D9D9D"/>
      </a:dk2>
      <a:lt2>
        <a:srgbClr val="FFFFFF"/>
      </a:lt2>
      <a:accent1>
        <a:srgbClr val="008C99"/>
      </a:accent1>
      <a:accent2>
        <a:srgbClr val="4BAFBA"/>
      </a:accent2>
      <a:accent3>
        <a:srgbClr val="86254F"/>
      </a:accent3>
      <a:accent4>
        <a:srgbClr val="C66E8F"/>
      </a:accent4>
      <a:accent5>
        <a:srgbClr val="D8D8D8"/>
      </a:accent5>
      <a:accent6>
        <a:srgbClr val="666666"/>
      </a:accent6>
      <a:hlink>
        <a:srgbClr val="008C99"/>
      </a:hlink>
      <a:folHlink>
        <a:srgbClr val="8625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TotalTime>
  <Words>672</Words>
  <Application>Microsoft Office PowerPoint</Application>
  <PresentationFormat>On-screen Show (4:3)</PresentationFormat>
  <Paragraphs>186</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Monotype Sorts</vt:lpstr>
      <vt:lpstr>Office Theme</vt:lpstr>
      <vt:lpstr>Illinois School-Based Health Centers</vt:lpstr>
      <vt:lpstr>PowerPoint Presentation</vt:lpstr>
      <vt:lpstr>Illinois School-Based Health Alliance (ISBHA)</vt:lpstr>
      <vt:lpstr>GOALS</vt:lpstr>
      <vt:lpstr>OVERVIEW</vt:lpstr>
      <vt:lpstr>A SNAPSHOT OF NEED:</vt:lpstr>
      <vt:lpstr>A SNAPSHOT OF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SBHCs IN ILLINOIS</vt:lpstr>
      <vt:lpstr>SBHCs IN ILLINOIS</vt:lpstr>
      <vt:lpstr>SBHCs IN ILLINOIS</vt:lpstr>
      <vt:lpstr>PowerPoint Presentation</vt:lpstr>
      <vt:lpstr>ISBHA BEHAVIORAL HEALTH INITIATIVES:</vt:lpstr>
      <vt:lpstr>PARTNER WITH US!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Blanca Leon</dc:creator>
  <cp:lastModifiedBy>Sheryl Turpin</cp:lastModifiedBy>
  <cp:revision>96</cp:revision>
  <dcterms:created xsi:type="dcterms:W3CDTF">2014-03-07T15:12:54Z</dcterms:created>
  <dcterms:modified xsi:type="dcterms:W3CDTF">2017-12-21T16:44:18Z</dcterms:modified>
</cp:coreProperties>
</file>