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omments/comment1.xml" ContentType="application/vnd.openxmlformats-officedocument.presentationml.comments+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Lst>
  <p:notesMasterIdLst>
    <p:notesMasterId r:id="rId66"/>
  </p:notesMasterIdLst>
  <p:sldIdLst>
    <p:sldId id="261" r:id="rId3"/>
    <p:sldId id="550" r:id="rId4"/>
    <p:sldId id="621" r:id="rId5"/>
    <p:sldId id="551" r:id="rId6"/>
    <p:sldId id="552" r:id="rId7"/>
    <p:sldId id="558" r:id="rId8"/>
    <p:sldId id="559" r:id="rId9"/>
    <p:sldId id="434" r:id="rId10"/>
    <p:sldId id="459" r:id="rId11"/>
    <p:sldId id="475" r:id="rId12"/>
    <p:sldId id="476" r:id="rId13"/>
    <p:sldId id="560" r:id="rId14"/>
    <p:sldId id="338" r:id="rId15"/>
    <p:sldId id="474" r:id="rId16"/>
    <p:sldId id="413" r:id="rId17"/>
    <p:sldId id="339" r:id="rId18"/>
    <p:sldId id="514" r:id="rId19"/>
    <p:sldId id="535" r:id="rId20"/>
    <p:sldId id="348" r:id="rId21"/>
    <p:sldId id="477" r:id="rId22"/>
    <p:sldId id="478" r:id="rId23"/>
    <p:sldId id="479" r:id="rId24"/>
    <p:sldId id="480" r:id="rId25"/>
    <p:sldId id="536" r:id="rId26"/>
    <p:sldId id="531" r:id="rId27"/>
    <p:sldId id="532" r:id="rId28"/>
    <p:sldId id="533" r:id="rId29"/>
    <p:sldId id="534" r:id="rId30"/>
    <p:sldId id="342" r:id="rId31"/>
    <p:sldId id="344" r:id="rId32"/>
    <p:sldId id="346" r:id="rId33"/>
    <p:sldId id="347" r:id="rId34"/>
    <p:sldId id="561" r:id="rId35"/>
    <p:sldId id="562" r:id="rId36"/>
    <p:sldId id="563" r:id="rId37"/>
    <p:sldId id="520" r:id="rId38"/>
    <p:sldId id="614" r:id="rId39"/>
    <p:sldId id="615" r:id="rId40"/>
    <p:sldId id="495" r:id="rId41"/>
    <p:sldId id="496" r:id="rId42"/>
    <p:sldId id="420" r:id="rId43"/>
    <p:sldId id="414" r:id="rId44"/>
    <p:sldId id="594" r:id="rId45"/>
    <p:sldId id="617" r:id="rId46"/>
    <p:sldId id="618" r:id="rId47"/>
    <p:sldId id="619" r:id="rId48"/>
    <p:sldId id="596" r:id="rId49"/>
    <p:sldId id="620" r:id="rId50"/>
    <p:sldId id="292" r:id="rId51"/>
    <p:sldId id="597" r:id="rId52"/>
    <p:sldId id="599" r:id="rId53"/>
    <p:sldId id="598" r:id="rId54"/>
    <p:sldId id="600" r:id="rId55"/>
    <p:sldId id="601" r:id="rId56"/>
    <p:sldId id="602" r:id="rId57"/>
    <p:sldId id="603" r:id="rId58"/>
    <p:sldId id="604" r:id="rId59"/>
    <p:sldId id="605" r:id="rId60"/>
    <p:sldId id="606" r:id="rId61"/>
    <p:sldId id="607" r:id="rId62"/>
    <p:sldId id="609" r:id="rId63"/>
    <p:sldId id="616" r:id="rId64"/>
    <p:sldId id="303"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ZAC7Y" initials="M"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78598" autoAdjust="0"/>
  </p:normalViewPr>
  <p:slideViewPr>
    <p:cSldViewPr snapToGrid="0">
      <p:cViewPr varScale="1">
        <p:scale>
          <a:sx n="66" d="100"/>
          <a:sy n="66" d="100"/>
        </p:scale>
        <p:origin x="1488" y="7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heapsj\Desktop\HCH\Metabolic%20control%20results%20for%20graphs2-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20204978038161"/>
          <c:y val="4.3209876543209756E-2"/>
          <c:w val="0.57833089311859909"/>
          <c:h val="0.85802469135802928"/>
        </c:manualLayout>
      </c:layout>
      <c:barChart>
        <c:barDir val="col"/>
        <c:grouping val="clustered"/>
        <c:varyColors val="0"/>
        <c:ser>
          <c:idx val="0"/>
          <c:order val="0"/>
          <c:tx>
            <c:strRef>
              <c:f>Sheet1!$B$1</c:f>
              <c:strCache>
                <c:ptCount val="1"/>
                <c:pt idx="0">
                  <c:v>No Mental Disorder</c:v>
                </c:pt>
              </c:strCache>
            </c:strRef>
          </c:tx>
          <c:spPr>
            <a:solidFill>
              <a:srgbClr val="0099FF"/>
            </a:solidFill>
            <a:ln w="25396">
              <a:noFill/>
            </a:ln>
          </c:spPr>
          <c:invertIfNegative val="0"/>
          <c:cat>
            <c:strRef>
              <c:f>Sheet1!$A$2:$A$4</c:f>
              <c:strCache>
                <c:ptCount val="3"/>
                <c:pt idx="0">
                  <c:v>Private Sector</c:v>
                </c:pt>
                <c:pt idx="1">
                  <c:v>Medicare</c:v>
                </c:pt>
                <c:pt idx="2">
                  <c:v>Medicaid</c:v>
                </c:pt>
              </c:strCache>
            </c:strRef>
          </c:cat>
          <c:val>
            <c:numRef>
              <c:f>Sheet1!$B$2:$B$4</c:f>
              <c:numCache>
                <c:formatCode>"$"#,##0_);[Red]\("$"#,##0\)</c:formatCode>
                <c:ptCount val="3"/>
                <c:pt idx="0">
                  <c:v>340</c:v>
                </c:pt>
                <c:pt idx="1">
                  <c:v>582</c:v>
                </c:pt>
                <c:pt idx="2">
                  <c:v>382</c:v>
                </c:pt>
              </c:numCache>
            </c:numRef>
          </c:val>
          <c:extLst>
            <c:ext xmlns:c16="http://schemas.microsoft.com/office/drawing/2014/chart" uri="{C3380CC4-5D6E-409C-BE32-E72D297353CC}">
              <c16:uniqueId val="{00000000-0D4C-4F81-8A93-7447AB8A6DB5}"/>
            </c:ext>
          </c:extLst>
        </c:ser>
        <c:ser>
          <c:idx val="1"/>
          <c:order val="1"/>
          <c:tx>
            <c:strRef>
              <c:f>Sheet1!$C$1</c:f>
              <c:strCache>
                <c:ptCount val="1"/>
                <c:pt idx="0">
                  <c:v>Any Mental Disorder</c:v>
                </c:pt>
              </c:strCache>
            </c:strRef>
          </c:tx>
          <c:spPr>
            <a:solidFill>
              <a:srgbClr val="FF822D"/>
            </a:solidFill>
            <a:ln w="25396">
              <a:noFill/>
            </a:ln>
          </c:spPr>
          <c:invertIfNegative val="0"/>
          <c:cat>
            <c:strRef>
              <c:f>Sheet1!$A$2:$A$4</c:f>
              <c:strCache>
                <c:ptCount val="3"/>
                <c:pt idx="0">
                  <c:v>Private Sector</c:v>
                </c:pt>
                <c:pt idx="1">
                  <c:v>Medicare</c:v>
                </c:pt>
                <c:pt idx="2">
                  <c:v>Medicaid</c:v>
                </c:pt>
              </c:strCache>
            </c:strRef>
          </c:cat>
          <c:val>
            <c:numRef>
              <c:f>Sheet1!$C$2:$C$4</c:f>
              <c:numCache>
                <c:formatCode>"$"#,##0_);[Red]\("$"#,##0\)</c:formatCode>
                <c:ptCount val="3"/>
                <c:pt idx="0">
                  <c:v>1197</c:v>
                </c:pt>
                <c:pt idx="1">
                  <c:v>1436</c:v>
                </c:pt>
                <c:pt idx="2">
                  <c:v>1301</c:v>
                </c:pt>
              </c:numCache>
            </c:numRef>
          </c:val>
          <c:extLst>
            <c:ext xmlns:c16="http://schemas.microsoft.com/office/drawing/2014/chart" uri="{C3380CC4-5D6E-409C-BE32-E72D297353CC}">
              <c16:uniqueId val="{00000001-0D4C-4F81-8A93-7447AB8A6DB5}"/>
            </c:ext>
          </c:extLst>
        </c:ser>
        <c:dLbls>
          <c:showLegendKey val="0"/>
          <c:showVal val="0"/>
          <c:showCatName val="0"/>
          <c:showSerName val="0"/>
          <c:showPercent val="0"/>
          <c:showBubbleSize val="0"/>
        </c:dLbls>
        <c:gapWidth val="150"/>
        <c:axId val="245818496"/>
        <c:axId val="245820032"/>
      </c:barChart>
      <c:catAx>
        <c:axId val="24581849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790" b="0" i="0" u="none" strike="noStrike" baseline="0">
                <a:solidFill>
                  <a:srgbClr val="000000"/>
                </a:solidFill>
                <a:latin typeface="+mj-lt"/>
                <a:ea typeface="Tw Cen MT"/>
                <a:cs typeface="Tw Cen MT"/>
              </a:defRPr>
            </a:pPr>
            <a:endParaRPr lang="en-US"/>
          </a:p>
        </c:txPr>
        <c:crossAx val="245820032"/>
        <c:crosses val="autoZero"/>
        <c:auto val="1"/>
        <c:lblAlgn val="ctr"/>
        <c:lblOffset val="100"/>
        <c:noMultiLvlLbl val="0"/>
      </c:catAx>
      <c:valAx>
        <c:axId val="245820032"/>
        <c:scaling>
          <c:orientation val="minMax"/>
        </c:scaling>
        <c:delete val="0"/>
        <c:axPos val="l"/>
        <c:majorGridlines>
          <c:spPr>
            <a:ln w="3175">
              <a:solidFill>
                <a:srgbClr val="808080"/>
              </a:solidFill>
              <a:prstDash val="solid"/>
            </a:ln>
          </c:spPr>
        </c:majorGridlines>
        <c:numFmt formatCode="&quot;$&quot;#,##0_);[Red]\(&quot;$&quot;#,##0\)" sourceLinked="1"/>
        <c:majorTickMark val="out"/>
        <c:minorTickMark val="none"/>
        <c:tickLblPos val="nextTo"/>
        <c:spPr>
          <a:ln w="3175">
            <a:solidFill>
              <a:srgbClr val="808080"/>
            </a:solidFill>
            <a:prstDash val="solid"/>
          </a:ln>
        </c:spPr>
        <c:txPr>
          <a:bodyPr rot="0" vert="horz"/>
          <a:lstStyle/>
          <a:p>
            <a:pPr>
              <a:defRPr sz="1790" b="0" i="0" u="none" strike="noStrike" baseline="0">
                <a:solidFill>
                  <a:srgbClr val="000000"/>
                </a:solidFill>
                <a:latin typeface="+mj-lt"/>
                <a:ea typeface="Tw Cen MT"/>
                <a:cs typeface="Tw Cen MT"/>
              </a:defRPr>
            </a:pPr>
            <a:endParaRPr lang="en-US"/>
          </a:p>
        </c:txPr>
        <c:crossAx val="245818496"/>
        <c:crosses val="autoZero"/>
        <c:crossBetween val="between"/>
      </c:valAx>
      <c:spPr>
        <a:noFill/>
        <a:ln w="25396">
          <a:noFill/>
        </a:ln>
      </c:spPr>
    </c:plotArea>
    <c:legend>
      <c:legendPos val="r"/>
      <c:layout>
        <c:manualLayout>
          <c:xMode val="edge"/>
          <c:yMode val="edge"/>
          <c:x val="0.72727276202125224"/>
          <c:y val="0.40988631598564973"/>
          <c:w val="0.25589226104018553"/>
          <c:h val="0.19239904988123627"/>
        </c:manualLayout>
      </c:layout>
      <c:overlay val="0"/>
      <c:spPr>
        <a:noFill/>
        <a:ln w="25396">
          <a:noFill/>
        </a:ln>
      </c:spPr>
      <c:txPr>
        <a:bodyPr/>
        <a:lstStyle/>
        <a:p>
          <a:pPr>
            <a:defRPr sz="1510" b="0" i="0" u="none" strike="noStrike" baseline="0">
              <a:solidFill>
                <a:srgbClr val="000000"/>
              </a:solidFill>
              <a:latin typeface="+mj-lt"/>
              <a:ea typeface="Tw Cen MT"/>
              <a:cs typeface="Tw Cen MT"/>
            </a:defRPr>
          </a:pPr>
          <a:endParaRPr lang="en-US"/>
        </a:p>
      </c:txPr>
    </c:legend>
    <c:plotVisOnly val="1"/>
    <c:dispBlanksAs val="gap"/>
    <c:showDLblsOverMax val="0"/>
  </c:chart>
  <c:spPr>
    <a:noFill/>
    <a:ln>
      <a:noFill/>
    </a:ln>
  </c:spPr>
  <c:txPr>
    <a:bodyPr/>
    <a:lstStyle/>
    <a:p>
      <a:pPr>
        <a:defRPr sz="1790" b="0" i="0" u="none" strike="noStrike" baseline="0">
          <a:solidFill>
            <a:srgbClr val="000000"/>
          </a:solidFill>
          <a:latin typeface="Tw Cen MT"/>
          <a:ea typeface="Tw Cen MT"/>
          <a:cs typeface="Tw Cen M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c:f>
              <c:strCache>
                <c:ptCount val="1"/>
                <c:pt idx="0">
                  <c:v>Physical Helath costs</c:v>
                </c:pt>
              </c:strCache>
            </c:strRef>
          </c:tx>
          <c:spPr>
            <a:solidFill>
              <a:srgbClr val="FF822D"/>
            </a:solidFill>
            <a:scene3d>
              <a:camera prst="orthographicFront"/>
              <a:lightRig rig="threePt" dir="t"/>
            </a:scene3d>
            <a:sp3d>
              <a:bevelT w="254000"/>
            </a:sp3d>
          </c:spPr>
          <c:invertIfNegative val="0"/>
          <c:cat>
            <c:strRef>
              <c:f>Sheet1!$A$2:$A$4</c:f>
              <c:strCache>
                <c:ptCount val="3"/>
                <c:pt idx="0">
                  <c:v>MH Disorder</c:v>
                </c:pt>
                <c:pt idx="1">
                  <c:v>SU Disorder</c:v>
                </c:pt>
                <c:pt idx="2">
                  <c:v>No MH/SU Disorder</c:v>
                </c:pt>
              </c:strCache>
            </c:strRef>
          </c:cat>
          <c:val>
            <c:numRef>
              <c:f>Sheet1!$B$2:$B$4</c:f>
              <c:numCache>
                <c:formatCode>"$"#,##0</c:formatCode>
                <c:ptCount val="3"/>
                <c:pt idx="0">
                  <c:v>21052</c:v>
                </c:pt>
                <c:pt idx="1">
                  <c:v>21053</c:v>
                </c:pt>
                <c:pt idx="2">
                  <c:v>15964</c:v>
                </c:pt>
              </c:numCache>
            </c:numRef>
          </c:val>
          <c:extLst>
            <c:ext xmlns:c16="http://schemas.microsoft.com/office/drawing/2014/chart" uri="{C3380CC4-5D6E-409C-BE32-E72D297353CC}">
              <c16:uniqueId val="{00000000-2145-45F0-BEAC-B1DA81DA79DE}"/>
            </c:ext>
          </c:extLst>
        </c:ser>
        <c:ser>
          <c:idx val="1"/>
          <c:order val="1"/>
          <c:tx>
            <c:strRef>
              <c:f>Sheet1!$C$1</c:f>
              <c:strCache>
                <c:ptCount val="1"/>
                <c:pt idx="0">
                  <c:v>Behavioral Health costs</c:v>
                </c:pt>
              </c:strCache>
            </c:strRef>
          </c:tx>
          <c:spPr>
            <a:solidFill>
              <a:srgbClr val="0099FF"/>
            </a:solidFill>
            <a:scene3d>
              <a:camera prst="orthographicFront"/>
              <a:lightRig rig="threePt" dir="t"/>
            </a:scene3d>
            <a:sp3d>
              <a:bevelT w="254000"/>
            </a:sp3d>
          </c:spPr>
          <c:invertIfNegative val="0"/>
          <c:cat>
            <c:strRef>
              <c:f>Sheet1!$A$2:$A$4</c:f>
              <c:strCache>
                <c:ptCount val="3"/>
                <c:pt idx="0">
                  <c:v>MH Disorder</c:v>
                </c:pt>
                <c:pt idx="1">
                  <c:v>SU Disorder</c:v>
                </c:pt>
                <c:pt idx="2">
                  <c:v>No MH/SU Disorder</c:v>
                </c:pt>
              </c:strCache>
            </c:strRef>
          </c:cat>
          <c:val>
            <c:numRef>
              <c:f>Sheet1!$C$2:$C$4</c:f>
              <c:numCache>
                <c:formatCode>"$"#,##0</c:formatCode>
                <c:ptCount val="3"/>
                <c:pt idx="0">
                  <c:v>7399</c:v>
                </c:pt>
                <c:pt idx="1">
                  <c:v>6786</c:v>
                </c:pt>
                <c:pt idx="2">
                  <c:v>0</c:v>
                </c:pt>
              </c:numCache>
            </c:numRef>
          </c:val>
          <c:extLst>
            <c:ext xmlns:c16="http://schemas.microsoft.com/office/drawing/2014/chart" uri="{C3380CC4-5D6E-409C-BE32-E72D297353CC}">
              <c16:uniqueId val="{00000001-2145-45F0-BEAC-B1DA81DA79DE}"/>
            </c:ext>
          </c:extLst>
        </c:ser>
        <c:dLbls>
          <c:showLegendKey val="0"/>
          <c:showVal val="0"/>
          <c:showCatName val="0"/>
          <c:showSerName val="0"/>
          <c:showPercent val="0"/>
          <c:showBubbleSize val="0"/>
        </c:dLbls>
        <c:gapWidth val="150"/>
        <c:overlap val="100"/>
        <c:axId val="245908992"/>
        <c:axId val="245910528"/>
      </c:barChart>
      <c:catAx>
        <c:axId val="245908992"/>
        <c:scaling>
          <c:orientation val="minMax"/>
        </c:scaling>
        <c:delete val="0"/>
        <c:axPos val="b"/>
        <c:numFmt formatCode="General" sourceLinked="1"/>
        <c:majorTickMark val="out"/>
        <c:minorTickMark val="none"/>
        <c:tickLblPos val="nextTo"/>
        <c:crossAx val="245910528"/>
        <c:crosses val="autoZero"/>
        <c:auto val="1"/>
        <c:lblAlgn val="ctr"/>
        <c:lblOffset val="100"/>
        <c:noMultiLvlLbl val="0"/>
      </c:catAx>
      <c:valAx>
        <c:axId val="245910528"/>
        <c:scaling>
          <c:orientation val="minMax"/>
          <c:min val="10000"/>
        </c:scaling>
        <c:delete val="0"/>
        <c:axPos val="l"/>
        <c:majorGridlines/>
        <c:numFmt formatCode="&quot;$&quot;#,##0" sourceLinked="1"/>
        <c:majorTickMark val="out"/>
        <c:minorTickMark val="none"/>
        <c:tickLblPos val="nextTo"/>
        <c:txPr>
          <a:bodyPr/>
          <a:lstStyle/>
          <a:p>
            <a:pPr>
              <a:defRPr>
                <a:latin typeface="+mj-lt"/>
              </a:defRPr>
            </a:pPr>
            <a:endParaRPr lang="en-US"/>
          </a:p>
        </c:txPr>
        <c:crossAx val="24590899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PCHH </a:t>
            </a:r>
          </a:p>
        </c:rich>
      </c:tx>
      <c:layout>
        <c:manualLayout>
          <c:xMode val="edge"/>
          <c:yMode val="edge"/>
          <c:x val="0.33166034801205407"/>
          <c:y val="4.6284607569215139E-2"/>
        </c:manualLayout>
      </c:layout>
      <c:overlay val="0"/>
    </c:title>
    <c:autoTitleDeleted val="0"/>
    <c:plotArea>
      <c:layout/>
      <c:lineChart>
        <c:grouping val="standard"/>
        <c:varyColors val="0"/>
        <c:ser>
          <c:idx val="0"/>
          <c:order val="0"/>
          <c:tx>
            <c:strRef>
              <c:f>HbA1c!$F$28:$F$29</c:f>
              <c:strCache>
                <c:ptCount val="1"/>
                <c:pt idx="0">
                  <c:v>PCHH HbA1c</c:v>
                </c:pt>
              </c:strCache>
            </c:strRef>
          </c:tx>
          <c:dLbls>
            <c:dLbl>
              <c:idx val="0"/>
              <c:layout>
                <c:manualLayout>
                  <c:x val="-9.9558422865107826E-2"/>
                  <c:y val="-4.2834997789669114E-2"/>
                </c:manualLayout>
              </c:layout>
              <c:tx>
                <c:rich>
                  <a:bodyPr/>
                  <a:lstStyle/>
                  <a:p>
                    <a:r>
                      <a:rPr lang="en-US" dirty="0"/>
                      <a:t>10.0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95-419B-9E7A-2C696083ED9C}"/>
                </c:ext>
              </c:extLst>
            </c:dLbl>
            <c:dLbl>
              <c:idx val="1"/>
              <c:layout>
                <c:manualLayout>
                  <c:x val="-3.8538997213780339E-2"/>
                  <c:y val="-3.1412331712424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95-419B-9E7A-2C696083ED9C}"/>
                </c:ext>
              </c:extLst>
            </c:dLbl>
            <c:dLbl>
              <c:idx val="2"/>
              <c:layout>
                <c:manualLayout>
                  <c:x val="-5.7808116502320671E-2"/>
                  <c:y val="-3.4267998231735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95-419B-9E7A-2C696083ED9C}"/>
                </c:ext>
              </c:extLst>
            </c:dLbl>
            <c:dLbl>
              <c:idx val="3"/>
              <c:layout>
                <c:manualLayout>
                  <c:x val="-7.0654364613947487E-2"/>
                  <c:y val="3.7123664751046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95-419B-9E7A-2C696083ED9C}"/>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HbA1c!$E$30:$E$33</c:f>
              <c:strCache>
                <c:ptCount val="4"/>
                <c:pt idx="0">
                  <c:v>Baseline </c:v>
                </c:pt>
                <c:pt idx="1">
                  <c:v>Year 1</c:v>
                </c:pt>
                <c:pt idx="2">
                  <c:v>Year 2</c:v>
                </c:pt>
                <c:pt idx="3">
                  <c:v>Year 3</c:v>
                </c:pt>
              </c:strCache>
            </c:strRef>
          </c:cat>
          <c:val>
            <c:numRef>
              <c:f>HbA1c!$F$30:$F$33</c:f>
              <c:numCache>
                <c:formatCode>General</c:formatCode>
                <c:ptCount val="4"/>
                <c:pt idx="0">
                  <c:v>10.029999999999999</c:v>
                </c:pt>
                <c:pt idx="1">
                  <c:v>9.1999999999999993</c:v>
                </c:pt>
                <c:pt idx="2">
                  <c:v>9.1</c:v>
                </c:pt>
                <c:pt idx="3">
                  <c:v>9.1</c:v>
                </c:pt>
              </c:numCache>
            </c:numRef>
          </c:val>
          <c:smooth val="0"/>
          <c:extLst>
            <c:ext xmlns:c16="http://schemas.microsoft.com/office/drawing/2014/chart" uri="{C3380CC4-5D6E-409C-BE32-E72D297353CC}">
              <c16:uniqueId val="{00000004-4795-419B-9E7A-2C696083ED9C}"/>
            </c:ext>
          </c:extLst>
        </c:ser>
        <c:dLbls>
          <c:showLegendKey val="0"/>
          <c:showVal val="1"/>
          <c:showCatName val="0"/>
          <c:showSerName val="0"/>
          <c:showPercent val="0"/>
          <c:showBubbleSize val="0"/>
        </c:dLbls>
        <c:marker val="1"/>
        <c:smooth val="0"/>
        <c:axId val="172022400"/>
        <c:axId val="173372928"/>
      </c:lineChart>
      <c:catAx>
        <c:axId val="172022400"/>
        <c:scaling>
          <c:orientation val="minMax"/>
        </c:scaling>
        <c:delete val="0"/>
        <c:axPos val="b"/>
        <c:numFmt formatCode="General" sourceLinked="0"/>
        <c:majorTickMark val="none"/>
        <c:minorTickMark val="none"/>
        <c:tickLblPos val="nextTo"/>
        <c:txPr>
          <a:bodyPr/>
          <a:lstStyle/>
          <a:p>
            <a:pPr>
              <a:defRPr sz="1400"/>
            </a:pPr>
            <a:endParaRPr lang="en-US"/>
          </a:p>
        </c:txPr>
        <c:crossAx val="173372928"/>
        <c:crosses val="autoZero"/>
        <c:auto val="1"/>
        <c:lblAlgn val="ctr"/>
        <c:lblOffset val="100"/>
        <c:noMultiLvlLbl val="0"/>
      </c:catAx>
      <c:valAx>
        <c:axId val="173372928"/>
        <c:scaling>
          <c:orientation val="minMax"/>
          <c:max val="10.5"/>
          <c:min val="7.5"/>
        </c:scaling>
        <c:delete val="0"/>
        <c:axPos val="l"/>
        <c:numFmt formatCode="General" sourceLinked="1"/>
        <c:majorTickMark val="none"/>
        <c:minorTickMark val="none"/>
        <c:tickLblPos val="nextTo"/>
        <c:txPr>
          <a:bodyPr/>
          <a:lstStyle/>
          <a:p>
            <a:pPr>
              <a:defRPr sz="1400"/>
            </a:pPr>
            <a:endParaRPr lang="en-US"/>
          </a:p>
        </c:txPr>
        <c:crossAx val="172022400"/>
        <c:crosses val="autoZero"/>
        <c:crossBetween val="between"/>
        <c:majorUnit val="0.5"/>
        <c:minorUnit val="5.000000000000001E-2"/>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CMHC-HH </a:t>
            </a:r>
          </a:p>
        </c:rich>
      </c:tx>
      <c:overlay val="0"/>
    </c:title>
    <c:autoTitleDeleted val="0"/>
    <c:plotArea>
      <c:layout/>
      <c:lineChart>
        <c:grouping val="standard"/>
        <c:varyColors val="0"/>
        <c:ser>
          <c:idx val="0"/>
          <c:order val="0"/>
          <c:tx>
            <c:strRef>
              <c:f>HbA1c!$B$28:$B$29</c:f>
              <c:strCache>
                <c:ptCount val="1"/>
                <c:pt idx="0">
                  <c:v>CMHC HbA1c</c:v>
                </c:pt>
              </c:strCache>
            </c:strRef>
          </c:tx>
          <c:dLbls>
            <c:dLbl>
              <c:idx val="0"/>
              <c:layout>
                <c:manualLayout>
                  <c:x val="-7.5816991513123572E-2"/>
                  <c:y val="-5.0718885584630884E-2"/>
                </c:manualLayout>
              </c:layout>
              <c:tx>
                <c:rich>
                  <a:bodyPr/>
                  <a:lstStyle/>
                  <a:p>
                    <a:r>
                      <a:rPr lang="en-US" dirty="0"/>
                      <a:t>10.1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5D-480C-B524-D15617CBD9D0}"/>
                </c:ext>
              </c:extLst>
            </c:dLbl>
            <c:dLbl>
              <c:idx val="1"/>
              <c:layout>
                <c:manualLayout>
                  <c:x val="-2.8431371817421398E-2"/>
                  <c:y val="-3.2818102437114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5D-480C-B524-D15617CBD9D0}"/>
                </c:ext>
              </c:extLst>
            </c:dLbl>
            <c:dLbl>
              <c:idx val="2"/>
              <c:layout>
                <c:manualLayout>
                  <c:x val="-5.3703702321795867E-2"/>
                  <c:y val="-2.9834638579194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5D-480C-B524-D15617CBD9D0}"/>
                </c:ext>
              </c:extLst>
            </c:dLbl>
            <c:dLbl>
              <c:idx val="3"/>
              <c:layout>
                <c:manualLayout>
                  <c:x val="-6.0021784947889498E-2"/>
                  <c:y val="-5.0718885584630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5D-480C-B524-D15617CBD9D0}"/>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HbA1c!$A$30:$A$33</c:f>
              <c:strCache>
                <c:ptCount val="4"/>
                <c:pt idx="0">
                  <c:v>Baseline </c:v>
                </c:pt>
                <c:pt idx="1">
                  <c:v>Year 1</c:v>
                </c:pt>
                <c:pt idx="2">
                  <c:v>Year 2</c:v>
                </c:pt>
                <c:pt idx="3">
                  <c:v>Year 3</c:v>
                </c:pt>
              </c:strCache>
            </c:strRef>
          </c:cat>
          <c:val>
            <c:numRef>
              <c:f>HbA1c!$B$30:$B$33</c:f>
              <c:numCache>
                <c:formatCode>General</c:formatCode>
                <c:ptCount val="4"/>
                <c:pt idx="0">
                  <c:v>10.08</c:v>
                </c:pt>
                <c:pt idx="1">
                  <c:v>9.1999999999999993</c:v>
                </c:pt>
                <c:pt idx="2">
                  <c:v>8.9</c:v>
                </c:pt>
                <c:pt idx="3">
                  <c:v>8.6</c:v>
                </c:pt>
              </c:numCache>
            </c:numRef>
          </c:val>
          <c:smooth val="0"/>
          <c:extLst>
            <c:ext xmlns:c16="http://schemas.microsoft.com/office/drawing/2014/chart" uri="{C3380CC4-5D6E-409C-BE32-E72D297353CC}">
              <c16:uniqueId val="{00000004-A85D-480C-B524-D15617CBD9D0}"/>
            </c:ext>
          </c:extLst>
        </c:ser>
        <c:dLbls>
          <c:showLegendKey val="0"/>
          <c:showVal val="1"/>
          <c:showCatName val="0"/>
          <c:showSerName val="0"/>
          <c:showPercent val="0"/>
          <c:showBubbleSize val="0"/>
        </c:dLbls>
        <c:marker val="1"/>
        <c:smooth val="0"/>
        <c:axId val="63447040"/>
        <c:axId val="63448576"/>
      </c:lineChart>
      <c:catAx>
        <c:axId val="63447040"/>
        <c:scaling>
          <c:orientation val="minMax"/>
        </c:scaling>
        <c:delete val="0"/>
        <c:axPos val="b"/>
        <c:numFmt formatCode="General" sourceLinked="0"/>
        <c:majorTickMark val="none"/>
        <c:minorTickMark val="none"/>
        <c:tickLblPos val="nextTo"/>
        <c:txPr>
          <a:bodyPr/>
          <a:lstStyle/>
          <a:p>
            <a:pPr>
              <a:defRPr sz="1400"/>
            </a:pPr>
            <a:endParaRPr lang="en-US"/>
          </a:p>
        </c:txPr>
        <c:crossAx val="63448576"/>
        <c:crosses val="autoZero"/>
        <c:auto val="1"/>
        <c:lblAlgn val="ctr"/>
        <c:lblOffset val="100"/>
        <c:noMultiLvlLbl val="0"/>
      </c:catAx>
      <c:valAx>
        <c:axId val="63448576"/>
        <c:scaling>
          <c:orientation val="minMax"/>
        </c:scaling>
        <c:delete val="0"/>
        <c:axPos val="l"/>
        <c:numFmt formatCode="General" sourceLinked="1"/>
        <c:majorTickMark val="none"/>
        <c:minorTickMark val="none"/>
        <c:tickLblPos val="nextTo"/>
        <c:txPr>
          <a:bodyPr/>
          <a:lstStyle/>
          <a:p>
            <a:pPr>
              <a:defRPr sz="1400"/>
            </a:pPr>
            <a:endParaRPr lang="en-US"/>
          </a:p>
        </c:txPr>
        <c:crossAx val="63447040"/>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PCHHs </a:t>
            </a:r>
          </a:p>
        </c:rich>
      </c:tx>
      <c:layout>
        <c:manualLayout>
          <c:xMode val="edge"/>
          <c:yMode val="edge"/>
          <c:x val="0.42836994059953032"/>
          <c:y val="9.0909090909090912E-2"/>
        </c:manualLayout>
      </c:layout>
      <c:overlay val="0"/>
    </c:title>
    <c:autoTitleDeleted val="0"/>
    <c:plotArea>
      <c:layout>
        <c:manualLayout>
          <c:layoutTarget val="inner"/>
          <c:xMode val="edge"/>
          <c:yMode val="edge"/>
          <c:x val="0.11617703283115868"/>
          <c:y val="0.13962896683369125"/>
          <c:w val="0.88382296716884134"/>
          <c:h val="0.79657814364113577"/>
        </c:manualLayout>
      </c:layout>
      <c:lineChart>
        <c:grouping val="standard"/>
        <c:varyColors val="0"/>
        <c:ser>
          <c:idx val="0"/>
          <c:order val="0"/>
          <c:tx>
            <c:strRef>
              <c:f>LDL!$F$27:$F$28</c:f>
              <c:strCache>
                <c:ptCount val="1"/>
                <c:pt idx="0">
                  <c:v>PCHH LDL</c:v>
                </c:pt>
              </c:strCache>
            </c:strRef>
          </c:tx>
          <c:dLbls>
            <c:dLbl>
              <c:idx val="0"/>
              <c:layout>
                <c:manualLayout>
                  <c:x val="-8.1967213114754092E-2"/>
                  <c:y val="-4.7138047138047201E-2"/>
                </c:manualLayout>
              </c:layout>
              <c:tx>
                <c:rich>
                  <a:bodyPr/>
                  <a:lstStyle/>
                  <a:p>
                    <a:r>
                      <a:rPr lang="en-US" dirty="0"/>
                      <a:t>132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DD-4D02-8E99-4BD805311CB6}"/>
                </c:ext>
              </c:extLst>
            </c:dLbl>
            <c:dLbl>
              <c:idx val="1"/>
              <c:layout>
                <c:manualLayout>
                  <c:x val="-7.5895567698846325E-2"/>
                  <c:y val="-4.7138047138047139E-2"/>
                </c:manualLayout>
              </c:layout>
              <c:tx>
                <c:rich>
                  <a:bodyPr/>
                  <a:lstStyle/>
                  <a:p>
                    <a:r>
                      <a:rPr lang="en-US" dirty="0"/>
                      <a:t>121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DD-4D02-8E99-4BD805311CB6}"/>
                </c:ext>
              </c:extLst>
            </c:dLbl>
            <c:dLbl>
              <c:idx val="2"/>
              <c:layout>
                <c:manualLayout>
                  <c:x val="-6.3752276867030971E-2"/>
                  <c:y val="-5.7239057239057242E-2"/>
                </c:manualLayout>
              </c:layout>
              <c:tx>
                <c:rich>
                  <a:bodyPr/>
                  <a:lstStyle/>
                  <a:p>
                    <a:r>
                      <a:rPr lang="en-US" dirty="0"/>
                      <a:t>119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DD-4D02-8E99-4BD805311CB6}"/>
                </c:ext>
              </c:extLst>
            </c:dLbl>
            <c:dLbl>
              <c:idx val="3"/>
              <c:layout>
                <c:manualLayout>
                  <c:x val="-5.4644808743169286E-2"/>
                  <c:y val="-3.3670033670033669E-2"/>
                </c:manualLayout>
              </c:layout>
              <c:tx>
                <c:rich>
                  <a:bodyPr/>
                  <a:lstStyle/>
                  <a:p>
                    <a:r>
                      <a:rPr lang="en-US" dirty="0"/>
                      <a:t>116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DD-4D02-8E99-4BD805311CB6}"/>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LDL!$E$29:$E$32</c:f>
              <c:strCache>
                <c:ptCount val="4"/>
                <c:pt idx="0">
                  <c:v>Baseline </c:v>
                </c:pt>
                <c:pt idx="1">
                  <c:v>Year 1</c:v>
                </c:pt>
                <c:pt idx="2">
                  <c:v>Year 2</c:v>
                </c:pt>
                <c:pt idx="3">
                  <c:v>Year 3</c:v>
                </c:pt>
              </c:strCache>
            </c:strRef>
          </c:cat>
          <c:val>
            <c:numRef>
              <c:f>LDL!$F$29:$F$32</c:f>
              <c:numCache>
                <c:formatCode>General</c:formatCode>
                <c:ptCount val="4"/>
                <c:pt idx="0">
                  <c:v>132.4</c:v>
                </c:pt>
                <c:pt idx="1">
                  <c:v>120.9</c:v>
                </c:pt>
                <c:pt idx="2">
                  <c:v>118.6</c:v>
                </c:pt>
                <c:pt idx="3">
                  <c:v>115.9</c:v>
                </c:pt>
              </c:numCache>
            </c:numRef>
          </c:val>
          <c:smooth val="0"/>
          <c:extLst>
            <c:ext xmlns:c16="http://schemas.microsoft.com/office/drawing/2014/chart" uri="{C3380CC4-5D6E-409C-BE32-E72D297353CC}">
              <c16:uniqueId val="{00000004-71DD-4D02-8E99-4BD805311CB6}"/>
            </c:ext>
          </c:extLst>
        </c:ser>
        <c:dLbls>
          <c:showLegendKey val="0"/>
          <c:showVal val="1"/>
          <c:showCatName val="0"/>
          <c:showSerName val="0"/>
          <c:showPercent val="0"/>
          <c:showBubbleSize val="0"/>
        </c:dLbls>
        <c:marker val="1"/>
        <c:smooth val="0"/>
        <c:axId val="71105920"/>
        <c:axId val="151446656"/>
      </c:lineChart>
      <c:catAx>
        <c:axId val="71105920"/>
        <c:scaling>
          <c:orientation val="minMax"/>
        </c:scaling>
        <c:delete val="0"/>
        <c:axPos val="b"/>
        <c:numFmt formatCode="General" sourceLinked="0"/>
        <c:majorTickMark val="none"/>
        <c:minorTickMark val="none"/>
        <c:tickLblPos val="nextTo"/>
        <c:txPr>
          <a:bodyPr/>
          <a:lstStyle/>
          <a:p>
            <a:pPr>
              <a:defRPr sz="1400"/>
            </a:pPr>
            <a:endParaRPr lang="en-US"/>
          </a:p>
        </c:txPr>
        <c:crossAx val="151446656"/>
        <c:crosses val="autoZero"/>
        <c:auto val="1"/>
        <c:lblAlgn val="ctr"/>
        <c:lblOffset val="100"/>
        <c:noMultiLvlLbl val="0"/>
      </c:catAx>
      <c:valAx>
        <c:axId val="151446656"/>
        <c:scaling>
          <c:orientation val="minMax"/>
          <c:max val="160"/>
          <c:min val="100"/>
        </c:scaling>
        <c:delete val="0"/>
        <c:axPos val="l"/>
        <c:numFmt formatCode="General" sourceLinked="1"/>
        <c:majorTickMark val="none"/>
        <c:minorTickMark val="none"/>
        <c:tickLblPos val="nextTo"/>
        <c:txPr>
          <a:bodyPr/>
          <a:lstStyle/>
          <a:p>
            <a:pPr>
              <a:defRPr sz="1400"/>
            </a:pPr>
            <a:endParaRPr lang="en-US"/>
          </a:p>
        </c:txPr>
        <c:crossAx val="7110592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CMHC-HHs</a:t>
            </a:r>
          </a:p>
        </c:rich>
      </c:tx>
      <c:layout>
        <c:manualLayout>
          <c:xMode val="edge"/>
          <c:yMode val="edge"/>
          <c:x val="0.39818115283666466"/>
          <c:y val="0.10416666666666667"/>
        </c:manualLayout>
      </c:layout>
      <c:overlay val="0"/>
    </c:title>
    <c:autoTitleDeleted val="0"/>
    <c:plotArea>
      <c:layout>
        <c:manualLayout>
          <c:layoutTarget val="inner"/>
          <c:xMode val="edge"/>
          <c:yMode val="edge"/>
          <c:x val="9.9313547345043413E-2"/>
          <c:y val="0.17847276902887138"/>
          <c:w val="0.86543004239854637"/>
          <c:h val="0.76184969066366692"/>
        </c:manualLayout>
      </c:layout>
      <c:lineChart>
        <c:grouping val="standard"/>
        <c:varyColors val="0"/>
        <c:ser>
          <c:idx val="0"/>
          <c:order val="0"/>
          <c:tx>
            <c:strRef>
              <c:f>LDL!$B$27:$B$28</c:f>
              <c:strCache>
                <c:ptCount val="1"/>
                <c:pt idx="0">
                  <c:v>CMHC LDL</c:v>
                </c:pt>
              </c:strCache>
            </c:strRef>
          </c:tx>
          <c:dLbls>
            <c:dLbl>
              <c:idx val="0"/>
              <c:layout>
                <c:manualLayout>
                  <c:x val="-0.10180623973727421"/>
                  <c:y val="-5.4803352675693098E-2"/>
                </c:manualLayout>
              </c:layout>
              <c:tx>
                <c:rich>
                  <a:bodyPr/>
                  <a:lstStyle/>
                  <a:p>
                    <a:r>
                      <a:rPr lang="en-US" dirty="0"/>
                      <a:t>132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55-4D88-A596-F06EDA950A43}"/>
                </c:ext>
              </c:extLst>
            </c:dLbl>
            <c:dLbl>
              <c:idx val="1"/>
              <c:layout>
                <c:manualLayout>
                  <c:x val="-4.5977011494252873E-2"/>
                  <c:y val="-5.8027079303675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55-4D88-A596-F06EDA950A43}"/>
                </c:ext>
              </c:extLst>
            </c:dLbl>
            <c:dLbl>
              <c:idx val="2"/>
              <c:layout>
                <c:manualLayout>
                  <c:x val="-7.8817733990147784E-2"/>
                  <c:y val="-3.8684719535783368E-2"/>
                </c:manualLayout>
              </c:layout>
              <c:tx>
                <c:rich>
                  <a:bodyPr/>
                  <a:lstStyle/>
                  <a:p>
                    <a:r>
                      <a:rPr lang="en-US" dirty="0"/>
                      <a:t>112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55-4D88-A596-F06EDA950A43}"/>
                </c:ext>
              </c:extLst>
            </c:dLbl>
            <c:dLbl>
              <c:idx val="3"/>
              <c:layout>
                <c:manualLayout>
                  <c:x val="-6.2397372742200211E-2"/>
                  <c:y val="-4.5132172791747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55-4D88-A596-F06EDA950A43}"/>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LDL!$A$29:$A$32</c:f>
              <c:strCache>
                <c:ptCount val="4"/>
                <c:pt idx="0">
                  <c:v>Baseline </c:v>
                </c:pt>
                <c:pt idx="1">
                  <c:v>Year 1</c:v>
                </c:pt>
                <c:pt idx="2">
                  <c:v>Year 2</c:v>
                </c:pt>
                <c:pt idx="3">
                  <c:v>Year 3</c:v>
                </c:pt>
              </c:strCache>
            </c:strRef>
          </c:cat>
          <c:val>
            <c:numRef>
              <c:f>LDL!$B$29:$B$32</c:f>
              <c:numCache>
                <c:formatCode>General</c:formatCode>
                <c:ptCount val="4"/>
                <c:pt idx="0">
                  <c:v>131.5</c:v>
                </c:pt>
                <c:pt idx="1">
                  <c:v>115</c:v>
                </c:pt>
                <c:pt idx="2">
                  <c:v>111.64</c:v>
                </c:pt>
                <c:pt idx="3">
                  <c:v>106</c:v>
                </c:pt>
              </c:numCache>
            </c:numRef>
          </c:val>
          <c:smooth val="0"/>
          <c:extLst>
            <c:ext xmlns:c16="http://schemas.microsoft.com/office/drawing/2014/chart" uri="{C3380CC4-5D6E-409C-BE32-E72D297353CC}">
              <c16:uniqueId val="{00000004-CB55-4D88-A596-F06EDA950A43}"/>
            </c:ext>
          </c:extLst>
        </c:ser>
        <c:dLbls>
          <c:showLegendKey val="0"/>
          <c:showVal val="1"/>
          <c:showCatName val="0"/>
          <c:showSerName val="0"/>
          <c:showPercent val="0"/>
          <c:showBubbleSize val="0"/>
        </c:dLbls>
        <c:marker val="1"/>
        <c:smooth val="0"/>
        <c:axId val="151581824"/>
        <c:axId val="151583360"/>
      </c:lineChart>
      <c:catAx>
        <c:axId val="151581824"/>
        <c:scaling>
          <c:orientation val="minMax"/>
        </c:scaling>
        <c:delete val="0"/>
        <c:axPos val="b"/>
        <c:numFmt formatCode="General" sourceLinked="0"/>
        <c:majorTickMark val="none"/>
        <c:minorTickMark val="none"/>
        <c:tickLblPos val="nextTo"/>
        <c:txPr>
          <a:bodyPr/>
          <a:lstStyle/>
          <a:p>
            <a:pPr>
              <a:defRPr sz="1400"/>
            </a:pPr>
            <a:endParaRPr lang="en-US"/>
          </a:p>
        </c:txPr>
        <c:crossAx val="151583360"/>
        <c:crosses val="autoZero"/>
        <c:auto val="1"/>
        <c:lblAlgn val="ctr"/>
        <c:lblOffset val="100"/>
        <c:noMultiLvlLbl val="0"/>
      </c:catAx>
      <c:valAx>
        <c:axId val="151583360"/>
        <c:scaling>
          <c:orientation val="minMax"/>
          <c:max val="160"/>
          <c:min val="100"/>
        </c:scaling>
        <c:delete val="0"/>
        <c:axPos val="l"/>
        <c:numFmt formatCode="General" sourceLinked="1"/>
        <c:majorTickMark val="none"/>
        <c:minorTickMark val="none"/>
        <c:tickLblPos val="nextTo"/>
        <c:txPr>
          <a:bodyPr/>
          <a:lstStyle/>
          <a:p>
            <a:pPr>
              <a:defRPr sz="1200"/>
            </a:pPr>
            <a:endParaRPr lang="en-US"/>
          </a:p>
        </c:txPr>
        <c:crossAx val="15158182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sz="1600"/>
            </a:pPr>
            <a:r>
              <a:rPr lang="en-US" sz="1600" dirty="0"/>
              <a:t>CMHC-HHs</a:t>
            </a:r>
          </a:p>
        </c:rich>
      </c:tx>
      <c:layout>
        <c:manualLayout>
          <c:xMode val="edge"/>
          <c:yMode val="edge"/>
          <c:x val="0.35169634650099119"/>
          <c:y val="2.7777777777777776E-2"/>
        </c:manualLayout>
      </c:layout>
      <c:overlay val="0"/>
    </c:title>
    <c:autoTitleDeleted val="0"/>
    <c:plotArea>
      <c:layout>
        <c:manualLayout>
          <c:layoutTarget val="inner"/>
          <c:xMode val="edge"/>
          <c:yMode val="edge"/>
          <c:x val="8.967899513586991E-2"/>
          <c:y val="0.11921252006940522"/>
          <c:w val="0.81562466895104879"/>
          <c:h val="0.80622495753283485"/>
        </c:manualLayout>
      </c:layout>
      <c:lineChart>
        <c:grouping val="standard"/>
        <c:varyColors val="0"/>
        <c:ser>
          <c:idx val="0"/>
          <c:order val="0"/>
          <c:tx>
            <c:strRef>
              <c:f>BP!$B$49</c:f>
              <c:strCache>
                <c:ptCount val="1"/>
                <c:pt idx="0">
                  <c:v>Systolic</c:v>
                </c:pt>
              </c:strCache>
            </c:strRef>
          </c:tx>
          <c:dLbls>
            <c:dLbl>
              <c:idx val="0"/>
              <c:layout>
                <c:manualLayout>
                  <c:x val="-8.6437906139051501E-2"/>
                  <c:y val="-5.30035335689045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B6-4F95-893E-C5E344DF19FF}"/>
                </c:ext>
              </c:extLst>
            </c:dLbl>
            <c:dLbl>
              <c:idx val="1"/>
              <c:layout>
                <c:manualLayout>
                  <c:x val="-6.2235292420117085E-2"/>
                  <c:y val="-4.2402826855123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B6-4F95-893E-C5E344DF19FF}"/>
                </c:ext>
              </c:extLst>
            </c:dLbl>
            <c:dLbl>
              <c:idx val="2"/>
              <c:layout>
                <c:manualLayout>
                  <c:x val="-8.6437906139051571E-2"/>
                  <c:y val="-4.5936395759717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B6-4F95-893E-C5E344DF19FF}"/>
                </c:ext>
              </c:extLst>
            </c:dLbl>
            <c:dLbl>
              <c:idx val="3"/>
              <c:layout>
                <c:manualLayout>
                  <c:x val="-7.9522873647927386E-2"/>
                  <c:y val="-4.5936395759717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B6-4F95-893E-C5E344DF19FF}"/>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BP!$A$50:$A$53</c:f>
              <c:strCache>
                <c:ptCount val="4"/>
                <c:pt idx="0">
                  <c:v>Baseline </c:v>
                </c:pt>
                <c:pt idx="1">
                  <c:v>Year 1</c:v>
                </c:pt>
                <c:pt idx="2">
                  <c:v>Year 2</c:v>
                </c:pt>
                <c:pt idx="3">
                  <c:v>Year 3</c:v>
                </c:pt>
              </c:strCache>
            </c:strRef>
          </c:cat>
          <c:val>
            <c:numRef>
              <c:f>BP!$B$50:$B$53</c:f>
              <c:numCache>
                <c:formatCode>General</c:formatCode>
                <c:ptCount val="4"/>
                <c:pt idx="0">
                  <c:v>152.9</c:v>
                </c:pt>
                <c:pt idx="1">
                  <c:v>134.9</c:v>
                </c:pt>
                <c:pt idx="2">
                  <c:v>134.4</c:v>
                </c:pt>
                <c:pt idx="3">
                  <c:v>133.1</c:v>
                </c:pt>
              </c:numCache>
            </c:numRef>
          </c:val>
          <c:smooth val="0"/>
          <c:extLst>
            <c:ext xmlns:c16="http://schemas.microsoft.com/office/drawing/2014/chart" uri="{C3380CC4-5D6E-409C-BE32-E72D297353CC}">
              <c16:uniqueId val="{00000004-87B6-4F95-893E-C5E344DF19FF}"/>
            </c:ext>
          </c:extLst>
        </c:ser>
        <c:ser>
          <c:idx val="1"/>
          <c:order val="1"/>
          <c:tx>
            <c:strRef>
              <c:f>BP!$C$49</c:f>
              <c:strCache>
                <c:ptCount val="1"/>
                <c:pt idx="0">
                  <c:v>Diastolic</c:v>
                </c:pt>
              </c:strCache>
            </c:strRef>
          </c:tx>
          <c:spPr>
            <a:ln>
              <a:solidFill>
                <a:schemeClr val="tx2">
                  <a:lumMod val="75000"/>
                </a:schemeClr>
              </a:solidFill>
            </a:ln>
          </c:spPr>
          <c:marker>
            <c:spPr>
              <a:solidFill>
                <a:schemeClr val="tx2">
                  <a:lumMod val="75000"/>
                </a:schemeClr>
              </a:solidFill>
              <a:ln>
                <a:solidFill>
                  <a:schemeClr val="tx2">
                    <a:lumMod val="75000"/>
                  </a:schemeClr>
                </a:solidFill>
              </a:ln>
            </c:spPr>
          </c:marker>
          <c:dLbls>
            <c:dLbl>
              <c:idx val="0"/>
              <c:layout>
                <c:manualLayout>
                  <c:x val="-8.2980389893489437E-2"/>
                  <c:y val="-5.30035335689045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B6-4F95-893E-C5E344DF19FF}"/>
                </c:ext>
              </c:extLst>
            </c:dLbl>
            <c:dLbl>
              <c:idx val="1"/>
              <c:layout>
                <c:manualLayout>
                  <c:x val="-6.2235292420117085E-2"/>
                  <c:y val="-6.7137809187279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B6-4F95-893E-C5E344DF19FF}"/>
                </c:ext>
              </c:extLst>
            </c:dLbl>
            <c:dLbl>
              <c:idx val="2"/>
              <c:layout>
                <c:manualLayout>
                  <c:x val="-6.9150324911241262E-2"/>
                  <c:y val="-5.6537102473498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B6-4F95-893E-C5E344DF19FF}"/>
                </c:ext>
              </c:extLst>
            </c:dLbl>
            <c:dLbl>
              <c:idx val="3"/>
              <c:layout>
                <c:manualLayout>
                  <c:x val="-6.5692808665679142E-2"/>
                  <c:y val="-6.3604240282685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7B6-4F95-893E-C5E344DF19FF}"/>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BP!$A$50:$A$53</c:f>
              <c:strCache>
                <c:ptCount val="4"/>
                <c:pt idx="0">
                  <c:v>Baseline </c:v>
                </c:pt>
                <c:pt idx="1">
                  <c:v>Year 1</c:v>
                </c:pt>
                <c:pt idx="2">
                  <c:v>Year 2</c:v>
                </c:pt>
                <c:pt idx="3">
                  <c:v>Year 3</c:v>
                </c:pt>
              </c:strCache>
            </c:strRef>
          </c:cat>
          <c:val>
            <c:numRef>
              <c:f>BP!$C$50:$C$53</c:f>
              <c:numCache>
                <c:formatCode>General</c:formatCode>
                <c:ptCount val="4"/>
                <c:pt idx="0">
                  <c:v>97.9</c:v>
                </c:pt>
                <c:pt idx="1">
                  <c:v>86</c:v>
                </c:pt>
                <c:pt idx="2">
                  <c:v>84.9</c:v>
                </c:pt>
                <c:pt idx="3">
                  <c:v>83.3</c:v>
                </c:pt>
              </c:numCache>
            </c:numRef>
          </c:val>
          <c:smooth val="0"/>
          <c:extLst>
            <c:ext xmlns:c16="http://schemas.microsoft.com/office/drawing/2014/chart" uri="{C3380CC4-5D6E-409C-BE32-E72D297353CC}">
              <c16:uniqueId val="{00000009-87B6-4F95-893E-C5E344DF19FF}"/>
            </c:ext>
          </c:extLst>
        </c:ser>
        <c:dLbls>
          <c:showLegendKey val="0"/>
          <c:showVal val="1"/>
          <c:showCatName val="0"/>
          <c:showSerName val="0"/>
          <c:showPercent val="0"/>
          <c:showBubbleSize val="0"/>
        </c:dLbls>
        <c:marker val="1"/>
        <c:smooth val="0"/>
        <c:axId val="111814528"/>
        <c:axId val="111816064"/>
      </c:lineChart>
      <c:catAx>
        <c:axId val="111814528"/>
        <c:scaling>
          <c:orientation val="minMax"/>
        </c:scaling>
        <c:delete val="0"/>
        <c:axPos val="b"/>
        <c:numFmt formatCode="General" sourceLinked="0"/>
        <c:majorTickMark val="none"/>
        <c:minorTickMark val="none"/>
        <c:tickLblPos val="nextTo"/>
        <c:txPr>
          <a:bodyPr/>
          <a:lstStyle/>
          <a:p>
            <a:pPr>
              <a:defRPr sz="900"/>
            </a:pPr>
            <a:endParaRPr lang="en-US"/>
          </a:p>
        </c:txPr>
        <c:crossAx val="111816064"/>
        <c:crosses val="autoZero"/>
        <c:auto val="1"/>
        <c:lblAlgn val="ctr"/>
        <c:lblOffset val="100"/>
        <c:noMultiLvlLbl val="0"/>
      </c:catAx>
      <c:valAx>
        <c:axId val="111816064"/>
        <c:scaling>
          <c:orientation val="minMax"/>
          <c:min val="30"/>
        </c:scaling>
        <c:delete val="0"/>
        <c:axPos val="l"/>
        <c:numFmt formatCode="General" sourceLinked="1"/>
        <c:majorTickMark val="none"/>
        <c:minorTickMark val="none"/>
        <c:tickLblPos val="nextTo"/>
        <c:txPr>
          <a:bodyPr/>
          <a:lstStyle/>
          <a:p>
            <a:pPr>
              <a:defRPr sz="900"/>
            </a:pPr>
            <a:endParaRPr lang="en-US"/>
          </a:p>
        </c:txPr>
        <c:crossAx val="111814528"/>
        <c:crosses val="autoZero"/>
        <c:crossBetween val="between"/>
      </c:valAx>
    </c:plotArea>
    <c:legend>
      <c:legendPos val="r"/>
      <c:legendEntry>
        <c:idx val="0"/>
        <c:txPr>
          <a:bodyPr/>
          <a:lstStyle/>
          <a:p>
            <a:pPr>
              <a:defRPr sz="900"/>
            </a:pPr>
            <a:endParaRPr lang="en-US"/>
          </a:p>
        </c:txPr>
      </c:legendEntry>
      <c:legendEntry>
        <c:idx val="1"/>
        <c:txPr>
          <a:bodyPr/>
          <a:lstStyle/>
          <a:p>
            <a:pPr>
              <a:defRPr sz="900"/>
            </a:pPr>
            <a:endParaRPr lang="en-US"/>
          </a:p>
        </c:txPr>
      </c:legendEntry>
      <c:layout>
        <c:manualLayout>
          <c:xMode val="edge"/>
          <c:yMode val="edge"/>
          <c:x val="0.55009742120911209"/>
          <c:y val="0.78017623620449839"/>
          <c:w val="0.19214229634858576"/>
          <c:h val="0.1084780456398015"/>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a:t>PCHHs</a:t>
            </a:r>
          </a:p>
        </c:rich>
      </c:tx>
      <c:overlay val="0"/>
    </c:title>
    <c:autoTitleDeleted val="0"/>
    <c:plotArea>
      <c:layout>
        <c:manualLayout>
          <c:layoutTarget val="inner"/>
          <c:xMode val="edge"/>
          <c:yMode val="edge"/>
          <c:x val="8.5480550886195411E-2"/>
          <c:y val="0.1258571609430682"/>
          <c:w val="0.8602115072694565"/>
          <c:h val="0.80028328647407365"/>
        </c:manualLayout>
      </c:layout>
      <c:lineChart>
        <c:grouping val="standard"/>
        <c:varyColors val="0"/>
        <c:ser>
          <c:idx val="0"/>
          <c:order val="0"/>
          <c:tx>
            <c:strRef>
              <c:f>BP!$I$49</c:f>
              <c:strCache>
                <c:ptCount val="1"/>
                <c:pt idx="0">
                  <c:v>Systolic</c:v>
                </c:pt>
              </c:strCache>
            </c:strRef>
          </c:tx>
          <c:dLbls>
            <c:dLbl>
              <c:idx val="0"/>
              <c:layout>
                <c:manualLayout>
                  <c:x val="-8.1514827916261176E-2"/>
                  <c:y val="-3.62963014926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27-4B65-B799-DD4B011C9458}"/>
                </c:ext>
              </c:extLst>
            </c:dLbl>
            <c:dLbl>
              <c:idx val="1"/>
              <c:layout>
                <c:manualLayout>
                  <c:x val="-8.1514827916261162E-2"/>
                  <c:y val="-4.28956290367294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27-4B65-B799-DD4B011C9458}"/>
                </c:ext>
              </c:extLst>
            </c:dLbl>
            <c:dLbl>
              <c:idx val="2"/>
              <c:layout>
                <c:manualLayout>
                  <c:x val="-7.4721925589906063E-2"/>
                  <c:y val="-4.9494956580841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27-4B65-B799-DD4B011C9458}"/>
                </c:ext>
              </c:extLst>
            </c:dLbl>
            <c:dLbl>
              <c:idx val="3"/>
              <c:layout>
                <c:manualLayout>
                  <c:x val="-7.1325474426728513E-2"/>
                  <c:y val="-3.9595965264673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27-4B65-B799-DD4B011C9458}"/>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BP!$H$50:$H$53</c:f>
              <c:strCache>
                <c:ptCount val="4"/>
                <c:pt idx="0">
                  <c:v>Baseline </c:v>
                </c:pt>
                <c:pt idx="1">
                  <c:v>Year 1</c:v>
                </c:pt>
                <c:pt idx="2">
                  <c:v>Year 2</c:v>
                </c:pt>
                <c:pt idx="3">
                  <c:v>Year 3</c:v>
                </c:pt>
              </c:strCache>
            </c:strRef>
          </c:cat>
          <c:val>
            <c:numRef>
              <c:f>BP!$I$50:$I$53</c:f>
              <c:numCache>
                <c:formatCode>General</c:formatCode>
                <c:ptCount val="4"/>
                <c:pt idx="0">
                  <c:v>152.9</c:v>
                </c:pt>
                <c:pt idx="1">
                  <c:v>144.1</c:v>
                </c:pt>
                <c:pt idx="2">
                  <c:v>143.30000000000001</c:v>
                </c:pt>
                <c:pt idx="3">
                  <c:v>141.4</c:v>
                </c:pt>
              </c:numCache>
            </c:numRef>
          </c:val>
          <c:smooth val="0"/>
          <c:extLst>
            <c:ext xmlns:c16="http://schemas.microsoft.com/office/drawing/2014/chart" uri="{C3380CC4-5D6E-409C-BE32-E72D297353CC}">
              <c16:uniqueId val="{00000004-D927-4B65-B799-DD4B011C9458}"/>
            </c:ext>
          </c:extLst>
        </c:ser>
        <c:ser>
          <c:idx val="1"/>
          <c:order val="1"/>
          <c:tx>
            <c:strRef>
              <c:f>BP!$J$49</c:f>
              <c:strCache>
                <c:ptCount val="1"/>
                <c:pt idx="0">
                  <c:v>Diastolic</c:v>
                </c:pt>
              </c:strCache>
            </c:strRef>
          </c:tx>
          <c:spPr>
            <a:ln>
              <a:solidFill>
                <a:schemeClr val="tx2">
                  <a:lumMod val="75000"/>
                </a:schemeClr>
              </a:solidFill>
            </a:ln>
          </c:spPr>
          <c:marker>
            <c:spPr>
              <a:solidFill>
                <a:schemeClr val="tx2">
                  <a:lumMod val="75000"/>
                </a:schemeClr>
              </a:solidFill>
              <a:ln>
                <a:solidFill>
                  <a:schemeClr val="tx2">
                    <a:lumMod val="75000"/>
                  </a:schemeClr>
                </a:solidFill>
              </a:ln>
            </c:spPr>
          </c:marker>
          <c:dLbls>
            <c:dLbl>
              <c:idx val="0"/>
              <c:layout>
                <c:manualLayout>
                  <c:x val="-8.1514827916261176E-2"/>
                  <c:y val="-5.60942841249538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27-4B65-B799-DD4B011C9458}"/>
                </c:ext>
              </c:extLst>
            </c:dLbl>
            <c:dLbl>
              <c:idx val="1"/>
              <c:layout>
                <c:manualLayout>
                  <c:x val="-6.4532572100373428E-2"/>
                  <c:y val="-5.2794620352897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27-4B65-B799-DD4B011C9458}"/>
                </c:ext>
              </c:extLst>
            </c:dLbl>
            <c:dLbl>
              <c:idx val="2"/>
              <c:layout>
                <c:manualLayout>
                  <c:x val="-7.4721925589906063E-2"/>
                  <c:y val="-4.28956290367294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927-4B65-B799-DD4B011C9458}"/>
                </c:ext>
              </c:extLst>
            </c:dLbl>
            <c:dLbl>
              <c:idx val="3"/>
              <c:layout>
                <c:manualLayout>
                  <c:x val="-8.4911279079438712E-2"/>
                  <c:y val="-3.9595965264673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927-4B65-B799-DD4B011C9458}"/>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BP!$H$50:$H$53</c:f>
              <c:strCache>
                <c:ptCount val="4"/>
                <c:pt idx="0">
                  <c:v>Baseline </c:v>
                </c:pt>
                <c:pt idx="1">
                  <c:v>Year 1</c:v>
                </c:pt>
                <c:pt idx="2">
                  <c:v>Year 2</c:v>
                </c:pt>
                <c:pt idx="3">
                  <c:v>Year 3</c:v>
                </c:pt>
              </c:strCache>
            </c:strRef>
          </c:cat>
          <c:val>
            <c:numRef>
              <c:f>BP!$J$50:$J$53</c:f>
              <c:numCache>
                <c:formatCode>General</c:formatCode>
                <c:ptCount val="4"/>
                <c:pt idx="0">
                  <c:v>96.9</c:v>
                </c:pt>
                <c:pt idx="1">
                  <c:v>89.7</c:v>
                </c:pt>
                <c:pt idx="2">
                  <c:v>89.1</c:v>
                </c:pt>
                <c:pt idx="3">
                  <c:v>87.4</c:v>
                </c:pt>
              </c:numCache>
            </c:numRef>
          </c:val>
          <c:smooth val="0"/>
          <c:extLst>
            <c:ext xmlns:c16="http://schemas.microsoft.com/office/drawing/2014/chart" uri="{C3380CC4-5D6E-409C-BE32-E72D297353CC}">
              <c16:uniqueId val="{00000009-D927-4B65-B799-DD4B011C9458}"/>
            </c:ext>
          </c:extLst>
        </c:ser>
        <c:dLbls>
          <c:showLegendKey val="0"/>
          <c:showVal val="1"/>
          <c:showCatName val="0"/>
          <c:showSerName val="0"/>
          <c:showPercent val="0"/>
          <c:showBubbleSize val="0"/>
        </c:dLbls>
        <c:marker val="1"/>
        <c:smooth val="0"/>
        <c:axId val="132880256"/>
        <c:axId val="132881792"/>
      </c:lineChart>
      <c:catAx>
        <c:axId val="132880256"/>
        <c:scaling>
          <c:orientation val="minMax"/>
        </c:scaling>
        <c:delete val="0"/>
        <c:axPos val="b"/>
        <c:numFmt formatCode="General" sourceLinked="0"/>
        <c:majorTickMark val="none"/>
        <c:minorTickMark val="none"/>
        <c:tickLblPos val="nextTo"/>
        <c:txPr>
          <a:bodyPr/>
          <a:lstStyle/>
          <a:p>
            <a:pPr>
              <a:defRPr sz="900"/>
            </a:pPr>
            <a:endParaRPr lang="en-US"/>
          </a:p>
        </c:txPr>
        <c:crossAx val="132881792"/>
        <c:crosses val="autoZero"/>
        <c:auto val="1"/>
        <c:lblAlgn val="ctr"/>
        <c:lblOffset val="100"/>
        <c:noMultiLvlLbl val="0"/>
      </c:catAx>
      <c:valAx>
        <c:axId val="132881792"/>
        <c:scaling>
          <c:orientation val="minMax"/>
          <c:min val="30"/>
        </c:scaling>
        <c:delete val="0"/>
        <c:axPos val="l"/>
        <c:numFmt formatCode="General" sourceLinked="1"/>
        <c:majorTickMark val="none"/>
        <c:minorTickMark val="none"/>
        <c:tickLblPos val="nextTo"/>
        <c:txPr>
          <a:bodyPr/>
          <a:lstStyle/>
          <a:p>
            <a:pPr>
              <a:defRPr sz="1000"/>
            </a:pPr>
            <a:endParaRPr lang="en-US"/>
          </a:p>
        </c:txPr>
        <c:crossAx val="132880256"/>
        <c:crosses val="autoZero"/>
        <c:crossBetween val="between"/>
      </c:valAx>
    </c:plotArea>
    <c:legend>
      <c:legendPos val="r"/>
      <c:layout>
        <c:manualLayout>
          <c:xMode val="edge"/>
          <c:yMode val="edge"/>
          <c:x val="0.64307033530921009"/>
          <c:y val="0.77186764755652881"/>
          <c:w val="0.18314689315520954"/>
          <c:h val="0.1329260359071873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3-12-31T11:59:20.422" idx="11">
    <p:pos x="10" y="10"/>
    <p:text>Hi, would recommend adding lable for the orange bar</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3-12-31T12:48:31.490" idx="12">
    <p:pos x="5664" y="240"/>
    <p:text>"Health" has a typo</p:text>
  </p:cm>
</p:cmLst>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311617-E72E-4F13-BBC6-E09144A95FA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2CB2DC67-6DE9-4DC6-9EC1-04DF9B8DD98A}">
      <dgm:prSet phldrT="[Text]"/>
      <dgm:spPr>
        <a:blipFill rotWithShape="0">
          <a:blip xmlns:r="http://schemas.openxmlformats.org/officeDocument/2006/relationships" r:embed="rId1"/>
          <a:stretch>
            <a:fillRect/>
          </a:stretch>
        </a:blipFill>
      </dgm:spPr>
      <dgm:t>
        <a:bodyPr/>
        <a:lstStyle/>
        <a:p>
          <a:endParaRPr lang="en-US" dirty="0"/>
        </a:p>
      </dgm:t>
    </dgm:pt>
    <dgm:pt modelId="{CA945936-A338-4AD0-B251-EAA325A0DF60}" type="parTrans" cxnId="{4DF5882E-7178-4EA3-80F4-3A7B9894DFF7}">
      <dgm:prSet/>
      <dgm:spPr/>
      <dgm:t>
        <a:bodyPr/>
        <a:lstStyle/>
        <a:p>
          <a:endParaRPr lang="en-US"/>
        </a:p>
      </dgm:t>
    </dgm:pt>
    <dgm:pt modelId="{D56A8B4F-16C7-4F2A-93FB-5FF9CCB0C2C7}" type="sibTrans" cxnId="{4DF5882E-7178-4EA3-80F4-3A7B9894DFF7}">
      <dgm:prSet/>
      <dgm:spPr/>
      <dgm:t>
        <a:bodyPr/>
        <a:lstStyle/>
        <a:p>
          <a:endParaRPr lang="en-US"/>
        </a:p>
      </dgm:t>
    </dgm:pt>
    <dgm:pt modelId="{9131567A-BCEC-4D87-A8A8-712CFEC21DB6}">
      <dgm:prSet phldrT="[Text]" custT="1"/>
      <dgm:spPr>
        <a:solidFill>
          <a:schemeClr val="accent3"/>
        </a:solidFill>
      </dgm:spPr>
      <dgm:t>
        <a:bodyPr/>
        <a:lstStyle/>
        <a:p>
          <a:r>
            <a:rPr lang="en-US" sz="3200" dirty="0">
              <a:solidFill>
                <a:schemeClr val="bg1"/>
              </a:solidFill>
            </a:rPr>
            <a:t>Care Coordination</a:t>
          </a:r>
        </a:p>
      </dgm:t>
    </dgm:pt>
    <dgm:pt modelId="{7EB2F5FE-4AA6-4447-A36B-34E0B0282782}" type="parTrans" cxnId="{D9E66164-55FE-40F9-AD59-3BEC65F14809}">
      <dgm:prSet/>
      <dgm:spPr/>
      <dgm:t>
        <a:bodyPr/>
        <a:lstStyle/>
        <a:p>
          <a:endParaRPr lang="en-US" dirty="0"/>
        </a:p>
      </dgm:t>
    </dgm:pt>
    <dgm:pt modelId="{BFF2596A-64C5-439F-8184-CBD632459B4F}" type="sibTrans" cxnId="{D9E66164-55FE-40F9-AD59-3BEC65F14809}">
      <dgm:prSet/>
      <dgm:spPr/>
      <dgm:t>
        <a:bodyPr/>
        <a:lstStyle/>
        <a:p>
          <a:endParaRPr lang="en-US"/>
        </a:p>
      </dgm:t>
    </dgm:pt>
    <dgm:pt modelId="{A80CA202-451F-4771-8CB1-12B0113D5059}">
      <dgm:prSet phldrT="[Text]" custT="1"/>
      <dgm:spPr>
        <a:solidFill>
          <a:srgbClr val="FF6600"/>
        </a:solidFill>
      </dgm:spPr>
      <dgm:t>
        <a:bodyPr/>
        <a:lstStyle/>
        <a:p>
          <a:r>
            <a:rPr lang="en-US" sz="2000" dirty="0"/>
            <a:t>Clinical Integration</a:t>
          </a:r>
        </a:p>
      </dgm:t>
    </dgm:pt>
    <dgm:pt modelId="{BEA00849-72B7-43ED-9C7D-E5A5415D2154}" type="parTrans" cxnId="{B08D7F0A-7C2A-44F8-A275-EC74B6A3FF19}">
      <dgm:prSet/>
      <dgm:spPr/>
      <dgm:t>
        <a:bodyPr/>
        <a:lstStyle/>
        <a:p>
          <a:endParaRPr lang="en-US" dirty="0"/>
        </a:p>
      </dgm:t>
    </dgm:pt>
    <dgm:pt modelId="{F7115CC7-E5EF-479D-B015-BA14386AFDE7}" type="sibTrans" cxnId="{B08D7F0A-7C2A-44F8-A275-EC74B6A3FF19}">
      <dgm:prSet/>
      <dgm:spPr/>
      <dgm:t>
        <a:bodyPr/>
        <a:lstStyle/>
        <a:p>
          <a:endParaRPr lang="en-US"/>
        </a:p>
      </dgm:t>
    </dgm:pt>
    <dgm:pt modelId="{A736EA13-D72D-4E8F-B913-1410D25D2523}">
      <dgm:prSet phldrT="[Text]" custT="1"/>
      <dgm:spPr>
        <a:solidFill>
          <a:srgbClr val="FF6600"/>
        </a:solidFill>
      </dgm:spPr>
      <dgm:t>
        <a:bodyPr/>
        <a:lstStyle/>
        <a:p>
          <a:r>
            <a:rPr lang="en-US" sz="2000" dirty="0"/>
            <a:t>Care Management</a:t>
          </a:r>
        </a:p>
      </dgm:t>
    </dgm:pt>
    <dgm:pt modelId="{87F09F06-27BA-4409-82FB-FD259CFCEB2A}" type="parTrans" cxnId="{9E6F8534-4710-4AEB-A243-07FEC1F411DB}">
      <dgm:prSet/>
      <dgm:spPr/>
      <dgm:t>
        <a:bodyPr/>
        <a:lstStyle/>
        <a:p>
          <a:endParaRPr lang="en-US" dirty="0"/>
        </a:p>
      </dgm:t>
    </dgm:pt>
    <dgm:pt modelId="{90AE02CE-0E65-487B-BBE7-6B48D179C496}" type="sibTrans" cxnId="{9E6F8534-4710-4AEB-A243-07FEC1F411DB}">
      <dgm:prSet/>
      <dgm:spPr/>
      <dgm:t>
        <a:bodyPr/>
        <a:lstStyle/>
        <a:p>
          <a:endParaRPr lang="en-US"/>
        </a:p>
      </dgm:t>
    </dgm:pt>
    <dgm:pt modelId="{181C4680-FFDD-4359-BDF4-8DE4EFDC8BE3}" type="pres">
      <dgm:prSet presAssocID="{57311617-E72E-4F13-BBC6-E09144A95FAD}" presName="Name0" presStyleCnt="0">
        <dgm:presLayoutVars>
          <dgm:chMax val="1"/>
          <dgm:chPref val="1"/>
          <dgm:dir/>
          <dgm:animOne val="branch"/>
          <dgm:animLvl val="lvl"/>
        </dgm:presLayoutVars>
      </dgm:prSet>
      <dgm:spPr/>
    </dgm:pt>
    <dgm:pt modelId="{E8993573-84D0-4258-8164-1CBF5C13DE1A}" type="pres">
      <dgm:prSet presAssocID="{2CB2DC67-6DE9-4DC6-9EC1-04DF9B8DD98A}" presName="singleCycle" presStyleCnt="0"/>
      <dgm:spPr/>
    </dgm:pt>
    <dgm:pt modelId="{BBA1EDEA-715A-40D0-B86B-F85E8507D84D}" type="pres">
      <dgm:prSet presAssocID="{2CB2DC67-6DE9-4DC6-9EC1-04DF9B8DD98A}" presName="singleCenter" presStyleLbl="node1" presStyleIdx="0" presStyleCnt="4" custScaleX="86714" custScaleY="98928" custLinFactNeighborX="1387" custLinFactNeighborY="-7079">
        <dgm:presLayoutVars>
          <dgm:chMax val="7"/>
          <dgm:chPref val="7"/>
        </dgm:presLayoutVars>
      </dgm:prSet>
      <dgm:spPr/>
    </dgm:pt>
    <dgm:pt modelId="{A3745C2B-1EC1-4A2A-B271-6020294FE349}" type="pres">
      <dgm:prSet presAssocID="{7EB2F5FE-4AA6-4447-A36B-34E0B0282782}" presName="Name56" presStyleLbl="parChTrans1D2" presStyleIdx="0" presStyleCnt="3"/>
      <dgm:spPr/>
    </dgm:pt>
    <dgm:pt modelId="{443A979E-8152-4BFD-B248-82E9F668E25A}" type="pres">
      <dgm:prSet presAssocID="{9131567A-BCEC-4D87-A8A8-712CFEC21DB6}" presName="text0" presStyleLbl="node1" presStyleIdx="1" presStyleCnt="4" custScaleX="380812" custScaleY="99757">
        <dgm:presLayoutVars>
          <dgm:bulletEnabled val="1"/>
        </dgm:presLayoutVars>
      </dgm:prSet>
      <dgm:spPr/>
    </dgm:pt>
    <dgm:pt modelId="{8E9CADE0-FE88-4E90-8D6C-47AD3D1A77D5}" type="pres">
      <dgm:prSet presAssocID="{BEA00849-72B7-43ED-9C7D-E5A5415D2154}" presName="Name56" presStyleLbl="parChTrans1D2" presStyleIdx="1" presStyleCnt="3"/>
      <dgm:spPr/>
    </dgm:pt>
    <dgm:pt modelId="{47A03869-7C11-4539-9EFF-4D43C3637D55}" type="pres">
      <dgm:prSet presAssocID="{A80CA202-451F-4771-8CB1-12B0113D5059}" presName="text0" presStyleLbl="node1" presStyleIdx="2" presStyleCnt="4" custScaleX="173459" custScaleY="109346">
        <dgm:presLayoutVars>
          <dgm:bulletEnabled val="1"/>
        </dgm:presLayoutVars>
      </dgm:prSet>
      <dgm:spPr/>
    </dgm:pt>
    <dgm:pt modelId="{3D099D22-0367-4904-82CD-C004507BAF08}" type="pres">
      <dgm:prSet presAssocID="{87F09F06-27BA-4409-82FB-FD259CFCEB2A}" presName="Name56" presStyleLbl="parChTrans1D2" presStyleIdx="2" presStyleCnt="3"/>
      <dgm:spPr/>
    </dgm:pt>
    <dgm:pt modelId="{9ADFB388-1BF9-4B81-B28D-DF454CC39C8E}" type="pres">
      <dgm:prSet presAssocID="{A736EA13-D72D-4E8F-B913-1410D25D2523}" presName="text0" presStyleLbl="node1" presStyleIdx="3" presStyleCnt="4" custScaleX="198227" custScaleY="109346">
        <dgm:presLayoutVars>
          <dgm:bulletEnabled val="1"/>
        </dgm:presLayoutVars>
      </dgm:prSet>
      <dgm:spPr/>
    </dgm:pt>
  </dgm:ptLst>
  <dgm:cxnLst>
    <dgm:cxn modelId="{B08D7F0A-7C2A-44F8-A275-EC74B6A3FF19}" srcId="{2CB2DC67-6DE9-4DC6-9EC1-04DF9B8DD98A}" destId="{A80CA202-451F-4771-8CB1-12B0113D5059}" srcOrd="1" destOrd="0" parTransId="{BEA00849-72B7-43ED-9C7D-E5A5415D2154}" sibTransId="{F7115CC7-E5EF-479D-B015-BA14386AFDE7}"/>
    <dgm:cxn modelId="{3F69A326-C2A7-4947-B114-0EEBC1309F51}" type="presOf" srcId="{9131567A-BCEC-4D87-A8A8-712CFEC21DB6}" destId="{443A979E-8152-4BFD-B248-82E9F668E25A}" srcOrd="0" destOrd="0" presId="urn:microsoft.com/office/officeart/2008/layout/RadialCluster"/>
    <dgm:cxn modelId="{4DF5882E-7178-4EA3-80F4-3A7B9894DFF7}" srcId="{57311617-E72E-4F13-BBC6-E09144A95FAD}" destId="{2CB2DC67-6DE9-4DC6-9EC1-04DF9B8DD98A}" srcOrd="0" destOrd="0" parTransId="{CA945936-A338-4AD0-B251-EAA325A0DF60}" sibTransId="{D56A8B4F-16C7-4F2A-93FB-5FF9CCB0C2C7}"/>
    <dgm:cxn modelId="{9E6F8534-4710-4AEB-A243-07FEC1F411DB}" srcId="{2CB2DC67-6DE9-4DC6-9EC1-04DF9B8DD98A}" destId="{A736EA13-D72D-4E8F-B913-1410D25D2523}" srcOrd="2" destOrd="0" parTransId="{87F09F06-27BA-4409-82FB-FD259CFCEB2A}" sibTransId="{90AE02CE-0E65-487B-BBE7-6B48D179C496}"/>
    <dgm:cxn modelId="{D9E66164-55FE-40F9-AD59-3BEC65F14809}" srcId="{2CB2DC67-6DE9-4DC6-9EC1-04DF9B8DD98A}" destId="{9131567A-BCEC-4D87-A8A8-712CFEC21DB6}" srcOrd="0" destOrd="0" parTransId="{7EB2F5FE-4AA6-4447-A36B-34E0B0282782}" sibTransId="{BFF2596A-64C5-439F-8184-CBD632459B4F}"/>
    <dgm:cxn modelId="{91F6434D-6584-43A1-98D1-D7B173852849}" type="presOf" srcId="{87F09F06-27BA-4409-82FB-FD259CFCEB2A}" destId="{3D099D22-0367-4904-82CD-C004507BAF08}" srcOrd="0" destOrd="0" presId="urn:microsoft.com/office/officeart/2008/layout/RadialCluster"/>
    <dgm:cxn modelId="{876AB775-B99B-43BF-9C96-2A666DCE4562}" type="presOf" srcId="{7EB2F5FE-4AA6-4447-A36B-34E0B0282782}" destId="{A3745C2B-1EC1-4A2A-B271-6020294FE349}" srcOrd="0" destOrd="0" presId="urn:microsoft.com/office/officeart/2008/layout/RadialCluster"/>
    <dgm:cxn modelId="{88C9F689-55E6-4646-ACF3-E8E235C12154}" type="presOf" srcId="{57311617-E72E-4F13-BBC6-E09144A95FAD}" destId="{181C4680-FFDD-4359-BDF4-8DE4EFDC8BE3}" srcOrd="0" destOrd="0" presId="urn:microsoft.com/office/officeart/2008/layout/RadialCluster"/>
    <dgm:cxn modelId="{A9C5E794-735E-4469-A807-1E3609000610}" type="presOf" srcId="{A736EA13-D72D-4E8F-B913-1410D25D2523}" destId="{9ADFB388-1BF9-4B81-B28D-DF454CC39C8E}" srcOrd="0" destOrd="0" presId="urn:microsoft.com/office/officeart/2008/layout/RadialCluster"/>
    <dgm:cxn modelId="{41EF7B9E-6432-474F-BCB0-656F93CB0D48}" type="presOf" srcId="{BEA00849-72B7-43ED-9C7D-E5A5415D2154}" destId="{8E9CADE0-FE88-4E90-8D6C-47AD3D1A77D5}" srcOrd="0" destOrd="0" presId="urn:microsoft.com/office/officeart/2008/layout/RadialCluster"/>
    <dgm:cxn modelId="{9ADB69AC-C8A3-40C6-A2F9-741A2C7444A3}" type="presOf" srcId="{2CB2DC67-6DE9-4DC6-9EC1-04DF9B8DD98A}" destId="{BBA1EDEA-715A-40D0-B86B-F85E8507D84D}" srcOrd="0" destOrd="0" presId="urn:microsoft.com/office/officeart/2008/layout/RadialCluster"/>
    <dgm:cxn modelId="{118DACFC-A89A-4328-A2FC-AA85B5457EF9}" type="presOf" srcId="{A80CA202-451F-4771-8CB1-12B0113D5059}" destId="{47A03869-7C11-4539-9EFF-4D43C3637D55}" srcOrd="0" destOrd="0" presId="urn:microsoft.com/office/officeart/2008/layout/RadialCluster"/>
    <dgm:cxn modelId="{4AC213E2-25E3-4FA8-A7A8-E93D7AE84237}" type="presParOf" srcId="{181C4680-FFDD-4359-BDF4-8DE4EFDC8BE3}" destId="{E8993573-84D0-4258-8164-1CBF5C13DE1A}" srcOrd="0" destOrd="0" presId="urn:microsoft.com/office/officeart/2008/layout/RadialCluster"/>
    <dgm:cxn modelId="{DA22680B-294E-44AA-80D1-23C378C7C26B}" type="presParOf" srcId="{E8993573-84D0-4258-8164-1CBF5C13DE1A}" destId="{BBA1EDEA-715A-40D0-B86B-F85E8507D84D}" srcOrd="0" destOrd="0" presId="urn:microsoft.com/office/officeart/2008/layout/RadialCluster"/>
    <dgm:cxn modelId="{478EFC0C-942C-4F35-9F9C-92CFEF311B5C}" type="presParOf" srcId="{E8993573-84D0-4258-8164-1CBF5C13DE1A}" destId="{A3745C2B-1EC1-4A2A-B271-6020294FE349}" srcOrd="1" destOrd="0" presId="urn:microsoft.com/office/officeart/2008/layout/RadialCluster"/>
    <dgm:cxn modelId="{50F6EA33-F3F1-4AC0-AA71-6108B9617FE9}" type="presParOf" srcId="{E8993573-84D0-4258-8164-1CBF5C13DE1A}" destId="{443A979E-8152-4BFD-B248-82E9F668E25A}" srcOrd="2" destOrd="0" presId="urn:microsoft.com/office/officeart/2008/layout/RadialCluster"/>
    <dgm:cxn modelId="{3E916E79-E1AC-4410-BF88-19D891FE0B29}" type="presParOf" srcId="{E8993573-84D0-4258-8164-1CBF5C13DE1A}" destId="{8E9CADE0-FE88-4E90-8D6C-47AD3D1A77D5}" srcOrd="3" destOrd="0" presId="urn:microsoft.com/office/officeart/2008/layout/RadialCluster"/>
    <dgm:cxn modelId="{F12E4DAA-B91D-4DE7-955C-2F8BC09571B6}" type="presParOf" srcId="{E8993573-84D0-4258-8164-1CBF5C13DE1A}" destId="{47A03869-7C11-4539-9EFF-4D43C3637D55}" srcOrd="4" destOrd="0" presId="urn:microsoft.com/office/officeart/2008/layout/RadialCluster"/>
    <dgm:cxn modelId="{607B0B09-E3E3-4C84-8AA7-CBED65B67A91}" type="presParOf" srcId="{E8993573-84D0-4258-8164-1CBF5C13DE1A}" destId="{3D099D22-0367-4904-82CD-C004507BAF08}" srcOrd="5" destOrd="0" presId="urn:microsoft.com/office/officeart/2008/layout/RadialCluster"/>
    <dgm:cxn modelId="{66CA0AB5-FC35-4885-91EE-2CDC9753ADB4}" type="presParOf" srcId="{E8993573-84D0-4258-8164-1CBF5C13DE1A}" destId="{9ADFB388-1BF9-4B81-B28D-DF454CC39C8E}"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1EDEA-715A-40D0-B86B-F85E8507D84D}">
      <dsp:nvSpPr>
        <dsp:cNvPr id="0" name=""/>
        <dsp:cNvSpPr/>
      </dsp:nvSpPr>
      <dsp:spPr>
        <a:xfrm>
          <a:off x="1905000" y="1874473"/>
          <a:ext cx="1229014" cy="1402126"/>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1964996" y="1934469"/>
        <a:ext cx="1109022" cy="1282134"/>
      </dsp:txXfrm>
    </dsp:sp>
    <dsp:sp modelId="{A3745C2B-1EC1-4A2A-B271-6020294FE349}">
      <dsp:nvSpPr>
        <dsp:cNvPr id="0" name=""/>
        <dsp:cNvSpPr/>
      </dsp:nvSpPr>
      <dsp:spPr>
        <a:xfrm rot="16088947">
          <a:off x="2138133" y="1527158"/>
          <a:ext cx="694991" cy="0"/>
        </a:xfrm>
        <a:custGeom>
          <a:avLst/>
          <a:gdLst/>
          <a:ahLst/>
          <a:cxnLst/>
          <a:rect l="0" t="0" r="0" b="0"/>
          <a:pathLst>
            <a:path>
              <a:moveTo>
                <a:pt x="0" y="0"/>
              </a:moveTo>
              <a:lnTo>
                <a:pt x="69499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3A979E-8152-4BFD-B248-82E9F668E25A}">
      <dsp:nvSpPr>
        <dsp:cNvPr id="0" name=""/>
        <dsp:cNvSpPr/>
      </dsp:nvSpPr>
      <dsp:spPr>
        <a:xfrm>
          <a:off x="650996" y="232547"/>
          <a:ext cx="3616206" cy="947296"/>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Care Coordination</a:t>
          </a:r>
        </a:p>
      </dsp:txBody>
      <dsp:txXfrm>
        <a:off x="697239" y="278790"/>
        <a:ext cx="3523720" cy="854810"/>
      </dsp:txXfrm>
    </dsp:sp>
    <dsp:sp modelId="{8E9CADE0-FE88-4E90-8D6C-47AD3D1A77D5}">
      <dsp:nvSpPr>
        <dsp:cNvPr id="0" name=""/>
        <dsp:cNvSpPr/>
      </dsp:nvSpPr>
      <dsp:spPr>
        <a:xfrm rot="2245714">
          <a:off x="3064967" y="3249672"/>
          <a:ext cx="670727" cy="0"/>
        </a:xfrm>
        <a:custGeom>
          <a:avLst/>
          <a:gdLst/>
          <a:ahLst/>
          <a:cxnLst/>
          <a:rect l="0" t="0" r="0" b="0"/>
          <a:pathLst>
            <a:path>
              <a:moveTo>
                <a:pt x="0" y="0"/>
              </a:moveTo>
              <a:lnTo>
                <a:pt x="67072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03869-7C11-4539-9EFF-4D43C3637D55}">
      <dsp:nvSpPr>
        <dsp:cNvPr id="0" name=""/>
        <dsp:cNvSpPr/>
      </dsp:nvSpPr>
      <dsp:spPr>
        <a:xfrm>
          <a:off x="3521415" y="3453497"/>
          <a:ext cx="1647173" cy="1038354"/>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Clinical Integration</a:t>
          </a:r>
        </a:p>
      </dsp:txBody>
      <dsp:txXfrm>
        <a:off x="3572103" y="3504185"/>
        <a:ext cx="1545797" cy="936978"/>
      </dsp:txXfrm>
    </dsp:sp>
    <dsp:sp modelId="{3D099D22-0367-4904-82CD-C004507BAF08}">
      <dsp:nvSpPr>
        <dsp:cNvPr id="0" name=""/>
        <dsp:cNvSpPr/>
      </dsp:nvSpPr>
      <dsp:spPr>
        <a:xfrm rot="8659664">
          <a:off x="1226167" y="3235075"/>
          <a:ext cx="749112" cy="0"/>
        </a:xfrm>
        <a:custGeom>
          <a:avLst/>
          <a:gdLst/>
          <a:ahLst/>
          <a:cxnLst/>
          <a:rect l="0" t="0" r="0" b="0"/>
          <a:pathLst>
            <a:path>
              <a:moveTo>
                <a:pt x="0" y="0"/>
              </a:moveTo>
              <a:lnTo>
                <a:pt x="74911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DFB388-1BF9-4B81-B28D-DF454CC39C8E}">
      <dsp:nvSpPr>
        <dsp:cNvPr id="0" name=""/>
        <dsp:cNvSpPr/>
      </dsp:nvSpPr>
      <dsp:spPr>
        <a:xfrm>
          <a:off x="-367988" y="3453497"/>
          <a:ext cx="1882371" cy="1038354"/>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Care Management</a:t>
          </a:r>
        </a:p>
      </dsp:txBody>
      <dsp:txXfrm>
        <a:off x="-317300" y="3504185"/>
        <a:ext cx="1780995" cy="93697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7A7CC-8BD7-414D-BA72-25E3B8F78D7F}" type="datetimeFigureOut">
              <a:rPr lang="en-US" smtClean="0"/>
              <a:t>11/29/2017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7C2EA-18D3-4BA4-BD75-7775479E9772}" type="slidenum">
              <a:rPr lang="en-US" smtClean="0"/>
              <a:t>‹#›</a:t>
            </a:fld>
            <a:endParaRPr lang="en-US"/>
          </a:p>
        </p:txBody>
      </p:sp>
    </p:spTree>
    <p:extLst>
      <p:ext uri="{BB962C8B-B14F-4D97-AF65-F5344CB8AC3E}">
        <p14:creationId xmlns:p14="http://schemas.microsoft.com/office/powerpoint/2010/main" val="258403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22532" name="Slide Number Placeholder 3"/>
          <p:cNvSpPr>
            <a:spLocks noGrp="1"/>
          </p:cNvSpPr>
          <p:nvPr>
            <p:ph type="sldNum" sz="quarter" idx="5"/>
          </p:nvPr>
        </p:nvSpPr>
        <p:spPr bwMode="auto">
          <a:noFill/>
          <a:ln>
            <a:miter lim="800000"/>
            <a:headEnd/>
            <a:tailEnd/>
          </a:ln>
        </p:spPr>
        <p:txBody>
          <a:bodyPr/>
          <a:lstStyle/>
          <a:p>
            <a:pPr defTabSz="942863"/>
            <a:fld id="{2DFB275F-1B31-42D4-A2D9-F101B8C64727}" type="slidenum">
              <a:rPr lang="en-US">
                <a:latin typeface="Arial" charset="0"/>
              </a:rPr>
              <a:pPr defTabSz="942863"/>
              <a:t>6</a:t>
            </a:fld>
            <a:endParaRPr lang="en-US" dirty="0">
              <a:latin typeface="Arial" charset="0"/>
            </a:endParaRPr>
          </a:p>
        </p:txBody>
      </p:sp>
    </p:spTree>
    <p:extLst>
      <p:ext uri="{BB962C8B-B14F-4D97-AF65-F5344CB8AC3E}">
        <p14:creationId xmlns:p14="http://schemas.microsoft.com/office/powerpoint/2010/main" val="401255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24580" name="Slide Number Placeholder 3"/>
          <p:cNvSpPr>
            <a:spLocks noGrp="1"/>
          </p:cNvSpPr>
          <p:nvPr>
            <p:ph type="sldNum" sz="quarter" idx="5"/>
          </p:nvPr>
        </p:nvSpPr>
        <p:spPr bwMode="auto">
          <a:noFill/>
          <a:ln>
            <a:miter lim="800000"/>
            <a:headEnd/>
            <a:tailEnd/>
          </a:ln>
        </p:spPr>
        <p:txBody>
          <a:bodyPr/>
          <a:lstStyle/>
          <a:p>
            <a:pPr defTabSz="942863"/>
            <a:fld id="{C30A06C8-2AEF-4012-9EE1-F12C27795AA3}" type="slidenum">
              <a:rPr lang="en-US">
                <a:latin typeface="Arial" charset="0"/>
              </a:rPr>
              <a:pPr defTabSz="942863"/>
              <a:t>7</a:t>
            </a:fld>
            <a:endParaRPr lang="en-US" dirty="0">
              <a:latin typeface="Arial" charset="0"/>
            </a:endParaRPr>
          </a:p>
        </p:txBody>
      </p:sp>
    </p:spTree>
    <p:extLst>
      <p:ext uri="{BB962C8B-B14F-4D97-AF65-F5344CB8AC3E}">
        <p14:creationId xmlns:p14="http://schemas.microsoft.com/office/powerpoint/2010/main" val="311461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710" eaLnBrk="0" hangingPunct="0">
              <a:defRPr sz="2400">
                <a:solidFill>
                  <a:schemeClr val="bg1"/>
                </a:solidFill>
                <a:latin typeface="Arial" charset="0"/>
                <a:cs typeface="Arial" charset="0"/>
              </a:defRPr>
            </a:lvl1pPr>
            <a:lvl2pPr marL="720632" indent="-277166" defTabSz="897710" eaLnBrk="0" hangingPunct="0">
              <a:defRPr sz="2400">
                <a:solidFill>
                  <a:schemeClr val="bg1"/>
                </a:solidFill>
                <a:latin typeface="Arial" charset="0"/>
                <a:cs typeface="Arial" charset="0"/>
              </a:defRPr>
            </a:lvl2pPr>
            <a:lvl3pPr marL="1108664" indent="-221733" defTabSz="897710" eaLnBrk="0" hangingPunct="0">
              <a:defRPr sz="2400">
                <a:solidFill>
                  <a:schemeClr val="bg1"/>
                </a:solidFill>
                <a:latin typeface="Arial" charset="0"/>
                <a:cs typeface="Arial" charset="0"/>
              </a:defRPr>
            </a:lvl3pPr>
            <a:lvl4pPr marL="1552131" indent="-221733" defTabSz="897710" eaLnBrk="0" hangingPunct="0">
              <a:defRPr sz="2400">
                <a:solidFill>
                  <a:schemeClr val="bg1"/>
                </a:solidFill>
                <a:latin typeface="Arial" charset="0"/>
                <a:cs typeface="Arial" charset="0"/>
              </a:defRPr>
            </a:lvl4pPr>
            <a:lvl5pPr marL="1995597" indent="-221733" defTabSz="897710" eaLnBrk="0" hangingPunct="0">
              <a:defRPr sz="2400">
                <a:solidFill>
                  <a:schemeClr val="bg1"/>
                </a:solidFill>
                <a:latin typeface="Arial" charset="0"/>
                <a:cs typeface="Arial" charset="0"/>
              </a:defRPr>
            </a:lvl5pPr>
            <a:lvl6pPr marL="2439063" indent="-221733" defTabSz="897710" eaLnBrk="0" fontAlgn="base" hangingPunct="0">
              <a:spcBef>
                <a:spcPct val="0"/>
              </a:spcBef>
              <a:spcAft>
                <a:spcPct val="0"/>
              </a:spcAft>
              <a:defRPr sz="2400">
                <a:solidFill>
                  <a:schemeClr val="bg1"/>
                </a:solidFill>
                <a:latin typeface="Arial" charset="0"/>
                <a:cs typeface="Arial" charset="0"/>
              </a:defRPr>
            </a:lvl6pPr>
            <a:lvl7pPr marL="2882526" indent="-221733" defTabSz="897710" eaLnBrk="0" fontAlgn="base" hangingPunct="0">
              <a:spcBef>
                <a:spcPct val="0"/>
              </a:spcBef>
              <a:spcAft>
                <a:spcPct val="0"/>
              </a:spcAft>
              <a:defRPr sz="2400">
                <a:solidFill>
                  <a:schemeClr val="bg1"/>
                </a:solidFill>
                <a:latin typeface="Arial" charset="0"/>
                <a:cs typeface="Arial" charset="0"/>
              </a:defRPr>
            </a:lvl7pPr>
            <a:lvl8pPr marL="3325993" indent="-221733" defTabSz="897710" eaLnBrk="0" fontAlgn="base" hangingPunct="0">
              <a:spcBef>
                <a:spcPct val="0"/>
              </a:spcBef>
              <a:spcAft>
                <a:spcPct val="0"/>
              </a:spcAft>
              <a:defRPr sz="2400">
                <a:solidFill>
                  <a:schemeClr val="bg1"/>
                </a:solidFill>
                <a:latin typeface="Arial" charset="0"/>
                <a:cs typeface="Arial" charset="0"/>
              </a:defRPr>
            </a:lvl8pPr>
            <a:lvl9pPr marL="3769459" indent="-221733" defTabSz="897710" eaLnBrk="0" fontAlgn="base" hangingPunct="0">
              <a:spcBef>
                <a:spcPct val="0"/>
              </a:spcBef>
              <a:spcAft>
                <a:spcPct val="0"/>
              </a:spcAft>
              <a:defRPr sz="2400">
                <a:solidFill>
                  <a:schemeClr val="bg1"/>
                </a:solidFill>
                <a:latin typeface="Arial" charset="0"/>
                <a:cs typeface="Arial" charset="0"/>
              </a:defRPr>
            </a:lvl9pPr>
          </a:lstStyle>
          <a:p>
            <a:fld id="{DD194D42-9A2F-485A-9988-CFE1C47C0ECF}" type="slidenum">
              <a:rPr lang="en-US" sz="1200">
                <a:solidFill>
                  <a:srgbClr val="000000"/>
                </a:solidFill>
                <a:latin typeface="Times New Roman" pitchFamily="18" charset="0"/>
              </a:rPr>
              <a:pPr/>
              <a:t>8</a:t>
            </a:fld>
            <a:endParaRPr lang="en-US" sz="1200" dirty="0">
              <a:solidFill>
                <a:srgbClr val="000000"/>
              </a:solidFill>
              <a:latin typeface="Times New Roman" pitchFamily="18" charset="0"/>
            </a:endParaRPr>
          </a:p>
        </p:txBody>
      </p:sp>
      <p:sp>
        <p:nvSpPr>
          <p:cNvPr id="115715" name="Rectangle 7"/>
          <p:cNvSpPr txBox="1">
            <a:spLocks noGrp="1" noChangeArrowheads="1"/>
          </p:cNvSpPr>
          <p:nvPr/>
        </p:nvSpPr>
        <p:spPr bwMode="auto">
          <a:xfrm>
            <a:off x="3886412" y="8686645"/>
            <a:ext cx="2971591" cy="45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94" tIns="44348" rIns="88694" bIns="44348" anchor="b"/>
          <a:lstStyle>
            <a:lvl1pPr eaLnBrk="0" hangingPunct="0">
              <a:defRPr sz="2400">
                <a:solidFill>
                  <a:schemeClr val="bg1"/>
                </a:solidFill>
                <a:latin typeface="Arial" charset="0"/>
                <a:cs typeface="Arial" charset="0"/>
              </a:defRPr>
            </a:lvl1pPr>
            <a:lvl2pPr marL="742950" indent="-285750" eaLnBrk="0" hangingPunct="0">
              <a:defRPr sz="2400">
                <a:solidFill>
                  <a:schemeClr val="bg1"/>
                </a:solidFill>
                <a:latin typeface="Arial" charset="0"/>
                <a:cs typeface="Arial" charset="0"/>
              </a:defRPr>
            </a:lvl2pPr>
            <a:lvl3pPr marL="1143000" indent="-228600" eaLnBrk="0" hangingPunct="0">
              <a:defRPr sz="2400">
                <a:solidFill>
                  <a:schemeClr val="bg1"/>
                </a:solidFill>
                <a:latin typeface="Arial" charset="0"/>
                <a:cs typeface="Arial" charset="0"/>
              </a:defRPr>
            </a:lvl3pPr>
            <a:lvl4pPr marL="1600200" indent="-228600" eaLnBrk="0" hangingPunct="0">
              <a:defRPr sz="2400">
                <a:solidFill>
                  <a:schemeClr val="bg1"/>
                </a:solidFill>
                <a:latin typeface="Arial" charset="0"/>
                <a:cs typeface="Arial" charset="0"/>
              </a:defRPr>
            </a:lvl4pPr>
            <a:lvl5pPr marL="2057400" indent="-228600" eaLnBrk="0" hangingPunct="0">
              <a:defRPr sz="2400">
                <a:solidFill>
                  <a:schemeClr val="bg1"/>
                </a:solidFill>
                <a:latin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cs typeface="Arial" charset="0"/>
              </a:defRPr>
            </a:lvl9pPr>
          </a:lstStyle>
          <a:p>
            <a:pPr algn="r"/>
            <a:fld id="{988BECDB-B842-4A99-9E48-26EDC0049DD7}" type="slidenum">
              <a:rPr lang="en-US" sz="1200">
                <a:solidFill>
                  <a:srgbClr val="000000"/>
                </a:solidFill>
                <a:latin typeface="Times New Roman" pitchFamily="18" charset="0"/>
              </a:rPr>
              <a:pPr algn="r"/>
              <a:t>8</a:t>
            </a:fld>
            <a:endParaRPr lang="en-US" sz="1200" dirty="0">
              <a:solidFill>
                <a:srgbClr val="000000"/>
              </a:solidFill>
              <a:latin typeface="Times New Roman" pitchFamily="18" charset="0"/>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77497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Physicians and their role in ACOs.</a:t>
            </a:r>
          </a:p>
          <a:p>
            <a:r>
              <a:rPr lang="en-US" dirty="0"/>
              <a:t> </a:t>
            </a:r>
          </a:p>
          <a:p>
            <a:r>
              <a:rPr lang="en-US" dirty="0"/>
              <a:t>For accountable care to take hold, three key  interdependent aspects of transformation must occur, each interdependent upon the other, as in a three-legged stool: Care delivery reform, payment reform and health information technology infrastructure. Under care delivery reform, enabled by technology,  we find</a:t>
            </a:r>
          </a:p>
          <a:p>
            <a:pPr lvl="0"/>
            <a:r>
              <a:rPr lang="en-US" dirty="0"/>
              <a:t>Care Coordination</a:t>
            </a:r>
          </a:p>
          <a:p>
            <a:pPr lvl="0"/>
            <a:r>
              <a:rPr lang="en-US" dirty="0"/>
              <a:t>Care Management</a:t>
            </a:r>
          </a:p>
          <a:p>
            <a:pPr lvl="0"/>
            <a:r>
              <a:rPr lang="en-US" dirty="0"/>
              <a:t>Clinical Integration of providers and care provision ( i.e. health information technology enabled)</a:t>
            </a:r>
          </a:p>
          <a:p>
            <a:pPr lvl="0"/>
            <a:r>
              <a:rPr lang="en-US" dirty="0"/>
              <a:t>Outcomes-oriented/evidence-based care</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3E2E77-81D6-4477-94B9-03B2FCE4CC6E}"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700063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7E33BB-4976-40FE-A0C8-BAE0ED17AA3C}" type="slidenum">
              <a:rPr lang="en-US" smtClean="0"/>
              <a:pPr/>
              <a:t>20</a:t>
            </a:fld>
            <a:endParaRPr lang="en-US"/>
          </a:p>
        </p:txBody>
      </p:sp>
    </p:spTree>
    <p:extLst>
      <p:ext uri="{BB962C8B-B14F-4D97-AF65-F5344CB8AC3E}">
        <p14:creationId xmlns:p14="http://schemas.microsoft.com/office/powerpoint/2010/main" val="864502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4B40F-66E5-420E-BC91-316FCDAE8002}" type="slidenum">
              <a:rPr lang="en-US" smtClean="0"/>
              <a:t>49</a:t>
            </a:fld>
            <a:endParaRPr lang="en-US"/>
          </a:p>
        </p:txBody>
      </p:sp>
    </p:spTree>
    <p:extLst>
      <p:ext uri="{BB962C8B-B14F-4D97-AF65-F5344CB8AC3E}">
        <p14:creationId xmlns:p14="http://schemas.microsoft.com/office/powerpoint/2010/main" val="2776032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D0538D-72AE-4A90-B8AC-9A1F9BD1A631}" type="slidenum">
              <a:rPr lang="en-US" smtClean="0"/>
              <a:pPr>
                <a:defRPr/>
              </a:pPr>
              <a:t>52</a:t>
            </a:fld>
            <a:endParaRPr lang="en-US" dirty="0"/>
          </a:p>
        </p:txBody>
      </p:sp>
    </p:spTree>
    <p:extLst>
      <p:ext uri="{BB962C8B-B14F-4D97-AF65-F5344CB8AC3E}">
        <p14:creationId xmlns:p14="http://schemas.microsoft.com/office/powerpoint/2010/main" val="2778283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Thank you Jack and Carol for reminding us that </a:t>
            </a:r>
          </a:p>
          <a:p>
            <a:r>
              <a:rPr lang="en-US" altLang="en-US"/>
              <a:t>the reduction of opioid use must be done within the context of attending to and treating pain appropriately</a:t>
            </a:r>
          </a:p>
          <a:p>
            <a:r>
              <a:rPr lang="en-US" altLang="en-US"/>
              <a:t> </a:t>
            </a:r>
          </a:p>
          <a:p>
            <a:r>
              <a:rPr lang="en-US" altLang="en-US"/>
              <a:t>Osler reminds us that knowing our client is essential</a:t>
            </a:r>
          </a:p>
          <a:p>
            <a:r>
              <a:rPr lang="en-US" altLang="en-US"/>
              <a:t>And without knowing the client we don’t have the tools to effectively treat their pain </a:t>
            </a:r>
          </a:p>
          <a:p>
            <a:endParaRPr lang="en-US" altLang="en-US"/>
          </a:p>
          <a:p>
            <a:r>
              <a:rPr lang="en-US" altLang="en-US"/>
              <a:t>For those of you who work in the community mental health system, </a:t>
            </a:r>
          </a:p>
          <a:p>
            <a:r>
              <a:rPr lang="en-US" altLang="en-US"/>
              <a:t>Our first step is recognizing the complex and profound relationship between pain/anxiety/ and depression.</a:t>
            </a:r>
          </a:p>
          <a:p>
            <a:endParaRPr lang="en-US" altLang="en-US"/>
          </a:p>
          <a:p>
            <a:r>
              <a:rPr lang="en-US" altLang="en-US"/>
              <a:t>Pain can be a common symptom—and sometimes a good indicators—of an anxiety disorder</a:t>
            </a:r>
          </a:p>
          <a:p>
            <a:r>
              <a:rPr lang="en-US" altLang="en-US"/>
              <a:t>Depression magnifies pain, making it more difficult to cope with everyday living</a:t>
            </a:r>
          </a:p>
          <a:p>
            <a:r>
              <a:rPr lang="en-US" altLang="en-US"/>
              <a:t>On average over 65% of depressed individuals complain of pain</a:t>
            </a:r>
          </a:p>
          <a:p>
            <a:endParaRPr lang="en-US" altLang="en-US"/>
          </a:p>
          <a:p>
            <a:r>
              <a:rPr lang="en-US" altLang="en-US"/>
              <a:t>Overlap of anxiety, depression, and pain is particularly evident in chronic pain such as fibromyalgia, IBS, low back pain, and nerve pain.  </a:t>
            </a:r>
          </a:p>
          <a:p>
            <a:r>
              <a:rPr lang="en-US" altLang="en-US"/>
              <a:t>About 2/3rds of patients with IBS who are referred for follow-up care have symptoms of psychological distress, most often anxiety.</a:t>
            </a:r>
          </a:p>
          <a:p>
            <a:endParaRPr lang="en-US" altLang="en-US"/>
          </a:p>
          <a:p>
            <a:r>
              <a:rPr lang="en-US" altLang="en-US"/>
              <a:t>We’ve learned more about the relationship of pain, anxiety, and depression…….not only the psychological but biological factors that contribute to the complex relationship.  </a:t>
            </a:r>
          </a:p>
          <a:p>
            <a:endParaRPr lang="en-US" altLang="en-US"/>
          </a:p>
          <a:p>
            <a:r>
              <a:rPr lang="en-US" altLang="en-US"/>
              <a:t>Treatment is challenging when pain overlaps with anxiety or depression. </a:t>
            </a:r>
          </a:p>
          <a:p>
            <a:r>
              <a:rPr lang="en-US" altLang="en-US"/>
              <a:t>Focus on pain can mask both the clinician’s and client’s awareness that a psychiatric disorder is also present.  </a:t>
            </a:r>
          </a:p>
          <a:p>
            <a:r>
              <a:rPr lang="en-US" altLang="en-US"/>
              <a:t>Even when both types of problems are correctly diagnosed, they can be difficult to treat.</a:t>
            </a:r>
          </a:p>
          <a:p>
            <a:endParaRPr lang="en-US" altLang="en-US"/>
          </a:p>
          <a:p>
            <a:r>
              <a:rPr lang="en-US" altLang="en-US"/>
              <a:t>As we were preparing for this I reflected on my years as Commissioner of Mental Health a decade ago when we were just beginning to take a deep dive in to the relationship with mental and physical illnesses…..and searching for the early models of integrated care.</a:t>
            </a:r>
          </a:p>
          <a:p>
            <a:r>
              <a:rPr lang="en-US" altLang="en-US"/>
              <a:t>Yet the understanding of this complex relationship of anxiety/depression/pain or how to treat it was not in our nomenclature.</a:t>
            </a:r>
          </a:p>
          <a:p>
            <a:r>
              <a:rPr lang="en-US" altLang="en-US"/>
              <a:t> </a:t>
            </a:r>
          </a:p>
          <a:p>
            <a:r>
              <a:rPr lang="en-US" altLang="en-US"/>
              <a:t>I recently attended a conference on Pain Management and when I returned I had several conversations with clinicians at a variety of mental health centers in my State of Illinois.  The first was a former student of mine who was doing her internship at a rural mental health center who was telling me about the caseload she had been assigned. An obese man with unremitting depression, who most of the other clinical staff felt hopeless to effect change.  He was on a boatload of meds, had no job, few friends, no work or recreational activities, slept most of the time, ate….thought of suicide.  As we dug deeper into the conversation, my former student shared that she had discovered that this cycle started multiple years ago when her client suffered a back injury…..and that the boatload of meds included meds to relieve his pain.  The treatment plan did not address his pain as key in his treatment of depression.   </a:t>
            </a:r>
          </a:p>
          <a:p>
            <a:endParaRPr lang="en-US" altLang="en-US"/>
          </a:p>
          <a:p>
            <a:r>
              <a:rPr lang="en-US" altLang="en-US"/>
              <a:t>Further conversations with wonderful clinicians at other mental health centers, revealed similar stories. One of the clinical supervisors told me that she felt bad about sharing this, but when someone asks her for pain medication she </a:t>
            </a:r>
          </a:p>
          <a:p>
            <a:r>
              <a:rPr lang="en-US" altLang="en-US"/>
              <a:t>automatically assumes this is a case of self medicating……and rarely do they look at possible pain involvement.</a:t>
            </a:r>
          </a:p>
          <a:p>
            <a:endParaRPr lang="en-US" altLang="en-US"/>
          </a:p>
          <a:p>
            <a:r>
              <a:rPr lang="en-US" altLang="en-US"/>
              <a:t>Next slide</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B89710-9ECD-43B8-9DFF-7A8922DE210A}" type="slidenum">
              <a:rPr lang="en-US" altLang="en-US" smtClean="0">
                <a:latin typeface="Calibri" panose="020F0502020204030204" pitchFamily="34" charset="0"/>
                <a:ea typeface="ＭＳ Ｐゴシック" panose="020B0600070205080204" pitchFamily="34" charset="-128"/>
              </a:rPr>
              <a:pPr/>
              <a:t>53</a:t>
            </a:fld>
            <a:endParaRPr lang="en-US" altLang="en-US">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47916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atCon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403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00">
                <a:solidFill>
                  <a:srgbClr val="000000"/>
                </a:solidFill>
              </a:defRPr>
            </a:lvl1pPr>
          </a:lstStyle>
          <a:p>
            <a:r>
              <a:rPr lang="en-US" dirty="0"/>
              <a:t>Click to edit Master title style</a:t>
            </a:r>
          </a:p>
        </p:txBody>
      </p:sp>
      <p:cxnSp>
        <p:nvCxnSpPr>
          <p:cNvPr id="5" name="Straight Connector 4"/>
          <p:cNvCxnSpPr/>
          <p:nvPr userDrawn="1"/>
        </p:nvCxnSpPr>
        <p:spPr>
          <a:xfrm>
            <a:off x="762000" y="1371600"/>
            <a:ext cx="76962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699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a:lstStyle>
            <a:lvl1pPr>
              <a:defRPr/>
            </a:lvl1pPr>
          </a:lstStyle>
          <a:p>
            <a:fld id="{F9F0158B-6D17-4012-A7D5-5DDC2F3E12DD}" type="datetime1">
              <a:rPr lang="en-US"/>
              <a:pPr/>
              <a:t>11/29/2017</a:t>
            </a:fld>
            <a:endParaRPr lang="en-US"/>
          </a:p>
        </p:txBody>
      </p:sp>
      <p:sp>
        <p:nvSpPr>
          <p:cNvPr id="8" name="Slide Number Placeholder 11"/>
          <p:cNvSpPr>
            <a:spLocks noGrp="1"/>
          </p:cNvSpPr>
          <p:nvPr>
            <p:ph type="sldNum" sz="quarter" idx="11"/>
          </p:nvPr>
        </p:nvSpPr>
        <p:spPr/>
        <p:txBody>
          <a:bodyPr/>
          <a:lstStyle>
            <a:lvl1pPr>
              <a:defRPr/>
            </a:lvl1pPr>
          </a:lstStyle>
          <a:p>
            <a:fld id="{2DBAF410-1932-4536-A5B2-52F6D3C64E7A}" type="slidenum">
              <a:rPr lang="en-US"/>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921715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9F39F-6D9C-454F-9E68-4857B202D6C5}"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BBA7F-5603-48AC-8F3C-AA1C8D8A3B94}" type="slidenum">
              <a:rPr lang="en-US" smtClean="0"/>
              <a:t>‹#›</a:t>
            </a:fld>
            <a:endParaRPr lang="en-US"/>
          </a:p>
        </p:txBody>
      </p:sp>
    </p:spTree>
    <p:extLst>
      <p:ext uri="{BB962C8B-B14F-4D97-AF65-F5344CB8AC3E}">
        <p14:creationId xmlns:p14="http://schemas.microsoft.com/office/powerpoint/2010/main" val="3350429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Content Placeholder 2"/>
          <p:cNvSpPr txBox="1">
            <a:spLocks/>
          </p:cNvSpPr>
          <p:nvPr userDrawn="1"/>
        </p:nvSpPr>
        <p:spPr bwMode="auto">
          <a:xfrm>
            <a:off x="6300788" y="1150938"/>
            <a:ext cx="25701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7200" rtl="0" eaLnBrk="0" fontAlgn="base" hangingPunct="0">
              <a:spcBef>
                <a:spcPct val="20000"/>
              </a:spcBef>
              <a:spcAft>
                <a:spcPct val="0"/>
              </a:spcAft>
              <a:buClr>
                <a:srgbClr val="609BCD"/>
              </a:buClr>
              <a:buSzPct val="110000"/>
              <a:buFontTx/>
              <a:buNone/>
              <a:defRPr sz="1100" kern="1200" spc="0" baseline="0">
                <a:solidFill>
                  <a:srgbClr val="000000"/>
                </a:solidFill>
                <a:latin typeface="Open Sans"/>
                <a:ea typeface="ＭＳ Ｐゴシック" charset="0"/>
                <a:cs typeface="Open Sans"/>
              </a:defRPr>
            </a:lvl1pPr>
            <a:lvl2pPr marL="742950" indent="-285750" algn="l" defTabSz="457200" rtl="0" eaLnBrk="0" fontAlgn="base" hangingPunct="0">
              <a:spcBef>
                <a:spcPct val="20000"/>
              </a:spcBef>
              <a:spcAft>
                <a:spcPct val="0"/>
              </a:spcAft>
              <a:buClr>
                <a:srgbClr val="609BCD"/>
              </a:buClr>
              <a:buSzPct val="125000"/>
              <a:buFont typeface="Lucida Grande" charset="0"/>
              <a:buChar char="»"/>
              <a:defRPr kern="1200">
                <a:solidFill>
                  <a:srgbClr val="000000"/>
                </a:solidFill>
                <a:latin typeface="Open Sans"/>
                <a:ea typeface="ＭＳ Ｐゴシック" charset="0"/>
                <a:cs typeface="Open Sans"/>
              </a:defRPr>
            </a:lvl2pPr>
            <a:lvl3pPr marL="1143000" indent="-228600" algn="l" defTabSz="457200" rtl="0" eaLnBrk="0" fontAlgn="base" hangingPunct="0">
              <a:spcBef>
                <a:spcPct val="20000"/>
              </a:spcBef>
              <a:spcAft>
                <a:spcPct val="0"/>
              </a:spcAft>
              <a:buClr>
                <a:srgbClr val="609BCD"/>
              </a:buClr>
              <a:buFont typeface="Lucida Grande" charset="0"/>
              <a:buChar char="●"/>
              <a:defRPr sz="1600" kern="1200">
                <a:solidFill>
                  <a:srgbClr val="000000"/>
                </a:solidFill>
                <a:latin typeface="Open Sans"/>
                <a:ea typeface="ＭＳ Ｐゴシック" charset="0"/>
                <a:cs typeface="Open Sans"/>
              </a:defRPr>
            </a:lvl3pPr>
            <a:lvl4pPr marL="1600200" indent="-228600" algn="l" defTabSz="457200" rtl="0" eaLnBrk="0" fontAlgn="base" hangingPunct="0">
              <a:spcBef>
                <a:spcPct val="20000"/>
              </a:spcBef>
              <a:spcAft>
                <a:spcPct val="0"/>
              </a:spcAft>
              <a:buClr>
                <a:srgbClr val="609BCD"/>
              </a:buClr>
              <a:buFont typeface="Courier New" charset="0"/>
              <a:buChar char="o"/>
              <a:defRPr sz="1400" kern="1200">
                <a:solidFill>
                  <a:srgbClr val="000000"/>
                </a:solidFill>
                <a:latin typeface="Open Sans"/>
                <a:ea typeface="ＭＳ Ｐゴシック" charset="0"/>
                <a:cs typeface="Open Sans"/>
              </a:defRPr>
            </a:lvl4pPr>
            <a:lvl5pPr marL="2057400" indent="-228600" algn="l" defTabSz="457200" rtl="0" eaLnBrk="0" fontAlgn="base" hangingPunct="0">
              <a:spcBef>
                <a:spcPct val="20000"/>
              </a:spcBef>
              <a:spcAft>
                <a:spcPct val="0"/>
              </a:spcAft>
              <a:buClr>
                <a:srgbClr val="609BCD"/>
              </a:buClr>
              <a:buFont typeface="Arial" charset="0"/>
              <a:buChar char="•"/>
              <a:defRPr sz="1400" kern="1200">
                <a:solidFill>
                  <a:srgbClr val="000000"/>
                </a:solidFill>
                <a:latin typeface="Open Sans"/>
                <a:ea typeface="ＭＳ Ｐゴシック" charset="0"/>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dist">
              <a:defRPr/>
            </a:pPr>
            <a:r>
              <a:rPr lang="en-US" dirty="0" err="1">
                <a:solidFill>
                  <a:srgbClr val="FFFFFF"/>
                </a:solidFill>
                <a:latin typeface="Arial"/>
                <a:cs typeface="Arial"/>
              </a:rPr>
              <a:t>www.</a:t>
            </a:r>
            <a:r>
              <a:rPr lang="en-US" b="1" dirty="0" err="1">
                <a:solidFill>
                  <a:srgbClr val="FFFFFF"/>
                </a:solidFill>
                <a:latin typeface="Arial"/>
                <a:cs typeface="Arial"/>
              </a:rPr>
              <a:t>TheNationalCouncil</a:t>
            </a:r>
            <a:r>
              <a:rPr lang="en-US" dirty="0" err="1">
                <a:solidFill>
                  <a:srgbClr val="FFFFFF"/>
                </a:solidFill>
                <a:latin typeface="Arial"/>
                <a:cs typeface="Arial"/>
              </a:rPr>
              <a:t>.org</a:t>
            </a:r>
            <a:endParaRPr lang="en-US" dirty="0">
              <a:solidFill>
                <a:srgbClr val="FFFFFF"/>
              </a:solidFill>
              <a:latin typeface="Arial"/>
              <a:cs typeface="Arial"/>
            </a:endParaRPr>
          </a:p>
          <a:p>
            <a:pPr algn="dist">
              <a:defRPr/>
            </a:pPr>
            <a:endParaRPr lang="en-US" dirty="0">
              <a:solidFill>
                <a:srgbClr val="FFFFFF"/>
              </a:solidFill>
              <a:latin typeface="Open Sans" charset="0"/>
            </a:endParaRPr>
          </a:p>
        </p:txBody>
      </p:sp>
      <p:sp>
        <p:nvSpPr>
          <p:cNvPr id="11" name="Picture Placeholder 4"/>
          <p:cNvSpPr>
            <a:spLocks noGrp="1"/>
          </p:cNvSpPr>
          <p:nvPr>
            <p:ph type="pic" sz="quarter" idx="15"/>
          </p:nvPr>
        </p:nvSpPr>
        <p:spPr>
          <a:xfrm>
            <a:off x="490333" y="1804313"/>
            <a:ext cx="2678950" cy="2713369"/>
          </a:xfrm>
          <a:effectLst>
            <a:outerShdw blurRad="50800" dist="38100" dir="2700000" algn="tl" rotWithShape="0">
              <a:prstClr val="black">
                <a:alpha val="40000"/>
              </a:prstClr>
            </a:outerShdw>
          </a:effectLst>
        </p:spPr>
        <p:txBody>
          <a:bodyPr rtlCol="0">
            <a:normAutofit/>
          </a:bodyPr>
          <a:lstStyle>
            <a:lvl1pPr marL="0" indent="0">
              <a:buNone/>
              <a:defRPr sz="1600"/>
            </a:lvl1pPr>
          </a:lstStyle>
          <a:p>
            <a:pPr lvl="0"/>
            <a:endParaRPr lang="en-US" noProof="0" dirty="0"/>
          </a:p>
        </p:txBody>
      </p:sp>
      <p:sp>
        <p:nvSpPr>
          <p:cNvPr id="13" name="Text Placeholder 2"/>
          <p:cNvSpPr>
            <a:spLocks noGrp="1"/>
          </p:cNvSpPr>
          <p:nvPr>
            <p:ph idx="1"/>
          </p:nvPr>
        </p:nvSpPr>
        <p:spPr bwMode="auto">
          <a:xfrm>
            <a:off x="3902884" y="1804314"/>
            <a:ext cx="4795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a:buChar char="•"/>
              <a:defRPr sz="3200"/>
            </a:lvl1pPr>
            <a:lvl2pPr marL="742950" indent="-285750">
              <a:buFont typeface="Wingdings" charset="2"/>
              <a:buChar char="ü"/>
              <a:defRPr sz="1800">
                <a:solidFill>
                  <a:srgbClr val="204E9C"/>
                </a:solidFill>
              </a:defRPr>
            </a:lvl2pPr>
            <a:lvl3pPr marL="1200150" indent="-285750">
              <a:buFont typeface="Courier New"/>
              <a:buChar char="o"/>
              <a:defRPr sz="1600"/>
            </a:lvl3pPr>
            <a:lvl4pPr>
              <a:defRPr sz="1400"/>
            </a:lvl4pPr>
            <a:lvl5pPr>
              <a:defRPr sz="1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le Placeholder 1"/>
          <p:cNvSpPr>
            <a:spLocks noGrp="1"/>
          </p:cNvSpPr>
          <p:nvPr>
            <p:ph type="title"/>
          </p:nvPr>
        </p:nvSpPr>
        <p:spPr bwMode="auto">
          <a:xfrm>
            <a:off x="3206071" y="268326"/>
            <a:ext cx="577435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aseline="0">
                <a:solidFill>
                  <a:srgbClr val="E9B12B"/>
                </a:solidFill>
              </a:defRPr>
            </a:lvl1pPr>
          </a:lstStyle>
          <a:p>
            <a:r>
              <a:rPr lang="en-US"/>
              <a:t>Click to edit Master title style</a:t>
            </a:r>
            <a:endParaRPr lang="en-US" dirty="0"/>
          </a:p>
        </p:txBody>
      </p:sp>
      <p:sp>
        <p:nvSpPr>
          <p:cNvPr id="6" name="Slide Number Placeholder 5"/>
          <p:cNvSpPr>
            <a:spLocks noGrp="1"/>
          </p:cNvSpPr>
          <p:nvPr>
            <p:ph type="sldNum" sz="quarter" idx="16"/>
          </p:nvPr>
        </p:nvSpPr>
        <p:spPr>
          <a:xfrm>
            <a:off x="8477250" y="6488113"/>
            <a:ext cx="666750" cy="233362"/>
          </a:xfrm>
        </p:spPr>
        <p:txBody>
          <a:bodyPr/>
          <a:lstStyle>
            <a:lvl1pPr>
              <a:defRPr>
                <a:solidFill>
                  <a:srgbClr val="FFFFFF"/>
                </a:solidFill>
              </a:defRPr>
            </a:lvl1pPr>
          </a:lstStyle>
          <a:p>
            <a:pPr>
              <a:defRPr/>
            </a:pPr>
            <a:fld id="{7F2724D6-97FC-47FF-B18D-3CD6B4F45654}" type="slidenum">
              <a:rPr lang="en-US" altLang="en-US"/>
              <a:pPr>
                <a:defRPr/>
              </a:pPr>
              <a:t>‹#›</a:t>
            </a:fld>
            <a:endParaRPr lang="en-US" altLang="en-US"/>
          </a:p>
        </p:txBody>
      </p:sp>
    </p:spTree>
    <p:extLst>
      <p:ext uri="{BB962C8B-B14F-4D97-AF65-F5344CB8AC3E}">
        <p14:creationId xmlns:p14="http://schemas.microsoft.com/office/powerpoint/2010/main" val="2733239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5A23D7F5-8008-4D6B-B2B4-ABD3D4EE0C37}" type="slidenum">
              <a:rPr lang="en-US"/>
              <a:pPr>
                <a:defRPr/>
              </a:pPr>
              <a:t>‹#›</a:t>
            </a:fld>
            <a:endParaRPr lang="en-US" dirty="0"/>
          </a:p>
        </p:txBody>
      </p:sp>
    </p:spTree>
    <p:extLst>
      <p:ext uri="{BB962C8B-B14F-4D97-AF65-F5344CB8AC3E}">
        <p14:creationId xmlns:p14="http://schemas.microsoft.com/office/powerpoint/2010/main" val="301996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tCon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4146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5150" y="1361408"/>
            <a:ext cx="7893050" cy="664212"/>
          </a:xfrm>
        </p:spPr>
        <p:txBody>
          <a:bodyPr/>
          <a:lstStyle>
            <a:lvl1pPr marL="0" indent="0" algn="ctr">
              <a:buNone/>
              <a:defRPr b="1">
                <a:solidFill>
                  <a:srgbClr val="000000"/>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Subheading</a:t>
            </a:r>
          </a:p>
        </p:txBody>
      </p:sp>
      <p:sp>
        <p:nvSpPr>
          <p:cNvPr id="7" name="Subtitle 2"/>
          <p:cNvSpPr txBox="1">
            <a:spLocks/>
          </p:cNvSpPr>
          <p:nvPr userDrawn="1"/>
        </p:nvSpPr>
        <p:spPr>
          <a:xfrm>
            <a:off x="565150" y="2453070"/>
            <a:ext cx="7893050" cy="2816429"/>
          </a:xfrm>
          <a:prstGeom prst="rect">
            <a:avLst/>
          </a:prstGeom>
        </p:spPr>
        <p:txBody>
          <a:bodyPr vert="horz" lIns="68580" tIns="34290" rIns="68580" bIns="34290" rtlCol="0">
            <a:normAutofit/>
          </a:bodyPr>
          <a:lstStyle>
            <a:lvl1pPr marL="0" indent="0" algn="ctr" defTabSz="457200" rtl="0" eaLnBrk="1" latinLnBrk="0" hangingPunct="1">
              <a:spcBef>
                <a:spcPct val="20000"/>
              </a:spcBef>
              <a:buFont typeface="Arial"/>
              <a:buNone/>
              <a:defRPr sz="3200" kern="1200">
                <a:solidFill>
                  <a:srgbClr val="000000"/>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500" dirty="0"/>
          </a:p>
        </p:txBody>
      </p:sp>
      <p:sp>
        <p:nvSpPr>
          <p:cNvPr id="11" name="Text Placeholder 10"/>
          <p:cNvSpPr>
            <a:spLocks noGrp="1"/>
          </p:cNvSpPr>
          <p:nvPr>
            <p:ph type="body" sz="quarter" idx="13"/>
          </p:nvPr>
        </p:nvSpPr>
        <p:spPr>
          <a:xfrm>
            <a:off x="565150" y="2327656"/>
            <a:ext cx="7893050" cy="35270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57200" y="192332"/>
            <a:ext cx="8229600" cy="690416"/>
          </a:xfrm>
          <a:prstGeom prst="rect">
            <a:avLst/>
          </a:prstGeom>
        </p:spPr>
        <p:txBody>
          <a:bodyPr vert="horz" lIns="91440" tIns="45720" rIns="91440" bIns="45720" rtlCol="0" anchor="ctr">
            <a:noAutofit/>
          </a:bodyPr>
          <a:lstStyle/>
          <a:p>
            <a:r>
              <a:rPr lang="en-US" dirty="0"/>
              <a:t>Slide Title</a:t>
            </a:r>
          </a:p>
        </p:txBody>
      </p:sp>
    </p:spTree>
    <p:extLst>
      <p:ext uri="{BB962C8B-B14F-4D97-AF65-F5344CB8AC3E}">
        <p14:creationId xmlns:p14="http://schemas.microsoft.com/office/powerpoint/2010/main" val="4133473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tCon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677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 Info">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368301" y="1334440"/>
            <a:ext cx="3842039" cy="473616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7" name="Content Placeholder 2"/>
          <p:cNvSpPr>
            <a:spLocks noGrp="1"/>
          </p:cNvSpPr>
          <p:nvPr>
            <p:ph idx="13"/>
          </p:nvPr>
        </p:nvSpPr>
        <p:spPr>
          <a:xfrm>
            <a:off x="4391449" y="1317680"/>
            <a:ext cx="4447275" cy="4752920"/>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192332"/>
            <a:ext cx="8229600" cy="690416"/>
          </a:xfrm>
          <a:prstGeom prst="rect">
            <a:avLst/>
          </a:prstGeom>
        </p:spPr>
        <p:txBody>
          <a:bodyPr vert="horz" lIns="91440" tIns="45720" rIns="91440" bIns="45720" rtlCol="0" anchor="ctr">
            <a:noAutofit/>
          </a:bodyPr>
          <a:lstStyle/>
          <a:p>
            <a:r>
              <a:rPr lang="en-US" dirty="0"/>
              <a:t>Slide Title</a:t>
            </a:r>
          </a:p>
        </p:txBody>
      </p:sp>
    </p:spTree>
    <p:extLst>
      <p:ext uri="{BB962C8B-B14F-4D97-AF65-F5344CB8AC3E}">
        <p14:creationId xmlns:p14="http://schemas.microsoft.com/office/powerpoint/2010/main" val="502193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tCon Blank w/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98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5150" y="1361408"/>
            <a:ext cx="7893050" cy="664212"/>
          </a:xfrm>
        </p:spPr>
        <p:txBody>
          <a:bodyPr/>
          <a:lstStyle>
            <a:lvl1pPr marL="0" indent="0" algn="ctr">
              <a:buNone/>
              <a:defRPr b="1">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a:t>
            </a:r>
          </a:p>
        </p:txBody>
      </p:sp>
      <p:sp>
        <p:nvSpPr>
          <p:cNvPr id="7" name="Subtitle 2"/>
          <p:cNvSpPr txBox="1">
            <a:spLocks/>
          </p:cNvSpPr>
          <p:nvPr/>
        </p:nvSpPr>
        <p:spPr>
          <a:xfrm>
            <a:off x="565150" y="2453068"/>
            <a:ext cx="7893050" cy="281642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000000"/>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000" dirty="0"/>
          </a:p>
        </p:txBody>
      </p:sp>
      <p:sp>
        <p:nvSpPr>
          <p:cNvPr id="11" name="Text Placeholder 10"/>
          <p:cNvSpPr>
            <a:spLocks noGrp="1"/>
          </p:cNvSpPr>
          <p:nvPr>
            <p:ph type="body" sz="quarter" idx="13"/>
          </p:nvPr>
        </p:nvSpPr>
        <p:spPr>
          <a:xfrm>
            <a:off x="565150" y="2327656"/>
            <a:ext cx="7893050" cy="35270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p:cNvSpPr>
            <a:spLocks noGrp="1"/>
          </p:cNvSpPr>
          <p:nvPr>
            <p:ph type="title"/>
          </p:nvPr>
        </p:nvSpPr>
        <p:spPr>
          <a:xfrm>
            <a:off x="457200" y="192332"/>
            <a:ext cx="8229600" cy="690416"/>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910484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368300" y="1280164"/>
            <a:ext cx="8470423" cy="47142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11" name="Title Placeholder 1"/>
          <p:cNvSpPr>
            <a:spLocks noGrp="1"/>
          </p:cNvSpPr>
          <p:nvPr>
            <p:ph type="title"/>
          </p:nvPr>
        </p:nvSpPr>
        <p:spPr>
          <a:xfrm>
            <a:off x="457200" y="192332"/>
            <a:ext cx="8229600" cy="690416"/>
          </a:xfrm>
          <a:prstGeom prst="rect">
            <a:avLst/>
          </a:prstGeom>
        </p:spPr>
        <p:txBody>
          <a:bodyPr vert="horz" lIns="91440" tIns="45720" rIns="91440" bIns="45720" rtlCol="0" anchor="ctr">
            <a:noAutofit/>
          </a:bodyPr>
          <a:lstStyle/>
          <a:p>
            <a:r>
              <a:rPr lang="en-US" dirty="0"/>
              <a:t>Slide Title</a:t>
            </a:r>
          </a:p>
        </p:txBody>
      </p:sp>
    </p:spTree>
    <p:extLst>
      <p:ext uri="{BB962C8B-B14F-4D97-AF65-F5344CB8AC3E}">
        <p14:creationId xmlns:p14="http://schemas.microsoft.com/office/powerpoint/2010/main" val="2691740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tCon Slide Titl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192332"/>
            <a:ext cx="8229600" cy="690416"/>
          </a:xfrm>
          <a:prstGeom prst="rect">
            <a:avLst/>
          </a:prstGeom>
        </p:spPr>
        <p:txBody>
          <a:bodyPr vert="horz" lIns="91440" tIns="45720" rIns="91440" bIns="45720" rtlCol="0" anchor="ctr">
            <a:noAutofit/>
          </a:bodyPr>
          <a:lstStyle/>
          <a:p>
            <a:r>
              <a:rPr lang="en-US" dirty="0"/>
              <a:t>Slide Title</a:t>
            </a:r>
          </a:p>
        </p:txBody>
      </p:sp>
    </p:spTree>
    <p:extLst>
      <p:ext uri="{BB962C8B-B14F-4D97-AF65-F5344CB8AC3E}">
        <p14:creationId xmlns:p14="http://schemas.microsoft.com/office/powerpoint/2010/main" val="2409805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067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atCon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94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 Info">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368300" y="1334440"/>
            <a:ext cx="3842039" cy="4736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Content Placeholder 2"/>
          <p:cNvSpPr>
            <a:spLocks noGrp="1"/>
          </p:cNvSpPr>
          <p:nvPr>
            <p:ph idx="13"/>
          </p:nvPr>
        </p:nvSpPr>
        <p:spPr>
          <a:xfrm>
            <a:off x="4391448" y="1317680"/>
            <a:ext cx="4447275" cy="4752920"/>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a:xfrm>
            <a:off x="457200" y="192332"/>
            <a:ext cx="8229600" cy="690416"/>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37006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tCon Blank w/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963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368299" y="1280164"/>
            <a:ext cx="8470423" cy="47142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itle Placeholder 1"/>
          <p:cNvSpPr>
            <a:spLocks noGrp="1"/>
          </p:cNvSpPr>
          <p:nvPr>
            <p:ph type="title"/>
          </p:nvPr>
        </p:nvSpPr>
        <p:spPr>
          <a:xfrm>
            <a:off x="457200" y="192332"/>
            <a:ext cx="8229600" cy="690416"/>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347478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tCon Slide Titl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192332"/>
            <a:ext cx="8229600" cy="690416"/>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223714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37FE7D3C-0CE4-48A8-A08B-3C1AC44DC39E}" type="datetimeFigureOut">
              <a:rPr lang="en-US" smtClean="0"/>
              <a:t>11/29/2017</a:t>
            </a:fld>
            <a:endParaRPr lang="en-US"/>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4645F287-EB3B-4C04-BF6A-E547B2C576C5}" type="slidenum">
              <a:rPr lang="en-US" smtClean="0"/>
              <a:t>‹#›</a:t>
            </a:fld>
            <a:endParaRPr lang="en-US"/>
          </a:p>
        </p:txBody>
      </p:sp>
    </p:spTree>
    <p:extLst>
      <p:ext uri="{BB962C8B-B14F-4D97-AF65-F5344CB8AC3E}">
        <p14:creationId xmlns:p14="http://schemas.microsoft.com/office/powerpoint/2010/main" val="188086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E0C8A2-6064-2A47-8547-D740BA7EB158}"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5698F-5D8C-6243-A976-502993315C5A}" type="slidenum">
              <a:rPr lang="en-US" smtClean="0"/>
              <a:t>‹#›</a:t>
            </a:fld>
            <a:endParaRPr lang="en-US"/>
          </a:p>
        </p:txBody>
      </p:sp>
    </p:spTree>
    <p:extLst>
      <p:ext uri="{BB962C8B-B14F-4D97-AF65-F5344CB8AC3E}">
        <p14:creationId xmlns:p14="http://schemas.microsoft.com/office/powerpoint/2010/main" val="1965070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2.jpeg"/><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2332"/>
            <a:ext cx="8229600" cy="690416"/>
          </a:xfrm>
          <a:prstGeom prst="rect">
            <a:avLst/>
          </a:prstGeom>
        </p:spPr>
        <p:txBody>
          <a:bodyPr vert="horz" lIns="91440" tIns="45720" rIns="91440" bIns="45720" rtlCol="0" anchor="ctr">
            <a:noAutofit/>
          </a:bodyPr>
          <a:lstStyle/>
          <a:p>
            <a:r>
              <a:rPr lang="en-US" dirty="0"/>
              <a:t>Slide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5148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702" r:id="rId10"/>
    <p:sldLayoutId id="2147483704" r:id="rId11"/>
    <p:sldLayoutId id="2147483705" r:id="rId12"/>
    <p:sldLayoutId id="2147483706" r:id="rId13"/>
    <p:sldLayoutId id="2147483707" r:id="rId14"/>
  </p:sldLayoutIdLst>
  <p:txStyles>
    <p:titleStyle>
      <a:lvl1pPr algn="ctr" defTabSz="457200" rtl="0" eaLnBrk="1" latinLnBrk="0" hangingPunct="1">
        <a:spcBef>
          <a:spcPct val="0"/>
        </a:spcBef>
        <a:buNone/>
        <a:defRPr sz="4800" b="1" i="0" kern="1200" baseline="0">
          <a:solidFill>
            <a:srgbClr val="558ED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0"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2332"/>
            <a:ext cx="8229600" cy="690416"/>
          </a:xfrm>
          <a:prstGeom prst="rect">
            <a:avLst/>
          </a:prstGeom>
        </p:spPr>
        <p:txBody>
          <a:bodyPr vert="horz" lIns="91440" tIns="45720" rIns="91440" bIns="45720" rtlCol="0" anchor="ctr">
            <a:noAutofit/>
          </a:bodyPr>
          <a:lstStyle/>
          <a:p>
            <a:r>
              <a:rPr lang="en-US" dirty="0"/>
              <a:t>Slide Title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320202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hf sldNum="0" hdr="0" ftr="0"/>
  <p:txStyles>
    <p:titleStyle>
      <a:lvl1pPr algn="ctr" defTabSz="342900" rtl="0" eaLnBrk="1" latinLnBrk="0" hangingPunct="1">
        <a:spcBef>
          <a:spcPct val="0"/>
        </a:spcBef>
        <a:buNone/>
        <a:defRPr sz="3600" b="1" i="0" kern="1200" baseline="0">
          <a:solidFill>
            <a:srgbClr val="558ED5"/>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1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18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5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35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2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uact=8&amp;ved=0CAcQjRw&amp;url=http://www.greenbookblog.org/2013/08/04/50-new-tools-democratizing-data-analysis-visualization/&amp;ei=rbcSVdGsMoSZyASG1IKYAg&amp;bvm=bv.89217033,d.aWw&amp;psig=AFQjCNGxD1YxIovbTSGuBBSC7v2GkwmFew&amp;ust=1427376089865539"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uact=8&amp;ved=0CAcQjRw&amp;url=http://blog.thesanjosegroup.com/trust-is-important-trust-me/&amp;ei=dNcSVaiaO4HAggTR94OYAQ&amp;bvm=bv.89184060,d.eXY&amp;psig=AFQjCNGu6PMpdgQ1fdIOdtGWkc2ravTjyQ&amp;ust=1427384551848024"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comments" Target="../comments/commen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hyperlink" Target="mailto:ChuckI@thenationalcouncil.org"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317625"/>
            <a:ext cx="7772400" cy="1470025"/>
          </a:xfrm>
        </p:spPr>
        <p:txBody>
          <a:bodyPr/>
          <a:lstStyle/>
          <a:p>
            <a:r>
              <a:rPr lang="en-US" dirty="0"/>
              <a:t>Are You Embracing Change or Running Away from It?</a:t>
            </a:r>
          </a:p>
        </p:txBody>
      </p:sp>
      <p:sp>
        <p:nvSpPr>
          <p:cNvPr id="6" name="Subtitle 5"/>
          <p:cNvSpPr>
            <a:spLocks noGrp="1"/>
          </p:cNvSpPr>
          <p:nvPr>
            <p:ph type="subTitle" idx="1"/>
          </p:nvPr>
        </p:nvSpPr>
        <p:spPr/>
        <p:txBody>
          <a:bodyPr/>
          <a:lstStyle/>
          <a:p>
            <a:r>
              <a:rPr lang="en-US" dirty="0"/>
              <a:t>Illinois</a:t>
            </a:r>
          </a:p>
          <a:p>
            <a:r>
              <a:rPr lang="en-US" dirty="0"/>
              <a:t>December 12, 2017</a:t>
            </a:r>
          </a:p>
        </p:txBody>
      </p:sp>
    </p:spTree>
    <p:extLst>
      <p:ext uri="{BB962C8B-B14F-4D97-AF65-F5344CB8AC3E}">
        <p14:creationId xmlns:p14="http://schemas.microsoft.com/office/powerpoint/2010/main" val="2304758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152400" y="1371600"/>
            <a:ext cx="8839200" cy="548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39939" name="Title 1"/>
          <p:cNvSpPr>
            <a:spLocks noGrp="1"/>
          </p:cNvSpPr>
          <p:nvPr>
            <p:ph type="title"/>
          </p:nvPr>
        </p:nvSpPr>
        <p:spPr/>
        <p:txBody>
          <a:bodyPr/>
          <a:lstStyle/>
          <a:p>
            <a:r>
              <a:rPr lang="en-US" altLang="en-US" sz="4000"/>
              <a:t>A Quick Overview of Assumption of Risk Models</a:t>
            </a:r>
          </a:p>
        </p:txBody>
      </p:sp>
      <p:sp>
        <p:nvSpPr>
          <p:cNvPr id="39940" name="Rectangle 3"/>
          <p:cNvSpPr>
            <a:spLocks noChangeArrowheads="1"/>
          </p:cNvSpPr>
          <p:nvPr/>
        </p:nvSpPr>
        <p:spPr bwMode="auto">
          <a:xfrm>
            <a:off x="228600" y="6183313"/>
            <a:ext cx="8786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Averill, Richard F. MS; Goldfield, Norbert I. MD; Vertrees, James C. PhD; McCullough, Elizabeth C. MS; Fuller, Richard L. MS; Eisenhandler, Jon PhD.  Achieving Cost Control, Care Coordination, and Quality Improvement Through Incremental Payment System Reform. Journal of Ambulatory Care Management: January/March 2010 - Volume 33 - Issue 1 - p 2–23</a:t>
            </a:r>
          </a:p>
        </p:txBody>
      </p:sp>
      <p:pic>
        <p:nvPicPr>
          <p:cNvPr id="39941" name="Picture 2" descr="http://theincidentaleconomist.com/wordpress/wp-content/uploads/2010/12/risk-500x3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1722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6"/>
          <p:cNvSpPr txBox="1">
            <a:spLocks noChangeArrowheads="1"/>
          </p:cNvSpPr>
          <p:nvPr/>
        </p:nvSpPr>
        <p:spPr bwMode="auto">
          <a:xfrm>
            <a:off x="1371600" y="4503738"/>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dirty="0"/>
              <a:t>Model 1</a:t>
            </a:r>
          </a:p>
        </p:txBody>
      </p:sp>
      <p:sp>
        <p:nvSpPr>
          <p:cNvPr id="39943" name="TextBox 7"/>
          <p:cNvSpPr txBox="1">
            <a:spLocks noChangeArrowheads="1"/>
          </p:cNvSpPr>
          <p:nvPr/>
        </p:nvSpPr>
        <p:spPr bwMode="auto">
          <a:xfrm>
            <a:off x="1905000" y="426085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t>Model 2</a:t>
            </a:r>
          </a:p>
        </p:txBody>
      </p:sp>
      <p:sp>
        <p:nvSpPr>
          <p:cNvPr id="39944" name="TextBox 8"/>
          <p:cNvSpPr txBox="1">
            <a:spLocks noChangeArrowheads="1"/>
          </p:cNvSpPr>
          <p:nvPr/>
        </p:nvSpPr>
        <p:spPr bwMode="auto">
          <a:xfrm>
            <a:off x="2286000" y="3952875"/>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t>Model 3</a:t>
            </a:r>
          </a:p>
        </p:txBody>
      </p:sp>
      <p:sp>
        <p:nvSpPr>
          <p:cNvPr id="39945" name="TextBox 9"/>
          <p:cNvSpPr txBox="1">
            <a:spLocks noChangeArrowheads="1"/>
          </p:cNvSpPr>
          <p:nvPr/>
        </p:nvSpPr>
        <p:spPr bwMode="auto">
          <a:xfrm>
            <a:off x="6675438" y="2068513"/>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t>Model 5</a:t>
            </a:r>
          </a:p>
        </p:txBody>
      </p:sp>
      <p:sp>
        <p:nvSpPr>
          <p:cNvPr id="39946" name="TextBox 10"/>
          <p:cNvSpPr txBox="1">
            <a:spLocks noChangeArrowheads="1"/>
          </p:cNvSpPr>
          <p:nvPr/>
        </p:nvSpPr>
        <p:spPr bwMode="auto">
          <a:xfrm>
            <a:off x="3581400" y="3440113"/>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t>Model 4</a:t>
            </a:r>
          </a:p>
        </p:txBody>
      </p:sp>
      <p:sp>
        <p:nvSpPr>
          <p:cNvPr id="39947" name="TextBox 11"/>
          <p:cNvSpPr txBox="1">
            <a:spLocks noChangeArrowheads="1"/>
          </p:cNvSpPr>
          <p:nvPr/>
        </p:nvSpPr>
        <p:spPr bwMode="auto">
          <a:xfrm>
            <a:off x="4724400" y="2601913"/>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t>Model 4</a:t>
            </a:r>
          </a:p>
        </p:txBody>
      </p:sp>
    </p:spTree>
    <p:extLst>
      <p:ext uri="{BB962C8B-B14F-4D97-AF65-F5344CB8AC3E}">
        <p14:creationId xmlns:p14="http://schemas.microsoft.com/office/powerpoint/2010/main" val="873551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693738" y="1304925"/>
            <a:ext cx="7794625" cy="609600"/>
          </a:xfrm>
        </p:spPr>
        <p:txBody>
          <a:bodyPr/>
          <a:lstStyle/>
          <a:p>
            <a:pPr marL="0" indent="0">
              <a:buFontTx/>
              <a:buNone/>
            </a:pPr>
            <a:r>
              <a:rPr lang="en-US" altLang="en-US" sz="2400" b="1"/>
              <a:t>Fee-For-Service</a:t>
            </a:r>
          </a:p>
        </p:txBody>
      </p:sp>
      <p:sp>
        <p:nvSpPr>
          <p:cNvPr id="53251" name="Content Placeholder 2"/>
          <p:cNvSpPr txBox="1">
            <a:spLocks/>
          </p:cNvSpPr>
          <p:nvPr/>
        </p:nvSpPr>
        <p:spPr bwMode="auto">
          <a:xfrm>
            <a:off x="693738" y="3649663"/>
            <a:ext cx="7794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Aft>
                <a:spcPts val="600"/>
              </a:spcAft>
              <a:buClr>
                <a:schemeClr val="accent1"/>
              </a:buClr>
              <a:buFont typeface="Wingdings" panose="05000000000000000000" pitchFamily="2" charset="2"/>
              <a:buNone/>
            </a:pPr>
            <a:r>
              <a:rPr lang="en-US" altLang="en-US" sz="2400" b="1">
                <a:latin typeface="Calibri" panose="020F0502020204030204" pitchFamily="34" charset="0"/>
                <a:ea typeface="ＭＳ Ｐゴシック" panose="020B0600070205080204" pitchFamily="34" charset="-128"/>
              </a:rPr>
              <a:t>Population Management </a:t>
            </a:r>
          </a:p>
        </p:txBody>
      </p:sp>
      <p:cxnSp>
        <p:nvCxnSpPr>
          <p:cNvPr id="7" name="Straight Connector 6"/>
          <p:cNvCxnSpPr/>
          <p:nvPr/>
        </p:nvCxnSpPr>
        <p:spPr>
          <a:xfrm>
            <a:off x="2590800" y="2092325"/>
            <a:ext cx="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91050" y="2092325"/>
            <a:ext cx="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6705600" y="2092325"/>
            <a:ext cx="0"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53255" name="TextBox 9"/>
          <p:cNvSpPr txBox="1">
            <a:spLocks noChangeArrowheads="1"/>
          </p:cNvSpPr>
          <p:nvPr/>
        </p:nvSpPr>
        <p:spPr bwMode="auto">
          <a:xfrm>
            <a:off x="2590800" y="2066925"/>
            <a:ext cx="200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ea typeface="ＭＳ Ｐゴシック" panose="020B0600070205080204" pitchFamily="34" charset="-128"/>
              </a:rPr>
              <a:t>Encounter</a:t>
            </a:r>
          </a:p>
        </p:txBody>
      </p:sp>
      <p:sp>
        <p:nvSpPr>
          <p:cNvPr id="53256" name="TextBox 10"/>
          <p:cNvSpPr txBox="1">
            <a:spLocks noChangeArrowheads="1"/>
          </p:cNvSpPr>
          <p:nvPr/>
        </p:nvSpPr>
        <p:spPr bwMode="auto">
          <a:xfrm>
            <a:off x="2563813" y="2460625"/>
            <a:ext cx="1998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387C2B"/>
                </a:solidFill>
                <a:ea typeface="ＭＳ Ｐゴシック" panose="020B0600070205080204" pitchFamily="34" charset="-128"/>
              </a:rPr>
              <a:t>$$$$$</a:t>
            </a:r>
          </a:p>
        </p:txBody>
      </p:sp>
      <p:cxnSp>
        <p:nvCxnSpPr>
          <p:cNvPr id="12" name="Straight Connector 11"/>
          <p:cNvCxnSpPr/>
          <p:nvPr/>
        </p:nvCxnSpPr>
        <p:spPr>
          <a:xfrm>
            <a:off x="2590800" y="5029200"/>
            <a:ext cx="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591050" y="5029200"/>
            <a:ext cx="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705600" y="5029200"/>
            <a:ext cx="0"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53260" name="TextBox 14"/>
          <p:cNvSpPr txBox="1">
            <a:spLocks noChangeArrowheads="1"/>
          </p:cNvSpPr>
          <p:nvPr/>
        </p:nvSpPr>
        <p:spPr bwMode="auto">
          <a:xfrm>
            <a:off x="2590800" y="5003800"/>
            <a:ext cx="200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ea typeface="ＭＳ Ｐゴシック" panose="020B0600070205080204" pitchFamily="34" charset="-128"/>
              </a:rPr>
              <a:t>Encounter</a:t>
            </a:r>
          </a:p>
        </p:txBody>
      </p:sp>
      <p:sp>
        <p:nvSpPr>
          <p:cNvPr id="53261" name="TextBox 15"/>
          <p:cNvSpPr txBox="1">
            <a:spLocks noChangeArrowheads="1"/>
          </p:cNvSpPr>
          <p:nvPr/>
        </p:nvSpPr>
        <p:spPr bwMode="auto">
          <a:xfrm>
            <a:off x="2563813" y="5397500"/>
            <a:ext cx="1998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387C2B"/>
                </a:solidFill>
                <a:ea typeface="ＭＳ Ｐゴシック" panose="020B0600070205080204" pitchFamily="34" charset="-128"/>
              </a:rPr>
              <a:t>$$</a:t>
            </a:r>
          </a:p>
        </p:txBody>
      </p:sp>
      <p:sp>
        <p:nvSpPr>
          <p:cNvPr id="53262" name="TextBox 16"/>
          <p:cNvSpPr txBox="1">
            <a:spLocks noChangeArrowheads="1"/>
          </p:cNvSpPr>
          <p:nvPr/>
        </p:nvSpPr>
        <p:spPr bwMode="auto">
          <a:xfrm>
            <a:off x="466725" y="5018088"/>
            <a:ext cx="200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ea typeface="ＭＳ Ｐゴシック" panose="020B0600070205080204" pitchFamily="34" charset="-128"/>
              </a:rPr>
              <a:t>Pre-Encounter</a:t>
            </a:r>
          </a:p>
        </p:txBody>
      </p:sp>
      <p:sp>
        <p:nvSpPr>
          <p:cNvPr id="53263" name="TextBox 17"/>
          <p:cNvSpPr txBox="1">
            <a:spLocks noChangeArrowheads="1"/>
          </p:cNvSpPr>
          <p:nvPr/>
        </p:nvSpPr>
        <p:spPr bwMode="auto">
          <a:xfrm>
            <a:off x="439738" y="5411788"/>
            <a:ext cx="200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387C2B"/>
                </a:solidFill>
                <a:ea typeface="ＭＳ Ｐゴシック" panose="020B0600070205080204" pitchFamily="34" charset="-128"/>
              </a:rPr>
              <a:t>$</a:t>
            </a:r>
          </a:p>
        </p:txBody>
      </p:sp>
      <p:sp>
        <p:nvSpPr>
          <p:cNvPr id="53264" name="TextBox 18"/>
          <p:cNvSpPr txBox="1">
            <a:spLocks noChangeArrowheads="1"/>
          </p:cNvSpPr>
          <p:nvPr/>
        </p:nvSpPr>
        <p:spPr bwMode="auto">
          <a:xfrm>
            <a:off x="4692650" y="5005388"/>
            <a:ext cx="2000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ea typeface="ＭＳ Ｐゴシック" panose="020B0600070205080204" pitchFamily="34" charset="-128"/>
              </a:rPr>
              <a:t>Post-Encounter</a:t>
            </a:r>
          </a:p>
        </p:txBody>
      </p:sp>
      <p:sp>
        <p:nvSpPr>
          <p:cNvPr id="53265" name="TextBox 19"/>
          <p:cNvSpPr txBox="1">
            <a:spLocks noChangeArrowheads="1"/>
          </p:cNvSpPr>
          <p:nvPr/>
        </p:nvSpPr>
        <p:spPr bwMode="auto">
          <a:xfrm>
            <a:off x="4665663" y="5399088"/>
            <a:ext cx="2000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387C2B"/>
                </a:solidFill>
                <a:ea typeface="ＭＳ Ｐゴシック" panose="020B0600070205080204" pitchFamily="34" charset="-128"/>
              </a:rPr>
              <a:t>$</a:t>
            </a:r>
          </a:p>
        </p:txBody>
      </p:sp>
      <p:sp>
        <p:nvSpPr>
          <p:cNvPr id="53266" name="TextBox 20"/>
          <p:cNvSpPr txBox="1">
            <a:spLocks noChangeArrowheads="1"/>
          </p:cNvSpPr>
          <p:nvPr/>
        </p:nvSpPr>
        <p:spPr bwMode="auto">
          <a:xfrm>
            <a:off x="6848475" y="5003800"/>
            <a:ext cx="1998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ea typeface="ＭＳ Ｐゴシック" panose="020B0600070205080204" pitchFamily="34" charset="-128"/>
              </a:rPr>
              <a:t>Disengaged</a:t>
            </a:r>
          </a:p>
        </p:txBody>
      </p:sp>
      <p:sp>
        <p:nvSpPr>
          <p:cNvPr id="53267" name="TextBox 21"/>
          <p:cNvSpPr txBox="1">
            <a:spLocks noChangeArrowheads="1"/>
          </p:cNvSpPr>
          <p:nvPr/>
        </p:nvSpPr>
        <p:spPr bwMode="auto">
          <a:xfrm>
            <a:off x="6819900" y="5397500"/>
            <a:ext cx="200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387C2B"/>
                </a:solidFill>
                <a:ea typeface="ＭＳ Ｐゴシック" panose="020B0600070205080204" pitchFamily="34" charset="-128"/>
              </a:rPr>
              <a:t>$</a:t>
            </a:r>
          </a:p>
        </p:txBody>
      </p:sp>
      <p:sp>
        <p:nvSpPr>
          <p:cNvPr id="53268" name="TextBox 22"/>
          <p:cNvSpPr txBox="1">
            <a:spLocks noChangeArrowheads="1"/>
          </p:cNvSpPr>
          <p:nvPr/>
        </p:nvSpPr>
        <p:spPr bwMode="auto">
          <a:xfrm>
            <a:off x="668338" y="2484438"/>
            <a:ext cx="2000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FF0000"/>
                </a:solidFill>
                <a:ea typeface="ＭＳ Ｐゴシック" panose="020B0600070205080204" pitchFamily="34" charset="-128"/>
              </a:rPr>
              <a:t>X</a:t>
            </a:r>
          </a:p>
        </p:txBody>
      </p:sp>
      <p:sp>
        <p:nvSpPr>
          <p:cNvPr id="53269" name="TextBox 23"/>
          <p:cNvSpPr txBox="1">
            <a:spLocks noChangeArrowheads="1"/>
          </p:cNvSpPr>
          <p:nvPr/>
        </p:nvSpPr>
        <p:spPr bwMode="auto">
          <a:xfrm>
            <a:off x="4622800" y="2487613"/>
            <a:ext cx="200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FF0000"/>
                </a:solidFill>
                <a:ea typeface="ＭＳ Ｐゴシック" panose="020B0600070205080204" pitchFamily="34" charset="-128"/>
              </a:rPr>
              <a:t>X</a:t>
            </a:r>
          </a:p>
        </p:txBody>
      </p:sp>
      <p:sp>
        <p:nvSpPr>
          <p:cNvPr id="53270" name="TextBox 24"/>
          <p:cNvSpPr txBox="1">
            <a:spLocks noChangeArrowheads="1"/>
          </p:cNvSpPr>
          <p:nvPr/>
        </p:nvSpPr>
        <p:spPr bwMode="auto">
          <a:xfrm>
            <a:off x="6797675" y="2482850"/>
            <a:ext cx="2000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solidFill>
                  <a:srgbClr val="FF0000"/>
                </a:solidFill>
                <a:ea typeface="ＭＳ Ｐゴシック" panose="020B0600070205080204" pitchFamily="34" charset="-128"/>
              </a:rPr>
              <a:t>X</a:t>
            </a:r>
          </a:p>
        </p:txBody>
      </p:sp>
      <p:sp>
        <p:nvSpPr>
          <p:cNvPr id="26" name="Arc 25"/>
          <p:cNvSpPr/>
          <p:nvPr/>
        </p:nvSpPr>
        <p:spPr>
          <a:xfrm rot="19526299">
            <a:off x="1014413" y="4772025"/>
            <a:ext cx="2219325" cy="1092200"/>
          </a:xfrm>
          <a:prstGeom prst="arc">
            <a:avLst/>
          </a:prstGeom>
          <a:ln>
            <a:headEnd type="triangle" w="lg"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7" name="Arc 26"/>
          <p:cNvSpPr/>
          <p:nvPr/>
        </p:nvSpPr>
        <p:spPr>
          <a:xfrm rot="8868729" flipH="1" flipV="1">
            <a:off x="3201988" y="4603750"/>
            <a:ext cx="2203450" cy="1379538"/>
          </a:xfrm>
          <a:prstGeom prst="arc">
            <a:avLst/>
          </a:prstGeom>
          <a:ln>
            <a:headEnd type="none" w="lg" len="med"/>
            <a:tailEnd type="triangle" w="lg"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8" name="Arc 27"/>
          <p:cNvSpPr/>
          <p:nvPr/>
        </p:nvSpPr>
        <p:spPr>
          <a:xfrm rot="8704139" flipH="1" flipV="1">
            <a:off x="1887538" y="4211638"/>
            <a:ext cx="6332537" cy="4935537"/>
          </a:xfrm>
          <a:prstGeom prst="arc">
            <a:avLst/>
          </a:prstGeom>
          <a:ln>
            <a:headEnd type="none" w="lg" len="med"/>
            <a:tailEnd type="triangle" w="lg"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53274" name="Title 1"/>
          <p:cNvSpPr>
            <a:spLocks noGrp="1"/>
          </p:cNvSpPr>
          <p:nvPr>
            <p:ph type="title"/>
          </p:nvPr>
        </p:nvSpPr>
        <p:spPr>
          <a:xfrm>
            <a:off x="-9525" y="-66675"/>
            <a:ext cx="9144000" cy="1143000"/>
          </a:xfrm>
        </p:spPr>
        <p:txBody>
          <a:bodyPr/>
          <a:lstStyle/>
          <a:p>
            <a:r>
              <a:rPr lang="en-US" altLang="en-US" sz="3600" b="1"/>
              <a:t>…from encounters…to ongoing management</a:t>
            </a:r>
          </a:p>
        </p:txBody>
      </p:sp>
      <p:sp>
        <p:nvSpPr>
          <p:cNvPr id="53275" name="TextBox 41"/>
          <p:cNvSpPr txBox="1">
            <a:spLocks noChangeArrowheads="1"/>
          </p:cNvSpPr>
          <p:nvPr/>
        </p:nvSpPr>
        <p:spPr bwMode="auto">
          <a:xfrm>
            <a:off x="466725" y="2073275"/>
            <a:ext cx="2000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ea typeface="ＭＳ Ｐゴシック" panose="020B0600070205080204" pitchFamily="34" charset="-128"/>
              </a:rPr>
              <a:t>Pre-Encounter</a:t>
            </a:r>
          </a:p>
        </p:txBody>
      </p:sp>
      <p:sp>
        <p:nvSpPr>
          <p:cNvPr id="53276" name="TextBox 42"/>
          <p:cNvSpPr txBox="1">
            <a:spLocks noChangeArrowheads="1"/>
          </p:cNvSpPr>
          <p:nvPr/>
        </p:nvSpPr>
        <p:spPr bwMode="auto">
          <a:xfrm>
            <a:off x="4692650" y="2058988"/>
            <a:ext cx="200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ea typeface="ＭＳ Ｐゴシック" panose="020B0600070205080204" pitchFamily="34" charset="-128"/>
              </a:rPr>
              <a:t>Post-Encounter</a:t>
            </a:r>
          </a:p>
        </p:txBody>
      </p:sp>
      <p:sp>
        <p:nvSpPr>
          <p:cNvPr id="53277" name="TextBox 43"/>
          <p:cNvSpPr txBox="1">
            <a:spLocks noChangeArrowheads="1"/>
          </p:cNvSpPr>
          <p:nvPr/>
        </p:nvSpPr>
        <p:spPr bwMode="auto">
          <a:xfrm>
            <a:off x="6848475" y="2058988"/>
            <a:ext cx="1998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a:ea typeface="ＭＳ Ｐゴシック" panose="020B0600070205080204" pitchFamily="34" charset="-128"/>
              </a:rPr>
              <a:t>Disengaged</a:t>
            </a:r>
          </a:p>
        </p:txBody>
      </p:sp>
      <p:cxnSp>
        <p:nvCxnSpPr>
          <p:cNvPr id="45" name="Straight Connector 44"/>
          <p:cNvCxnSpPr/>
          <p:nvPr/>
        </p:nvCxnSpPr>
        <p:spPr>
          <a:xfrm>
            <a:off x="0" y="3349625"/>
            <a:ext cx="9144000" cy="14288"/>
          </a:xfrm>
          <a:prstGeom prst="line">
            <a:avLst/>
          </a:prstGeom>
          <a:ln>
            <a:solidFill>
              <a:srgbClr val="732F2D"/>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616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332"/>
            <a:ext cx="8229600" cy="937968"/>
          </a:xfrm>
        </p:spPr>
        <p:txBody>
          <a:bodyPr/>
          <a:lstStyle/>
          <a:p>
            <a:r>
              <a:rPr lang="en-US" dirty="0"/>
              <a:t>BH Advantages</a:t>
            </a:r>
          </a:p>
        </p:txBody>
      </p:sp>
      <p:sp>
        <p:nvSpPr>
          <p:cNvPr id="3" name="Content Placeholder 2"/>
          <p:cNvSpPr>
            <a:spLocks noGrp="1"/>
          </p:cNvSpPr>
          <p:nvPr>
            <p:ph idx="1"/>
          </p:nvPr>
        </p:nvSpPr>
        <p:spPr>
          <a:xfrm>
            <a:off x="457200" y="1130300"/>
            <a:ext cx="8229600" cy="4525963"/>
          </a:xfrm>
        </p:spPr>
        <p:txBody>
          <a:bodyPr>
            <a:noAutofit/>
          </a:bodyPr>
          <a:lstStyle/>
          <a:p>
            <a:r>
              <a:rPr lang="en-US" sz="2800" dirty="0"/>
              <a:t>Higher Cost/Utilization Patients have more opportunities for improving and cost savings</a:t>
            </a:r>
          </a:p>
          <a:p>
            <a:r>
              <a:rPr lang="en-US" sz="2800" dirty="0"/>
              <a:t>More Comfortable working outside of Clinic/in Community</a:t>
            </a:r>
          </a:p>
          <a:p>
            <a:r>
              <a:rPr lang="en-US" sz="2800" dirty="0"/>
              <a:t>Ability to maintain engagement with people others don’t understand and can’t tolerate</a:t>
            </a:r>
          </a:p>
          <a:p>
            <a:r>
              <a:rPr lang="en-US" sz="2800" dirty="0"/>
              <a:t>Actually know what Social Determinates of Health are and how to impact them</a:t>
            </a:r>
          </a:p>
          <a:p>
            <a:r>
              <a:rPr lang="en-US" sz="2800" dirty="0"/>
              <a:t>Motivational Interviewing</a:t>
            </a:r>
          </a:p>
          <a:p>
            <a:r>
              <a:rPr lang="en-US" sz="2800" dirty="0"/>
              <a:t>Lower unit cost for personal interactions </a:t>
            </a:r>
          </a:p>
        </p:txBody>
      </p:sp>
      <p:sp>
        <p:nvSpPr>
          <p:cNvPr id="4" name="Date Placeholder 3"/>
          <p:cNvSpPr>
            <a:spLocks noGrp="1"/>
          </p:cNvSpPr>
          <p:nvPr>
            <p:ph type="dt" sz="half" idx="10"/>
          </p:nvPr>
        </p:nvSpPr>
        <p:spPr/>
        <p:txBody>
          <a:bodyPr/>
          <a:lstStyle/>
          <a:p>
            <a:pPr>
              <a:defRPr/>
            </a:pPr>
            <a:endParaRPr lang="en-US" dirty="0"/>
          </a:p>
        </p:txBody>
      </p:sp>
    </p:spTree>
    <p:extLst>
      <p:ext uri="{BB962C8B-B14F-4D97-AF65-F5344CB8AC3E}">
        <p14:creationId xmlns:p14="http://schemas.microsoft.com/office/powerpoint/2010/main" val="3988757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What BH Organizations Need to Evolve and Prosper</a:t>
            </a:r>
          </a:p>
        </p:txBody>
      </p:sp>
      <p:sp>
        <p:nvSpPr>
          <p:cNvPr id="3" name="Content Placeholder 2"/>
          <p:cNvSpPr>
            <a:spLocks noGrp="1"/>
          </p:cNvSpPr>
          <p:nvPr>
            <p:ph idx="1"/>
          </p:nvPr>
        </p:nvSpPr>
        <p:spPr>
          <a:xfrm>
            <a:off x="457200" y="1361681"/>
            <a:ext cx="8229600" cy="4389120"/>
          </a:xfrm>
        </p:spPr>
        <p:txBody>
          <a:bodyPr>
            <a:normAutofit/>
          </a:bodyPr>
          <a:lstStyle/>
          <a:p>
            <a:r>
              <a:rPr lang="en-US" sz="2800" dirty="0"/>
              <a:t>A Role no one else wants or can do</a:t>
            </a:r>
            <a:endParaRPr lang="en-US" sz="800" dirty="0"/>
          </a:p>
          <a:p>
            <a:endParaRPr lang="en-US" sz="800" dirty="0"/>
          </a:p>
          <a:p>
            <a:r>
              <a:rPr lang="en-US" sz="2800" dirty="0"/>
              <a:t>Data, Data, and more Data</a:t>
            </a:r>
          </a:p>
          <a:p>
            <a:endParaRPr lang="en-US" sz="800" dirty="0"/>
          </a:p>
          <a:p>
            <a:r>
              <a:rPr lang="en-US" sz="2800" dirty="0"/>
              <a:t>Willingness to Risk and Change</a:t>
            </a:r>
          </a:p>
          <a:p>
            <a:endParaRPr lang="en-US" sz="800" dirty="0"/>
          </a:p>
          <a:p>
            <a:endParaRPr lang="en-US" sz="800" dirty="0"/>
          </a:p>
          <a:p>
            <a:r>
              <a:rPr lang="en-US" sz="2800" dirty="0"/>
              <a:t>Training, Training, and more Training</a:t>
            </a:r>
          </a:p>
          <a:p>
            <a:pPr marL="0" indent="0">
              <a:buNone/>
            </a:pPr>
            <a:endParaRPr lang="en-US" sz="900" dirty="0"/>
          </a:p>
          <a:p>
            <a:r>
              <a:rPr lang="en-US" sz="2800" dirty="0"/>
              <a:t>Integration Partnerships with the Rest of Health Care</a:t>
            </a:r>
          </a:p>
          <a:p>
            <a:r>
              <a:rPr lang="en-US" sz="2800" dirty="0"/>
              <a:t>Keep using the Personal Relationship</a:t>
            </a:r>
          </a:p>
          <a:p>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fld id="{70D40856-5EA5-4E2F-93A8-A38DEFDF0F7D}" type="slidenum">
              <a:rPr lang="en-US" smtClean="0"/>
              <a:pPr/>
              <a:t>13</a:t>
            </a:fld>
            <a:endParaRPr lang="en-US" dirty="0"/>
          </a:p>
        </p:txBody>
      </p:sp>
    </p:spTree>
    <p:extLst>
      <p:ext uri="{BB962C8B-B14F-4D97-AF65-F5344CB8AC3E}">
        <p14:creationId xmlns:p14="http://schemas.microsoft.com/office/powerpoint/2010/main" val="2473349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Delivery System Redesign</a:t>
            </a:r>
          </a:p>
        </p:txBody>
      </p:sp>
      <p:sp>
        <p:nvSpPr>
          <p:cNvPr id="10243" name="Content Placeholder 2"/>
          <p:cNvSpPr>
            <a:spLocks noGrp="1"/>
          </p:cNvSpPr>
          <p:nvPr>
            <p:ph idx="1"/>
          </p:nvPr>
        </p:nvSpPr>
        <p:spPr>
          <a:xfrm>
            <a:off x="457200" y="1356567"/>
            <a:ext cx="8229600" cy="4525963"/>
          </a:xfrm>
        </p:spPr>
        <p:txBody>
          <a:bodyPr/>
          <a:lstStyle/>
          <a:p>
            <a:r>
              <a:rPr lang="en-US" altLang="en-US" sz="3200" dirty="0"/>
              <a:t>Data Driven Care</a:t>
            </a:r>
          </a:p>
          <a:p>
            <a:r>
              <a:rPr lang="en-US" altLang="en-US" sz="3200" dirty="0"/>
              <a:t>Population Management</a:t>
            </a:r>
          </a:p>
          <a:p>
            <a:r>
              <a:rPr lang="en-US" altLang="en-US" sz="3200" dirty="0"/>
              <a:t>Integration of Behavioral Healthcare and general Healthcare</a:t>
            </a:r>
          </a:p>
          <a:p>
            <a:r>
              <a:rPr lang="en-US" altLang="en-US" sz="3200" dirty="0"/>
              <a:t>Increase use of Preventive care</a:t>
            </a:r>
          </a:p>
          <a:p>
            <a:r>
              <a:rPr lang="en-US" altLang="en-US" sz="3200" dirty="0"/>
              <a:t>Increase access to Primary care </a:t>
            </a:r>
          </a:p>
          <a:p>
            <a:r>
              <a:rPr lang="en-US" altLang="en-US" sz="3200" dirty="0"/>
              <a:t>Health Information Technology interoperability </a:t>
            </a:r>
            <a:r>
              <a:rPr lang="en-US" altLang="en-US" sz="3200" dirty="0" err="1"/>
              <a:t>stds</a:t>
            </a:r>
            <a:r>
              <a:rPr lang="en-US" altLang="en-US" sz="3200" dirty="0"/>
              <a:t> </a:t>
            </a:r>
          </a:p>
          <a:p>
            <a:endParaRPr lang="en-US" altLang="en-US" dirty="0"/>
          </a:p>
        </p:txBody>
      </p:sp>
      <p:sp>
        <p:nvSpPr>
          <p:cNvPr id="10244" name="Slide Number Placeholder 3"/>
          <p:cNvSpPr>
            <a:spLocks noGrp="1"/>
          </p:cNvSpPr>
          <p:nvPr>
            <p:ph type="sldNum" sz="quarter" idx="11"/>
          </p:nvPr>
        </p:nvSpPr>
        <p:spPr>
          <a:xfrm>
            <a:off x="7924800" y="6356350"/>
            <a:ext cx="76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F7FB1151-5A59-4C1D-84B1-8263A89ECDC6}" type="slidenum">
              <a:rPr lang="en-US" altLang="en-US" sz="1400"/>
              <a:pPr>
                <a:spcBef>
                  <a:spcPct val="0"/>
                </a:spcBef>
                <a:buFontTx/>
                <a:buNone/>
              </a:pPr>
              <a:t>14</a:t>
            </a:fld>
            <a:endParaRPr lang="en-US" altLang="en-US" sz="1400"/>
          </a:p>
        </p:txBody>
      </p:sp>
    </p:spTree>
    <p:extLst>
      <p:ext uri="{BB962C8B-B14F-4D97-AF65-F5344CB8AC3E}">
        <p14:creationId xmlns:p14="http://schemas.microsoft.com/office/powerpoint/2010/main" val="366426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077200" cy="685800"/>
          </a:xfrm>
        </p:spPr>
        <p:txBody>
          <a:bodyPr>
            <a:noAutofit/>
          </a:bodyPr>
          <a:lstStyle/>
          <a:p>
            <a:r>
              <a:rPr lang="en-US" sz="4000" b="0" dirty="0">
                <a:solidFill>
                  <a:schemeClr val="tx1"/>
                </a:solidFill>
                <a:latin typeface="Georgia" panose="02040502050405020303" pitchFamily="18" charset="0"/>
                <a:cs typeface="Arial" pitchFamily="34" charset="0"/>
              </a:rPr>
              <a:t>Important Provider Competencies</a:t>
            </a:r>
            <a:endParaRPr lang="en-US" sz="4000" b="0" dirty="0">
              <a:solidFill>
                <a:schemeClr val="tx1"/>
              </a:solidFill>
              <a:latin typeface="Georgia" panose="02040502050405020303" pitchFamily="18" charset="0"/>
            </a:endParaRPr>
          </a:p>
        </p:txBody>
      </p:sp>
      <p:graphicFrame>
        <p:nvGraphicFramePr>
          <p:cNvPr id="4" name="Content Placeholder 3"/>
          <p:cNvGraphicFramePr>
            <a:graphicFrameLocks noGrp="1"/>
          </p:cNvGraphicFramePr>
          <p:nvPr>
            <p:ph idx="1"/>
            <p:extLst/>
          </p:nvPr>
        </p:nvGraphicFramePr>
        <p:xfrm>
          <a:off x="3429000" y="1219200"/>
          <a:ext cx="4800600" cy="472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6FE47AC-0DD7-4439-97AB-8BBABACE41F9}" type="slidenum">
              <a:rPr kumimoji="0" lang="en-US" sz="1600" b="0" i="0" u="none" strike="noStrike" kern="0" cap="none" spc="0" normalizeH="0" baseline="0" noProof="0" smtClean="0">
                <a:ln>
                  <a:noFill/>
                </a:ln>
                <a:solidFill>
                  <a:schemeClr val="tx1"/>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600" b="0" i="0" u="none" strike="noStrike" kern="0" cap="none" spc="0" normalizeH="0" baseline="0" noProof="0" dirty="0">
              <a:ln>
                <a:noFill/>
              </a:ln>
              <a:solidFill>
                <a:schemeClr val="tx1"/>
              </a:solidFill>
              <a:effectLst/>
              <a:uLnTx/>
              <a:uFillTx/>
            </a:endParaRPr>
          </a:p>
        </p:txBody>
      </p:sp>
      <p:sp>
        <p:nvSpPr>
          <p:cNvPr id="9" name="Pentagon 8"/>
          <p:cNvSpPr/>
          <p:nvPr/>
        </p:nvSpPr>
        <p:spPr>
          <a:xfrm>
            <a:off x="609600" y="1524000"/>
            <a:ext cx="2819400" cy="4267200"/>
          </a:xfrm>
          <a:prstGeom prst="homePlate">
            <a:avLst/>
          </a:prstGeo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dirty="0">
                <a:ln>
                  <a:noFill/>
                </a:ln>
                <a:solidFill>
                  <a:prstClr val="white"/>
                </a:solidFill>
                <a:effectLst/>
                <a:uLnTx/>
                <a:uFillTx/>
              </a:rPr>
              <a:t> </a:t>
            </a:r>
            <a:r>
              <a:rPr kumimoji="0" lang="en-US" sz="1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Characteristics:</a:t>
            </a:r>
          </a:p>
          <a:p>
            <a:pPr marL="169863" marR="0" lvl="0" indent="-169863"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1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Outcomes-oriented</a:t>
            </a:r>
          </a:p>
          <a:p>
            <a:pPr marL="169863" marR="0" lvl="0" indent="-169863"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1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Enabled by technology</a:t>
            </a:r>
          </a:p>
          <a:p>
            <a:pPr marL="169863" marR="0" lvl="0" indent="-169863"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1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Patient-centered</a:t>
            </a:r>
          </a:p>
          <a:p>
            <a:pPr marL="169863" marR="0" lvl="0" indent="-169863"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1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Use of data and analytics</a:t>
            </a:r>
          </a:p>
          <a:p>
            <a:pPr marL="169863" marR="0" lvl="0" indent="-169863"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1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Performance transparency</a:t>
            </a:r>
          </a:p>
          <a:p>
            <a:pPr marL="169863" marR="0" lvl="0" indent="-169863" defTabSz="914400" eaLnBrk="1" fontAlgn="auto" latinLnBrk="0" hangingPunct="1">
              <a:lnSpc>
                <a:spcPct val="100000"/>
              </a:lnSpc>
              <a:spcBef>
                <a:spcPts val="0"/>
              </a:spcBef>
              <a:spcAft>
                <a:spcPts val="600"/>
              </a:spcAft>
              <a:buClrTx/>
              <a:buSzTx/>
              <a:buFont typeface="Arial" pitchFamily="34" charset="0"/>
              <a:buChar char="•"/>
              <a:tabLst/>
              <a:defRPr/>
            </a:pPr>
            <a:r>
              <a:rPr kumimoji="0" lang="en-US" sz="1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Ability to partner across organizations</a:t>
            </a:r>
          </a:p>
        </p:txBody>
      </p:sp>
    </p:spTree>
    <p:extLst>
      <p:ext uri="{BB962C8B-B14F-4D97-AF65-F5344CB8AC3E}">
        <p14:creationId xmlns:p14="http://schemas.microsoft.com/office/powerpoint/2010/main" val="2447269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2465"/>
            <a:ext cx="8229600" cy="690416"/>
          </a:xfrm>
        </p:spPr>
        <p:txBody>
          <a:bodyPr/>
          <a:lstStyle/>
          <a:p>
            <a:r>
              <a:rPr lang="en-US" dirty="0"/>
              <a:t>Population Health Definitions</a:t>
            </a:r>
          </a:p>
        </p:txBody>
      </p:sp>
      <p:sp>
        <p:nvSpPr>
          <p:cNvPr id="3" name="Content Placeholder 2"/>
          <p:cNvSpPr>
            <a:spLocks noGrp="1"/>
          </p:cNvSpPr>
          <p:nvPr>
            <p:ph idx="1"/>
          </p:nvPr>
        </p:nvSpPr>
        <p:spPr/>
        <p:txBody>
          <a:bodyPr>
            <a:normAutofit fontScale="92500" lnSpcReduction="10000"/>
          </a:bodyPr>
          <a:lstStyle/>
          <a:p>
            <a:r>
              <a:rPr lang="en-US" dirty="0"/>
              <a:t>The health of the population as measured by health status indicators and as influenced by social, economic and physical environments, personal health practices, individual capacity and coping skills, human biology, early childhood development, and health services. (Dunn and Hayes, 1999)</a:t>
            </a:r>
          </a:p>
          <a:p>
            <a:pPr>
              <a:buNone/>
            </a:pPr>
            <a:endParaRPr lang="en-US" dirty="0"/>
          </a:p>
          <a:p>
            <a:r>
              <a:rPr lang="en-US" dirty="0"/>
              <a:t>A conceptual framework for thinking about why some populations are healthier than others as well as the policy development, research agenda, and resource allocation that flow from it (Young 2005)</a:t>
            </a:r>
          </a:p>
        </p:txBody>
      </p:sp>
    </p:spTree>
    <p:extLst>
      <p:ext uri="{BB962C8B-B14F-4D97-AF65-F5344CB8AC3E}">
        <p14:creationId xmlns:p14="http://schemas.microsoft.com/office/powerpoint/2010/main" val="1441691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37067" y="431800"/>
            <a:ext cx="8610600" cy="850900"/>
          </a:xfrm>
        </p:spPr>
        <p:txBody>
          <a:bodyPr/>
          <a:lstStyle/>
          <a:p>
            <a:r>
              <a:rPr lang="en-US" sz="4400" b="0" dirty="0">
                <a:solidFill>
                  <a:schemeClr val="tx2">
                    <a:lumMod val="60000"/>
                    <a:lumOff val="40000"/>
                  </a:schemeClr>
                </a:solidFill>
                <a:latin typeface="Georgia" panose="02040502050405020303" pitchFamily="18" charset="0"/>
                <a:cs typeface="Arial" charset="0"/>
              </a:rPr>
              <a:t>What is a </a:t>
            </a:r>
            <a:r>
              <a:rPr lang="en-US" sz="4400" dirty="0">
                <a:solidFill>
                  <a:schemeClr val="tx2">
                    <a:lumMod val="60000"/>
                    <a:lumOff val="40000"/>
                  </a:schemeClr>
                </a:solidFill>
                <a:latin typeface="Georgia" panose="02040502050405020303" pitchFamily="18" charset="0"/>
                <a:cs typeface="Arial" charset="0"/>
              </a:rPr>
              <a:t>Population Health Management?</a:t>
            </a:r>
            <a:endParaRPr lang="en-US" sz="4400" b="0" dirty="0">
              <a:solidFill>
                <a:schemeClr val="tx2">
                  <a:lumMod val="60000"/>
                  <a:lumOff val="40000"/>
                </a:schemeClr>
              </a:solidFill>
              <a:latin typeface="Georgia" panose="02040502050405020303" pitchFamily="18" charset="0"/>
              <a:cs typeface="Arial" charset="0"/>
            </a:endParaRPr>
          </a:p>
        </p:txBody>
      </p:sp>
      <p:sp>
        <p:nvSpPr>
          <p:cNvPr id="27651" name="Content Placeholder 2"/>
          <p:cNvSpPr>
            <a:spLocks noGrp="1"/>
          </p:cNvSpPr>
          <p:nvPr>
            <p:ph idx="1"/>
          </p:nvPr>
        </p:nvSpPr>
        <p:spPr>
          <a:xfrm>
            <a:off x="3657600" y="2133600"/>
            <a:ext cx="4876800" cy="3962400"/>
          </a:xfrm>
        </p:spPr>
        <p:txBody>
          <a:bodyPr>
            <a:normAutofit lnSpcReduction="10000"/>
          </a:bodyPr>
          <a:lstStyle/>
          <a:p>
            <a:pPr>
              <a:spcBef>
                <a:spcPct val="0"/>
              </a:spcBef>
              <a:spcAft>
                <a:spcPts val="2400"/>
              </a:spcAft>
              <a:buClr>
                <a:srgbClr val="FF9933"/>
              </a:buClr>
            </a:pPr>
            <a:r>
              <a:rPr lang="en-US" sz="2800" dirty="0">
                <a:latin typeface="Arial" panose="020B0604020202020204" pitchFamily="34" charset="0"/>
                <a:cs typeface="Arial" panose="020B0604020202020204" pitchFamily="34" charset="0"/>
              </a:rPr>
              <a:t>Not just a Healthcare benefit</a:t>
            </a:r>
          </a:p>
          <a:p>
            <a:pPr eaLnBrk="1" hangingPunct="1">
              <a:spcBef>
                <a:spcPct val="0"/>
              </a:spcBef>
              <a:spcAft>
                <a:spcPts val="2400"/>
              </a:spcAft>
              <a:buClr>
                <a:srgbClr val="FF9933"/>
              </a:buClr>
            </a:pPr>
            <a:r>
              <a:rPr lang="en-US" sz="2800" dirty="0">
                <a:latin typeface="Arial" panose="020B0604020202020204" pitchFamily="34" charset="0"/>
                <a:cs typeface="Arial" panose="020B0604020202020204" pitchFamily="34" charset="0"/>
              </a:rPr>
              <a:t>Not just a program or a team</a:t>
            </a:r>
          </a:p>
          <a:p>
            <a:pPr eaLnBrk="1" hangingPunct="1">
              <a:spcBef>
                <a:spcPct val="0"/>
              </a:spcBef>
              <a:spcAft>
                <a:spcPts val="2400"/>
              </a:spcAft>
              <a:buClr>
                <a:srgbClr val="FF9933"/>
              </a:buClr>
            </a:pPr>
            <a:r>
              <a:rPr lang="en-US" sz="2800" dirty="0">
                <a:latin typeface="Arial" panose="020B0604020202020204" pitchFamily="34" charset="0"/>
                <a:cs typeface="Arial" panose="020B0604020202020204" pitchFamily="34" charset="0"/>
              </a:rPr>
              <a:t>It’s a system and an organizational transformation</a:t>
            </a:r>
          </a:p>
          <a:p>
            <a:pPr eaLnBrk="1" hangingPunct="1"/>
            <a:endParaRPr lang="en-US" dirty="0"/>
          </a:p>
        </p:txBody>
      </p:sp>
      <p:pic>
        <p:nvPicPr>
          <p:cNvPr id="4" name="Picture 3"/>
          <p:cNvPicPr>
            <a:picLocks noChangeAspect="1"/>
          </p:cNvPicPr>
          <p:nvPr/>
        </p:nvPicPr>
        <p:blipFill>
          <a:blip r:embed="rId2" cstate="print">
            <a:extLst/>
          </a:blip>
          <a:stretch>
            <a:fillRect/>
          </a:stretch>
        </p:blipFill>
        <p:spPr>
          <a:xfrm>
            <a:off x="283723" y="2133600"/>
            <a:ext cx="3145277" cy="2206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8481025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Population-Based Care</a:t>
            </a:r>
          </a:p>
        </p:txBody>
      </p:sp>
      <p:sp>
        <p:nvSpPr>
          <p:cNvPr id="3" name="Content Placeholder 2"/>
          <p:cNvSpPr>
            <a:spLocks noGrp="1"/>
          </p:cNvSpPr>
          <p:nvPr>
            <p:ph idx="1"/>
          </p:nvPr>
        </p:nvSpPr>
        <p:spPr/>
        <p:txBody>
          <a:bodyPr>
            <a:normAutofit lnSpcReduction="10000"/>
          </a:bodyPr>
          <a:lstStyle/>
          <a:p>
            <a:r>
              <a:rPr lang="en-US" dirty="0"/>
              <a:t>Don't rely solely on patients to know when they need care and what care to ask for from whom - Use data analytics to outreach to on high need/high </a:t>
            </a:r>
            <a:r>
              <a:rPr lang="en-US" dirty="0" err="1"/>
              <a:t>utilizer</a:t>
            </a:r>
            <a:r>
              <a:rPr lang="en-US" dirty="0"/>
              <a:t> patients</a:t>
            </a:r>
          </a:p>
          <a:p>
            <a:r>
              <a:rPr lang="en-US" dirty="0"/>
              <a:t>Don't focus on fixing all care gaps one patient at a time - Choose selected high prevalence and highly actionable individual care gaps for intervention across the whole population</a:t>
            </a:r>
          </a:p>
          <a:p>
            <a:r>
              <a:rPr lang="en-US" dirty="0"/>
              <a:t>The population-based health care provider is the public health agency for their clinic population</a:t>
            </a:r>
          </a:p>
        </p:txBody>
      </p:sp>
    </p:spTree>
    <p:extLst>
      <p:ext uri="{BB962C8B-B14F-4D97-AF65-F5344CB8AC3E}">
        <p14:creationId xmlns:p14="http://schemas.microsoft.com/office/powerpoint/2010/main" val="601748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Management</a:t>
            </a:r>
          </a:p>
        </p:txBody>
      </p:sp>
      <p:sp>
        <p:nvSpPr>
          <p:cNvPr id="3" name="Content Placeholder 2"/>
          <p:cNvSpPr>
            <a:spLocks noGrp="1"/>
          </p:cNvSpPr>
          <p:nvPr>
            <p:ph sz="quarter" idx="1"/>
          </p:nvPr>
        </p:nvSpPr>
        <p:spPr/>
        <p:txBody>
          <a:bodyPr/>
          <a:lstStyle/>
          <a:p>
            <a:r>
              <a:rPr lang="en-US" dirty="0"/>
              <a:t>Selects those from whole population:</a:t>
            </a:r>
          </a:p>
          <a:p>
            <a:pPr lvl="1"/>
            <a:r>
              <a:rPr lang="en-US" dirty="0"/>
              <a:t>Most immediate risk</a:t>
            </a:r>
          </a:p>
          <a:p>
            <a:pPr lvl="1"/>
            <a:r>
              <a:rPr lang="en-US" dirty="0"/>
              <a:t>Most Actionable improvement opportunities</a:t>
            </a:r>
          </a:p>
          <a:p>
            <a:r>
              <a:rPr lang="en-US" dirty="0"/>
              <a:t>Aids in planning :</a:t>
            </a:r>
          </a:p>
          <a:p>
            <a:pPr lvl="1"/>
            <a:r>
              <a:rPr lang="en-US" dirty="0"/>
              <a:t>Care for whole population</a:t>
            </a:r>
          </a:p>
          <a:p>
            <a:pPr lvl="1"/>
            <a:r>
              <a:rPr lang="en-US" dirty="0"/>
              <a:t>New Interventions and Programs</a:t>
            </a:r>
          </a:p>
          <a:p>
            <a:pPr lvl="1"/>
            <a:r>
              <a:rPr lang="en-US" dirty="0"/>
              <a:t>Early identification and Prevention</a:t>
            </a:r>
          </a:p>
          <a:p>
            <a:pPr lvl="1"/>
            <a:r>
              <a:rPr lang="en-US" dirty="0"/>
              <a:t>Choosing and Targeting Health Education</a:t>
            </a:r>
          </a:p>
        </p:txBody>
      </p:sp>
    </p:spTree>
    <p:extLst>
      <p:ext uri="{BB962C8B-B14F-4D97-AF65-F5344CB8AC3E}">
        <p14:creationId xmlns:p14="http://schemas.microsoft.com/office/powerpoint/2010/main" val="397860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03920" cy="1143000"/>
          </a:xfrm>
        </p:spPr>
        <p:txBody>
          <a:bodyPr>
            <a:normAutofit fontScale="90000"/>
          </a:bodyPr>
          <a:lstStyle/>
          <a:p>
            <a:pPr fontAlgn="auto">
              <a:spcAft>
                <a:spcPts val="0"/>
              </a:spcAft>
              <a:defRPr/>
            </a:pPr>
            <a:r>
              <a:rPr lang="en-US" dirty="0">
                <a:latin typeface="Georgia" panose="02040502050405020303" pitchFamily="18" charset="0"/>
              </a:rPr>
              <a:t>My Background</a:t>
            </a:r>
            <a:br>
              <a:rPr lang="en-US" dirty="0">
                <a:latin typeface="Georgia" panose="02040502050405020303" pitchFamily="18" charset="0"/>
              </a:rPr>
            </a:br>
            <a:endParaRPr lang="en-US" dirty="0">
              <a:latin typeface="Georgia" panose="02040502050405020303" pitchFamily="18" charset="0"/>
            </a:endParaRPr>
          </a:p>
        </p:txBody>
      </p:sp>
      <p:sp>
        <p:nvSpPr>
          <p:cNvPr id="3" name="Text Placeholder 2"/>
          <p:cNvSpPr>
            <a:spLocks noGrp="1"/>
          </p:cNvSpPr>
          <p:nvPr>
            <p:ph idx="1"/>
          </p:nvPr>
        </p:nvSpPr>
        <p:spPr>
          <a:xfrm>
            <a:off x="269602" y="1349829"/>
            <a:ext cx="8511540" cy="4383314"/>
          </a:xfrm>
        </p:spPr>
        <p:txBody>
          <a:bodyPr>
            <a:normAutofit/>
          </a:bodyPr>
          <a:lstStyle/>
          <a:p>
            <a:pPr>
              <a:spcBef>
                <a:spcPts val="0"/>
              </a:spcBef>
              <a:spcAft>
                <a:spcPts val="1200"/>
              </a:spcAft>
              <a:buClr>
                <a:srgbClr val="FF9933"/>
              </a:buClr>
              <a:defRPr/>
            </a:pPr>
            <a:r>
              <a:rPr lang="en-US" sz="2400" dirty="0">
                <a:latin typeface="Arial" panose="020B0604020202020204" pitchFamily="34" charset="0"/>
                <a:cs typeface="Arial" panose="020B0604020202020204" pitchFamily="34" charset="0"/>
              </a:rPr>
              <a:t> Medical Director for National Council for Behavioral Health</a:t>
            </a:r>
          </a:p>
          <a:p>
            <a:pPr>
              <a:spcBef>
                <a:spcPts val="0"/>
              </a:spcBef>
              <a:spcAft>
                <a:spcPts val="1200"/>
              </a:spcAft>
              <a:buClr>
                <a:srgbClr val="FF9933"/>
              </a:buClr>
              <a:defRPr/>
            </a:pPr>
            <a:r>
              <a:rPr lang="en-US" sz="2400" dirty="0">
                <a:latin typeface="Arial" panose="020B0604020202020204" pitchFamily="34" charset="0"/>
                <a:cs typeface="Arial" panose="020B0604020202020204" pitchFamily="34" charset="0"/>
              </a:rPr>
              <a:t>Previously</a:t>
            </a:r>
          </a:p>
          <a:p>
            <a:pPr lvl="1">
              <a:spcBef>
                <a:spcPts val="0"/>
              </a:spcBef>
              <a:spcAft>
                <a:spcPts val="1200"/>
              </a:spcAft>
              <a:buClr>
                <a:srgbClr val="FF9933"/>
              </a:buClr>
              <a:defRPr/>
            </a:pPr>
            <a:r>
              <a:rPr lang="en-US" sz="2000" dirty="0">
                <a:latin typeface="Arial" panose="020B0604020202020204" pitchFamily="34" charset="0"/>
                <a:cs typeface="Arial" panose="020B0604020202020204" pitchFamily="34" charset="0"/>
              </a:rPr>
              <a:t>Missouri Medicaid Director – 3 years</a:t>
            </a:r>
          </a:p>
          <a:p>
            <a:pPr lvl="1">
              <a:spcBef>
                <a:spcPts val="0"/>
              </a:spcBef>
              <a:spcAft>
                <a:spcPts val="1200"/>
              </a:spcAft>
              <a:buClr>
                <a:srgbClr val="FF9933"/>
              </a:buClr>
              <a:defRPr/>
            </a:pPr>
            <a:r>
              <a:rPr lang="en-US" sz="2000" dirty="0">
                <a:latin typeface="Arial" panose="020B0604020202020204" pitchFamily="34" charset="0"/>
                <a:cs typeface="Arial" panose="020B0604020202020204" pitchFamily="34" charset="0"/>
              </a:rPr>
              <a:t> DMH Medical Director – 20 years</a:t>
            </a:r>
          </a:p>
          <a:p>
            <a:pPr>
              <a:spcBef>
                <a:spcPts val="0"/>
              </a:spcBef>
              <a:spcAft>
                <a:spcPts val="1200"/>
              </a:spcAft>
              <a:buClr>
                <a:srgbClr val="FF9933"/>
              </a:buClr>
              <a:defRPr/>
            </a:pPr>
            <a:r>
              <a:rPr lang="en-US" sz="2400" dirty="0">
                <a:latin typeface="Arial" panose="020B0604020202020204" pitchFamily="34" charset="0"/>
                <a:cs typeface="Arial" panose="020B0604020202020204" pitchFamily="34" charset="0"/>
              </a:rPr>
              <a:t>Practicing Psychiatrist </a:t>
            </a:r>
          </a:p>
          <a:p>
            <a:pPr>
              <a:spcBef>
                <a:spcPts val="0"/>
              </a:spcBef>
              <a:spcAft>
                <a:spcPts val="1200"/>
              </a:spcAft>
              <a:buClr>
                <a:srgbClr val="FF9933"/>
              </a:buClr>
              <a:defRPr/>
            </a:pPr>
            <a:r>
              <a:rPr lang="en-US" sz="2400" dirty="0">
                <a:latin typeface="Arial" panose="020B0604020202020204" pitchFamily="34" charset="0"/>
                <a:cs typeface="Arial" panose="020B0604020202020204" pitchFamily="34" charset="0"/>
              </a:rPr>
              <a:t>Distinguished Professor, Missouri Institute of Mental Health, University of Missouri –St. Louis</a:t>
            </a:r>
          </a:p>
          <a:p>
            <a:pPr>
              <a:spcBef>
                <a:spcPts val="0"/>
              </a:spcBef>
              <a:spcAft>
                <a:spcPts val="1200"/>
              </a:spcAft>
              <a:buClr>
                <a:srgbClr val="FF9933"/>
              </a:buClr>
              <a:defRPr/>
            </a:pPr>
            <a:r>
              <a:rPr lang="en-US" sz="2400" dirty="0">
                <a:latin typeface="Arial" panose="020B0604020202020204" pitchFamily="34" charset="0"/>
                <a:cs typeface="Arial" panose="020B0604020202020204" pitchFamily="34" charset="0"/>
              </a:rPr>
              <a:t>Adjunct Professor of Psychiatry – University of Missouri Columbia</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a:p>
        </p:txBody>
      </p:sp>
    </p:spTree>
    <p:extLst>
      <p:ext uri="{BB962C8B-B14F-4D97-AF65-F5344CB8AC3E}">
        <p14:creationId xmlns:p14="http://schemas.microsoft.com/office/powerpoint/2010/main" val="69163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 y="457200"/>
            <a:ext cx="8534400" cy="1219200"/>
          </a:xfrm>
        </p:spPr>
        <p:txBody>
          <a:bodyPr>
            <a:normAutofit fontScale="90000"/>
          </a:bodyPr>
          <a:lstStyle/>
          <a:p>
            <a:r>
              <a:rPr lang="en-US" sz="3200" dirty="0">
                <a:solidFill>
                  <a:schemeClr val="tx2">
                    <a:lumMod val="60000"/>
                    <a:lumOff val="40000"/>
                  </a:schemeClr>
                </a:solidFill>
                <a:latin typeface="Georgia" panose="02040502050405020303" pitchFamily="18" charset="0"/>
                <a:cs typeface="Arial" charset="0"/>
              </a:rPr>
              <a:t>Six Population Health Management Services</a:t>
            </a:r>
            <a:br>
              <a:rPr lang="en-US" sz="3600" dirty="0">
                <a:solidFill>
                  <a:schemeClr val="tx2">
                    <a:lumMod val="60000"/>
                    <a:lumOff val="40000"/>
                  </a:schemeClr>
                </a:solidFill>
                <a:latin typeface="Georgia" panose="02040502050405020303" pitchFamily="18" charset="0"/>
              </a:rPr>
            </a:br>
            <a:endParaRPr lang="en-US" sz="3600" dirty="0">
              <a:solidFill>
                <a:schemeClr val="tx2">
                  <a:lumMod val="60000"/>
                  <a:lumOff val="40000"/>
                </a:schemeClr>
              </a:solidFill>
              <a:latin typeface="Georgia" panose="02040502050405020303" pitchFamily="18" charset="0"/>
            </a:endParaRPr>
          </a:p>
        </p:txBody>
      </p:sp>
      <p:sp>
        <p:nvSpPr>
          <p:cNvPr id="37891" name="Content Placeholder 2"/>
          <p:cNvSpPr>
            <a:spLocks noGrp="1"/>
          </p:cNvSpPr>
          <p:nvPr>
            <p:ph idx="1"/>
          </p:nvPr>
        </p:nvSpPr>
        <p:spPr>
          <a:xfrm>
            <a:off x="685800" y="1600200"/>
            <a:ext cx="7924800" cy="4343400"/>
          </a:xfrm>
        </p:spPr>
        <p:txBody>
          <a:bodyPr/>
          <a:lstStyle/>
          <a:p>
            <a:pPr eaLnBrk="1" hangingPunct="1">
              <a:lnSpc>
                <a:spcPct val="150000"/>
              </a:lnSpc>
              <a:buClr>
                <a:srgbClr val="FF9933"/>
              </a:buClr>
            </a:pPr>
            <a:r>
              <a:rPr lang="en-US" sz="2600" dirty="0">
                <a:latin typeface="Arial" panose="020B0604020202020204" pitchFamily="34" charset="0"/>
                <a:cs typeface="Arial" panose="020B0604020202020204" pitchFamily="34" charset="0"/>
              </a:rPr>
              <a:t>Care Management</a:t>
            </a:r>
          </a:p>
          <a:p>
            <a:pPr eaLnBrk="1" hangingPunct="1">
              <a:lnSpc>
                <a:spcPct val="150000"/>
              </a:lnSpc>
              <a:buClr>
                <a:srgbClr val="FF9933"/>
              </a:buClr>
            </a:pPr>
            <a:r>
              <a:rPr lang="en-US" sz="2600" dirty="0">
                <a:latin typeface="Arial" panose="020B0604020202020204" pitchFamily="34" charset="0"/>
                <a:cs typeface="Arial" panose="020B0604020202020204" pitchFamily="34" charset="0"/>
              </a:rPr>
              <a:t>Care Coordination</a:t>
            </a:r>
          </a:p>
          <a:p>
            <a:pPr eaLnBrk="1" hangingPunct="1">
              <a:lnSpc>
                <a:spcPct val="150000"/>
              </a:lnSpc>
              <a:buClr>
                <a:srgbClr val="FF9933"/>
              </a:buClr>
            </a:pPr>
            <a:r>
              <a:rPr lang="en-US" sz="2600" dirty="0">
                <a:latin typeface="Arial" panose="020B0604020202020204" pitchFamily="34" charset="0"/>
                <a:cs typeface="Arial" panose="020B0604020202020204" pitchFamily="34" charset="0"/>
              </a:rPr>
              <a:t>Managing Transitions of Care</a:t>
            </a:r>
          </a:p>
          <a:p>
            <a:pPr eaLnBrk="1" hangingPunct="1">
              <a:lnSpc>
                <a:spcPct val="150000"/>
              </a:lnSpc>
              <a:buClr>
                <a:srgbClr val="FF9933"/>
              </a:buClr>
            </a:pPr>
            <a:r>
              <a:rPr lang="en-US" sz="2600" dirty="0">
                <a:latin typeface="Arial" panose="020B0604020202020204" pitchFamily="34" charset="0"/>
                <a:cs typeface="Arial" panose="020B0604020202020204" pitchFamily="34" charset="0"/>
              </a:rPr>
              <a:t>Health Promotion</a:t>
            </a:r>
          </a:p>
          <a:p>
            <a:pPr eaLnBrk="1" hangingPunct="1">
              <a:lnSpc>
                <a:spcPct val="150000"/>
              </a:lnSpc>
              <a:buClr>
                <a:srgbClr val="FF9933"/>
              </a:buClr>
            </a:pPr>
            <a:r>
              <a:rPr lang="en-US" sz="2600" dirty="0">
                <a:latin typeface="Arial" panose="020B0604020202020204" pitchFamily="34" charset="0"/>
                <a:cs typeface="Arial" panose="020B0604020202020204" pitchFamily="34" charset="0"/>
              </a:rPr>
              <a:t>Individual and Family Support</a:t>
            </a:r>
          </a:p>
          <a:p>
            <a:pPr eaLnBrk="1" hangingPunct="1">
              <a:lnSpc>
                <a:spcPct val="150000"/>
              </a:lnSpc>
              <a:buClr>
                <a:srgbClr val="FF9933"/>
              </a:buClr>
            </a:pPr>
            <a:r>
              <a:rPr lang="en-US" sz="2600" dirty="0">
                <a:latin typeface="Arial" panose="020B0604020202020204" pitchFamily="34" charset="0"/>
                <a:cs typeface="Arial" panose="020B0604020202020204" pitchFamily="34" charset="0"/>
              </a:rPr>
              <a:t>Referral to Community Services</a:t>
            </a:r>
          </a:p>
        </p:txBody>
      </p:sp>
    </p:spTree>
    <p:extLst>
      <p:ext uri="{BB962C8B-B14F-4D97-AF65-F5344CB8AC3E}">
        <p14:creationId xmlns:p14="http://schemas.microsoft.com/office/powerpoint/2010/main" val="3118946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57200" y="381000"/>
            <a:ext cx="8001000" cy="800100"/>
          </a:xfrm>
        </p:spPr>
        <p:txBody>
          <a:bodyPr/>
          <a:lstStyle/>
          <a:p>
            <a:pPr eaLnBrk="1" hangingPunct="1"/>
            <a:r>
              <a:rPr lang="en-US" sz="3600" dirty="0">
                <a:solidFill>
                  <a:schemeClr val="tx2">
                    <a:lumMod val="60000"/>
                    <a:lumOff val="40000"/>
                  </a:schemeClr>
                </a:solidFill>
                <a:latin typeface="Georgia" panose="02040502050405020303" pitchFamily="18" charset="0"/>
                <a:cs typeface="Arial" charset="0"/>
              </a:rPr>
              <a:t>Comprehensive Care Management</a:t>
            </a:r>
          </a:p>
        </p:txBody>
      </p:sp>
      <p:sp>
        <p:nvSpPr>
          <p:cNvPr id="38915" name="Rectangle 3"/>
          <p:cNvSpPr>
            <a:spLocks noGrp="1"/>
          </p:cNvSpPr>
          <p:nvPr>
            <p:ph idx="1"/>
          </p:nvPr>
        </p:nvSpPr>
        <p:spPr>
          <a:xfrm>
            <a:off x="457200" y="1752600"/>
            <a:ext cx="8001000" cy="4076700"/>
          </a:xfrm>
        </p:spPr>
        <p:txBody>
          <a:bodyPr/>
          <a:lstStyle/>
          <a:p>
            <a:pPr>
              <a:buClr>
                <a:srgbClr val="FF9933"/>
              </a:buClr>
            </a:pPr>
            <a:r>
              <a:rPr lang="en-US" sz="2600" dirty="0">
                <a:latin typeface="Arial" panose="020B0604020202020204" pitchFamily="34" charset="0"/>
                <a:cs typeface="Arial" panose="020B0604020202020204" pitchFamily="34" charset="0"/>
              </a:rPr>
              <a:t>Identification and targeting of high-risk individuals</a:t>
            </a:r>
          </a:p>
          <a:p>
            <a:pPr>
              <a:buClr>
                <a:srgbClr val="FF9933"/>
              </a:buClr>
            </a:pPr>
            <a:endParaRPr lang="en-US" sz="2600" dirty="0">
              <a:latin typeface="Arial" panose="020B0604020202020204" pitchFamily="34" charset="0"/>
              <a:cs typeface="Arial" panose="020B0604020202020204" pitchFamily="34" charset="0"/>
            </a:endParaRPr>
          </a:p>
          <a:p>
            <a:pPr>
              <a:buClr>
                <a:srgbClr val="FF9933"/>
              </a:buClr>
            </a:pPr>
            <a:r>
              <a:rPr lang="en-US" sz="2600" dirty="0">
                <a:latin typeface="Arial" panose="020B0604020202020204" pitchFamily="34" charset="0"/>
                <a:cs typeface="Arial" panose="020B0604020202020204" pitchFamily="34" charset="0"/>
              </a:rPr>
              <a:t>Monitoring of health status and adherence</a:t>
            </a:r>
          </a:p>
          <a:p>
            <a:pPr>
              <a:buClr>
                <a:srgbClr val="FF9933"/>
              </a:buClr>
            </a:pPr>
            <a:endParaRPr lang="en-US" sz="2600" dirty="0">
              <a:latin typeface="Arial" panose="020B0604020202020204" pitchFamily="34" charset="0"/>
              <a:cs typeface="Arial" panose="020B0604020202020204" pitchFamily="34" charset="0"/>
            </a:endParaRPr>
          </a:p>
          <a:p>
            <a:pPr>
              <a:buClr>
                <a:srgbClr val="FF9933"/>
              </a:buClr>
            </a:pPr>
            <a:r>
              <a:rPr lang="en-US" sz="2600" dirty="0">
                <a:latin typeface="Arial" panose="020B0604020202020204" pitchFamily="34" charset="0"/>
                <a:cs typeface="Arial" panose="020B0604020202020204" pitchFamily="34" charset="0"/>
              </a:rPr>
              <a:t>Identification and targeting care gaps </a:t>
            </a:r>
          </a:p>
          <a:p>
            <a:pPr>
              <a:buClr>
                <a:srgbClr val="FF9933"/>
              </a:buClr>
            </a:pPr>
            <a:endParaRPr lang="en-US" sz="2600" dirty="0">
              <a:latin typeface="Arial" panose="020B0604020202020204" pitchFamily="34" charset="0"/>
              <a:cs typeface="Arial" panose="020B0604020202020204" pitchFamily="34" charset="0"/>
            </a:endParaRPr>
          </a:p>
          <a:p>
            <a:pPr>
              <a:buClr>
                <a:srgbClr val="FF9933"/>
              </a:buClr>
            </a:pPr>
            <a:r>
              <a:rPr lang="en-US" sz="2600" dirty="0">
                <a:latin typeface="Arial" panose="020B0604020202020204" pitchFamily="34" charset="0"/>
                <a:cs typeface="Arial" panose="020B0604020202020204" pitchFamily="34" charset="0"/>
              </a:rPr>
              <a:t>Individualized planning with the patient </a:t>
            </a:r>
          </a:p>
        </p:txBody>
      </p:sp>
    </p:spTree>
    <p:extLst>
      <p:ext uri="{BB962C8B-B14F-4D97-AF65-F5344CB8AC3E}">
        <p14:creationId xmlns:p14="http://schemas.microsoft.com/office/powerpoint/2010/main" val="703823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228600"/>
            <a:ext cx="8385175" cy="990600"/>
          </a:xfrm>
        </p:spPr>
        <p:txBody>
          <a:bodyPr/>
          <a:lstStyle/>
          <a:p>
            <a:pPr eaLnBrk="1" hangingPunct="1"/>
            <a:r>
              <a:rPr lang="en-US" sz="3600" dirty="0">
                <a:solidFill>
                  <a:schemeClr val="tx2">
                    <a:lumMod val="60000"/>
                    <a:lumOff val="40000"/>
                  </a:schemeClr>
                </a:solidFill>
                <a:latin typeface="Georgia" panose="02040502050405020303" pitchFamily="18" charset="0"/>
                <a:cs typeface="Arial" charset="0"/>
              </a:rPr>
              <a:t>Step 1 – Create Disease Registry </a:t>
            </a:r>
          </a:p>
        </p:txBody>
      </p:sp>
      <p:sp>
        <p:nvSpPr>
          <p:cNvPr id="39939" name="Content Placeholder 2"/>
          <p:cNvSpPr>
            <a:spLocks noGrp="1"/>
          </p:cNvSpPr>
          <p:nvPr>
            <p:ph idx="1"/>
          </p:nvPr>
        </p:nvSpPr>
        <p:spPr>
          <a:xfrm>
            <a:off x="457200" y="1600200"/>
            <a:ext cx="8229600" cy="4267200"/>
          </a:xfrm>
        </p:spPr>
        <p:txBody>
          <a:bodyPr/>
          <a:lstStyle/>
          <a:p>
            <a:pPr>
              <a:lnSpc>
                <a:spcPct val="90000"/>
              </a:lnSpc>
              <a:buClr>
                <a:srgbClr val="FF9933"/>
              </a:buClr>
            </a:pPr>
            <a:r>
              <a:rPr lang="en-US" sz="2600" dirty="0">
                <a:latin typeface="Arial" panose="020B0604020202020204" pitchFamily="34" charset="0"/>
                <a:cs typeface="Arial" panose="020B0604020202020204" pitchFamily="34" charset="0"/>
              </a:rPr>
              <a:t>Get Historic diagnosis from administrative claims</a:t>
            </a:r>
          </a:p>
          <a:p>
            <a:pPr marL="342900" lvl="1" indent="-342900">
              <a:lnSpc>
                <a:spcPct val="90000"/>
              </a:lnSpc>
              <a:buClr>
                <a:srgbClr val="FF9933"/>
              </a:buClr>
              <a:buSzPct val="80000"/>
            </a:pPr>
            <a:endParaRPr lang="en-US" sz="2600" dirty="0">
              <a:solidFill>
                <a:srgbClr val="000000"/>
              </a:solidFill>
              <a:latin typeface="Arial" panose="020B0604020202020204" pitchFamily="34" charset="0"/>
              <a:ea typeface="+mn-ea"/>
              <a:cs typeface="Arial" panose="020B0604020202020204" pitchFamily="34" charset="0"/>
            </a:endParaRPr>
          </a:p>
          <a:p>
            <a:pPr>
              <a:lnSpc>
                <a:spcPct val="90000"/>
              </a:lnSpc>
              <a:buClr>
                <a:srgbClr val="FF9933"/>
              </a:buClr>
            </a:pPr>
            <a:r>
              <a:rPr lang="en-US" sz="2600" dirty="0">
                <a:latin typeface="Arial" panose="020B0604020202020204" pitchFamily="34" charset="0"/>
                <a:cs typeface="Arial" panose="020B0604020202020204" pitchFamily="34" charset="0"/>
              </a:rPr>
              <a:t>Get clinical values from metabolic screening, clinical evaluation and management, care plans</a:t>
            </a:r>
          </a:p>
          <a:p>
            <a:pPr>
              <a:lnSpc>
                <a:spcPct val="90000"/>
              </a:lnSpc>
              <a:buClr>
                <a:srgbClr val="FF9933"/>
              </a:buClr>
            </a:pPr>
            <a:endParaRPr lang="en-US" sz="2600" dirty="0">
              <a:latin typeface="Arial" panose="020B0604020202020204" pitchFamily="34" charset="0"/>
              <a:cs typeface="Arial" panose="020B0604020202020204" pitchFamily="34" charset="0"/>
            </a:endParaRPr>
          </a:p>
          <a:p>
            <a:pPr>
              <a:lnSpc>
                <a:spcPct val="90000"/>
              </a:lnSpc>
              <a:buClr>
                <a:srgbClr val="FF9933"/>
              </a:buClr>
            </a:pPr>
            <a:r>
              <a:rPr lang="en-US" sz="2600" dirty="0">
                <a:latin typeface="Arial" panose="020B0604020202020204" pitchFamily="34" charset="0"/>
                <a:cs typeface="Arial" panose="020B0604020202020204" pitchFamily="34" charset="0"/>
              </a:rPr>
              <a:t>Combine into EHR Disease Registry</a:t>
            </a:r>
          </a:p>
          <a:p>
            <a:pPr lvl="1">
              <a:lnSpc>
                <a:spcPct val="90000"/>
              </a:lnSpc>
              <a:buClr>
                <a:srgbClr val="FF9933"/>
              </a:buClr>
            </a:pPr>
            <a:r>
              <a:rPr lang="en-US" sz="2200" dirty="0">
                <a:latin typeface="Arial" panose="020B0604020202020204" pitchFamily="34" charset="0"/>
                <a:cs typeface="Arial" panose="020B0604020202020204" pitchFamily="34" charset="0"/>
              </a:rPr>
              <a:t>CMT’s  PROACT</a:t>
            </a:r>
          </a:p>
          <a:p>
            <a:pPr lvl="1">
              <a:lnSpc>
                <a:spcPct val="90000"/>
              </a:lnSpc>
              <a:buClr>
                <a:srgbClr val="FF9933"/>
              </a:buClr>
            </a:pPr>
            <a:r>
              <a:rPr lang="en-US" sz="2200" dirty="0" err="1">
                <a:latin typeface="Arial" panose="020B0604020202020204" pitchFamily="34" charset="0"/>
                <a:cs typeface="Arial" panose="020B0604020202020204" pitchFamily="34" charset="0"/>
              </a:rPr>
              <a:t>Azara’s</a:t>
            </a:r>
            <a:r>
              <a:rPr lang="en-US" sz="2200" dirty="0">
                <a:latin typeface="Arial" panose="020B0604020202020204" pitchFamily="34" charset="0"/>
                <a:cs typeface="Arial" panose="020B0604020202020204" pitchFamily="34" charset="0"/>
              </a:rPr>
              <a:t> DRV</a:t>
            </a:r>
          </a:p>
          <a:p>
            <a:pPr>
              <a:lnSpc>
                <a:spcPct val="90000"/>
              </a:lnSpc>
              <a:buClr>
                <a:srgbClr val="FF9933"/>
              </a:buClr>
            </a:pPr>
            <a:endParaRPr lang="en-US" sz="2600" dirty="0">
              <a:latin typeface="Arial" panose="020B0604020202020204" pitchFamily="34" charset="0"/>
              <a:cs typeface="Arial" panose="020B0604020202020204" pitchFamily="34" charset="0"/>
            </a:endParaRPr>
          </a:p>
          <a:p>
            <a:pPr>
              <a:lnSpc>
                <a:spcPct val="90000"/>
              </a:lnSpc>
              <a:buClr>
                <a:srgbClr val="FF9933"/>
              </a:buClr>
            </a:pPr>
            <a:r>
              <a:rPr lang="en-US" sz="2600" dirty="0">
                <a:latin typeface="Arial" panose="020B0604020202020204" pitchFamily="34" charset="0"/>
                <a:cs typeface="Arial" panose="020B0604020202020204" pitchFamily="34" charset="0"/>
              </a:rPr>
              <a:t>Online access available to all providers</a:t>
            </a:r>
          </a:p>
          <a:p>
            <a:pPr eaLnBrk="1" hangingPunct="1">
              <a:lnSpc>
                <a:spcPct val="90000"/>
              </a:lnSpc>
              <a:buFont typeface="Arial" charset="0"/>
              <a:buNone/>
            </a:pPr>
            <a:endParaRPr lang="en-US" sz="2800"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solidFill>
                <a:srgbClr val="FF0000"/>
              </a:solidFill>
            </a:endParaRPr>
          </a:p>
        </p:txBody>
      </p:sp>
    </p:spTree>
    <p:extLst>
      <p:ext uri="{BB962C8B-B14F-4D97-AF65-F5344CB8AC3E}">
        <p14:creationId xmlns:p14="http://schemas.microsoft.com/office/powerpoint/2010/main" val="105031879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228600"/>
            <a:ext cx="8385175" cy="990600"/>
          </a:xfrm>
        </p:spPr>
        <p:txBody>
          <a:bodyPr/>
          <a:lstStyle/>
          <a:p>
            <a:pPr eaLnBrk="1" hangingPunct="1"/>
            <a:r>
              <a:rPr lang="en-US" sz="3600" b="0" dirty="0">
                <a:solidFill>
                  <a:schemeClr val="tx2">
                    <a:lumMod val="60000"/>
                    <a:lumOff val="40000"/>
                  </a:schemeClr>
                </a:solidFill>
                <a:latin typeface="Georgia" panose="02040502050405020303" pitchFamily="18" charset="0"/>
                <a:cs typeface="Arial" charset="0"/>
              </a:rPr>
              <a:t>Step 2 – Identify Care Gaps and ACT! </a:t>
            </a:r>
          </a:p>
        </p:txBody>
      </p:sp>
      <p:sp>
        <p:nvSpPr>
          <p:cNvPr id="40963" name="Content Placeholder 2"/>
          <p:cNvSpPr>
            <a:spLocks noGrp="1"/>
          </p:cNvSpPr>
          <p:nvPr>
            <p:ph idx="1"/>
          </p:nvPr>
        </p:nvSpPr>
        <p:spPr>
          <a:xfrm>
            <a:off x="457200" y="1447800"/>
            <a:ext cx="8229600" cy="4343400"/>
          </a:xfrm>
        </p:spPr>
        <p:txBody>
          <a:bodyPr>
            <a:normAutofit lnSpcReduction="10000"/>
          </a:bodyPr>
          <a:lstStyle/>
          <a:p>
            <a:pPr>
              <a:lnSpc>
                <a:spcPct val="90000"/>
              </a:lnSpc>
              <a:buClr>
                <a:srgbClr val="FF9933"/>
              </a:buClr>
            </a:pPr>
            <a:r>
              <a:rPr lang="en-US" sz="2600" dirty="0">
                <a:latin typeface="Arial" panose="020B0604020202020204" pitchFamily="34" charset="0"/>
                <a:cs typeface="Arial" panose="020B0604020202020204" pitchFamily="34" charset="0"/>
              </a:rPr>
              <a:t>Compare combined disease registry data to accepted clinical quality indicators</a:t>
            </a:r>
          </a:p>
          <a:p>
            <a:pPr>
              <a:lnSpc>
                <a:spcPct val="90000"/>
              </a:lnSpc>
              <a:buClr>
                <a:srgbClr val="FF9933"/>
              </a:buClr>
            </a:pPr>
            <a:endParaRPr lang="en-US" sz="1600" dirty="0">
              <a:latin typeface="Arial" panose="020B0604020202020204" pitchFamily="34" charset="0"/>
              <a:cs typeface="Arial" panose="020B0604020202020204" pitchFamily="34" charset="0"/>
            </a:endParaRPr>
          </a:p>
          <a:p>
            <a:pPr>
              <a:lnSpc>
                <a:spcPct val="90000"/>
              </a:lnSpc>
              <a:buClr>
                <a:srgbClr val="FF9933"/>
              </a:buClr>
            </a:pPr>
            <a:r>
              <a:rPr lang="en-US" sz="2600" dirty="0">
                <a:latin typeface="Arial" panose="020B0604020202020204" pitchFamily="34" charset="0"/>
                <a:cs typeface="Arial" panose="020B0604020202020204" pitchFamily="34" charset="0"/>
              </a:rPr>
              <a:t>Identify care gaps</a:t>
            </a:r>
          </a:p>
          <a:p>
            <a:pPr>
              <a:lnSpc>
                <a:spcPct val="90000"/>
              </a:lnSpc>
              <a:buClr>
                <a:srgbClr val="FF9933"/>
              </a:buClr>
            </a:pPr>
            <a:endParaRPr lang="en-US" sz="1800" dirty="0">
              <a:latin typeface="Arial" panose="020B0604020202020204" pitchFamily="34" charset="0"/>
              <a:cs typeface="Arial" panose="020B0604020202020204" pitchFamily="34" charset="0"/>
            </a:endParaRPr>
          </a:p>
          <a:p>
            <a:pPr>
              <a:lnSpc>
                <a:spcPct val="90000"/>
              </a:lnSpc>
              <a:buClr>
                <a:srgbClr val="FF9933"/>
              </a:buClr>
            </a:pPr>
            <a:r>
              <a:rPr lang="en-US" sz="2600" dirty="0">
                <a:latin typeface="Arial" panose="020B0604020202020204" pitchFamily="34" charset="0"/>
                <a:cs typeface="Arial" panose="020B0604020202020204" pitchFamily="34" charset="0"/>
              </a:rPr>
              <a:t>Sort patients groups with care gaps into agency specific to-do lists</a:t>
            </a:r>
          </a:p>
          <a:p>
            <a:pPr>
              <a:lnSpc>
                <a:spcPct val="90000"/>
              </a:lnSpc>
              <a:buClr>
                <a:srgbClr val="FF9933"/>
              </a:buClr>
            </a:pPr>
            <a:endParaRPr lang="en-US" sz="1600" dirty="0">
              <a:latin typeface="Arial" panose="020B0604020202020204" pitchFamily="34" charset="0"/>
              <a:cs typeface="Arial" panose="020B0604020202020204" pitchFamily="34" charset="0"/>
            </a:endParaRPr>
          </a:p>
          <a:p>
            <a:pPr>
              <a:lnSpc>
                <a:spcPct val="90000"/>
              </a:lnSpc>
              <a:buClr>
                <a:srgbClr val="FF9933"/>
              </a:buClr>
            </a:pPr>
            <a:r>
              <a:rPr lang="en-US" sz="2600" dirty="0">
                <a:latin typeface="Arial" panose="020B0604020202020204" pitchFamily="34" charset="0"/>
                <a:cs typeface="Arial" panose="020B0604020202020204" pitchFamily="34" charset="0"/>
              </a:rPr>
              <a:t>Nurse care manager helps team decide who will act</a:t>
            </a:r>
          </a:p>
          <a:p>
            <a:pPr>
              <a:lnSpc>
                <a:spcPct val="90000"/>
              </a:lnSpc>
              <a:buClr>
                <a:srgbClr val="FF9933"/>
              </a:buClr>
            </a:pPr>
            <a:endParaRPr lang="en-US" sz="1800" dirty="0">
              <a:latin typeface="Arial" panose="020B0604020202020204" pitchFamily="34" charset="0"/>
              <a:cs typeface="Arial" panose="020B0604020202020204" pitchFamily="34" charset="0"/>
            </a:endParaRPr>
          </a:p>
          <a:p>
            <a:pPr>
              <a:lnSpc>
                <a:spcPct val="90000"/>
              </a:lnSpc>
              <a:buClr>
                <a:srgbClr val="FF9933"/>
              </a:buClr>
            </a:pPr>
            <a:r>
              <a:rPr lang="en-US" sz="2600" dirty="0">
                <a:latin typeface="Arial" panose="020B0604020202020204" pitchFamily="34" charset="0"/>
                <a:cs typeface="Arial" panose="020B0604020202020204" pitchFamily="34" charset="0"/>
              </a:rPr>
              <a:t>Set up indicated visits and pass on info with request to treat</a:t>
            </a:r>
          </a:p>
        </p:txBody>
      </p:sp>
    </p:spTree>
    <p:extLst>
      <p:ext uri="{BB962C8B-B14F-4D97-AF65-F5344CB8AC3E}">
        <p14:creationId xmlns:p14="http://schemas.microsoft.com/office/powerpoint/2010/main" val="324959591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57200"/>
            <a:ext cx="8308975" cy="762000"/>
          </a:xfrm>
        </p:spPr>
        <p:txBody>
          <a:bodyPr/>
          <a:lstStyle/>
          <a:p>
            <a:pPr eaLnBrk="1" hangingPunct="1"/>
            <a:r>
              <a:rPr lang="en-US" altLang="en-US" sz="4000" b="0" dirty="0">
                <a:solidFill>
                  <a:schemeClr val="bg1"/>
                </a:solidFill>
                <a:latin typeface="+mj-lt"/>
                <a:cs typeface="Arial" pitchFamily="34" charset="0"/>
              </a:rPr>
              <a:t>Care Coordination</a:t>
            </a:r>
          </a:p>
        </p:txBody>
      </p:sp>
      <p:sp>
        <p:nvSpPr>
          <p:cNvPr id="41987" name="Content Placeholder 2"/>
          <p:cNvSpPr>
            <a:spLocks noGrp="1"/>
          </p:cNvSpPr>
          <p:nvPr>
            <p:ph idx="1"/>
          </p:nvPr>
        </p:nvSpPr>
        <p:spPr>
          <a:xfrm>
            <a:off x="762000" y="1428750"/>
            <a:ext cx="8153400" cy="4591050"/>
          </a:xfrm>
        </p:spPr>
        <p:txBody>
          <a:bodyPr>
            <a:normAutofit/>
          </a:bodyPr>
          <a:lstStyle/>
          <a:p>
            <a:pPr>
              <a:lnSpc>
                <a:spcPct val="90000"/>
              </a:lnSpc>
              <a:spcBef>
                <a:spcPts val="0"/>
              </a:spcBef>
              <a:spcAft>
                <a:spcPts val="1200"/>
              </a:spcAft>
              <a:buClr>
                <a:srgbClr val="92D050"/>
              </a:buClr>
              <a:buFont typeface="Wingdings" panose="05000000000000000000" pitchFamily="2" charset="2"/>
              <a:buChar char="§"/>
              <a:defRPr/>
            </a:pPr>
            <a:r>
              <a:rPr lang="en-US" sz="3200" dirty="0">
                <a:solidFill>
                  <a:schemeClr val="tx1">
                    <a:lumMod val="85000"/>
                    <a:lumOff val="15000"/>
                  </a:schemeClr>
                </a:solidFill>
                <a:latin typeface="+mj-lt"/>
                <a:cs typeface="Arial" panose="020B0604020202020204" pitchFamily="34" charset="0"/>
              </a:rPr>
              <a:t>Coordinating with the patients, caregivers and providers</a:t>
            </a:r>
          </a:p>
          <a:p>
            <a:pPr>
              <a:lnSpc>
                <a:spcPct val="90000"/>
              </a:lnSpc>
              <a:spcBef>
                <a:spcPts val="0"/>
              </a:spcBef>
              <a:spcAft>
                <a:spcPts val="1200"/>
              </a:spcAft>
              <a:buClr>
                <a:srgbClr val="92D050"/>
              </a:buClr>
              <a:buFont typeface="Wingdings" panose="05000000000000000000" pitchFamily="2" charset="2"/>
              <a:buChar char="§"/>
              <a:defRPr/>
            </a:pPr>
            <a:r>
              <a:rPr lang="en-US" sz="3200" dirty="0">
                <a:solidFill>
                  <a:schemeClr val="tx1">
                    <a:lumMod val="85000"/>
                    <a:lumOff val="15000"/>
                  </a:schemeClr>
                </a:solidFill>
                <a:latin typeface="+mj-lt"/>
                <a:cs typeface="Arial" panose="020B0604020202020204" pitchFamily="34" charset="0"/>
              </a:rPr>
              <a:t>Implementing plan of care with treatment team</a:t>
            </a:r>
          </a:p>
          <a:p>
            <a:pPr>
              <a:lnSpc>
                <a:spcPct val="90000"/>
              </a:lnSpc>
              <a:spcBef>
                <a:spcPts val="0"/>
              </a:spcBef>
              <a:spcAft>
                <a:spcPts val="1200"/>
              </a:spcAft>
              <a:buClr>
                <a:srgbClr val="92D050"/>
              </a:buClr>
              <a:buFont typeface="Wingdings" panose="05000000000000000000" pitchFamily="2" charset="2"/>
              <a:buChar char="§"/>
              <a:defRPr/>
            </a:pPr>
            <a:r>
              <a:rPr lang="en-US" sz="3200" dirty="0">
                <a:solidFill>
                  <a:schemeClr val="tx1">
                    <a:lumMod val="85000"/>
                    <a:lumOff val="15000"/>
                  </a:schemeClr>
                </a:solidFill>
                <a:latin typeface="+mj-lt"/>
                <a:cs typeface="Arial" panose="020B0604020202020204" pitchFamily="34" charset="0"/>
              </a:rPr>
              <a:t>Planning hospital discharge</a:t>
            </a:r>
          </a:p>
          <a:p>
            <a:pPr>
              <a:lnSpc>
                <a:spcPct val="90000"/>
              </a:lnSpc>
              <a:spcBef>
                <a:spcPts val="0"/>
              </a:spcBef>
              <a:spcAft>
                <a:spcPts val="1200"/>
              </a:spcAft>
              <a:buClr>
                <a:srgbClr val="92D050"/>
              </a:buClr>
              <a:buFont typeface="Wingdings" panose="05000000000000000000" pitchFamily="2" charset="2"/>
              <a:buChar char="§"/>
              <a:defRPr/>
            </a:pPr>
            <a:r>
              <a:rPr lang="en-US" sz="3200" dirty="0">
                <a:solidFill>
                  <a:schemeClr val="tx1">
                    <a:lumMod val="85000"/>
                    <a:lumOff val="15000"/>
                  </a:schemeClr>
                </a:solidFill>
                <a:latin typeface="+mj-lt"/>
                <a:cs typeface="Arial" panose="020B0604020202020204" pitchFamily="34" charset="0"/>
              </a:rPr>
              <a:t>Scheduling</a:t>
            </a:r>
          </a:p>
          <a:p>
            <a:pPr>
              <a:lnSpc>
                <a:spcPct val="90000"/>
              </a:lnSpc>
              <a:spcBef>
                <a:spcPts val="0"/>
              </a:spcBef>
              <a:spcAft>
                <a:spcPts val="1200"/>
              </a:spcAft>
              <a:buClr>
                <a:srgbClr val="92D050"/>
              </a:buClr>
              <a:buFont typeface="Wingdings" panose="05000000000000000000" pitchFamily="2" charset="2"/>
              <a:buChar char="§"/>
              <a:defRPr/>
            </a:pPr>
            <a:r>
              <a:rPr lang="en-US" sz="3200" dirty="0">
                <a:solidFill>
                  <a:schemeClr val="tx1">
                    <a:lumMod val="85000"/>
                    <a:lumOff val="15000"/>
                  </a:schemeClr>
                </a:solidFill>
                <a:latin typeface="+mj-lt"/>
                <a:cs typeface="Arial" panose="020B0604020202020204" pitchFamily="34" charset="0"/>
              </a:rPr>
              <a:t>Communicating with collaterals</a:t>
            </a:r>
          </a:p>
        </p:txBody>
      </p:sp>
      <p:sp>
        <p:nvSpPr>
          <p:cNvPr id="25604" name="Rectangle 2"/>
          <p:cNvSpPr txBox="1">
            <a:spLocks noChangeArrowheads="1"/>
          </p:cNvSpPr>
          <p:nvPr/>
        </p:nvSpPr>
        <p:spPr bwMode="auto">
          <a:xfrm>
            <a:off x="457200" y="76200"/>
            <a:ext cx="8058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000">
                <a:solidFill>
                  <a:schemeClr val="tx1"/>
                </a:solidFill>
                <a:latin typeface="Open Sans" pitchFamily="1" charset="0"/>
                <a:ea typeface="MS PGothic" pitchFamily="34" charset="-128"/>
                <a:cs typeface="Open Sans" pitchFamily="1" charset="0"/>
              </a:defRPr>
            </a:lvl1pPr>
            <a:lvl2pPr marL="742950" indent="-285750" eaLnBrk="0" hangingPunct="0">
              <a:spcBef>
                <a:spcPct val="20000"/>
              </a:spcBef>
              <a:buFont typeface="Arial" pitchFamily="34" charset="0"/>
              <a:buChar char="–"/>
              <a:defRPr sz="2800">
                <a:solidFill>
                  <a:schemeClr val="tx1"/>
                </a:solidFill>
                <a:latin typeface="Open Sans" pitchFamily="1" charset="0"/>
                <a:ea typeface="MS PGothic" pitchFamily="34" charset="-128"/>
                <a:cs typeface="Open Sans" pitchFamily="1" charset="0"/>
              </a:defRPr>
            </a:lvl2pPr>
            <a:lvl3pPr marL="1143000" indent="-228600" eaLnBrk="0" hangingPunct="0">
              <a:spcBef>
                <a:spcPct val="20000"/>
              </a:spcBef>
              <a:buFont typeface="Arial" pitchFamily="34" charset="0"/>
              <a:buChar char="•"/>
              <a:defRPr sz="2400">
                <a:solidFill>
                  <a:schemeClr val="tx1"/>
                </a:solidFill>
                <a:latin typeface="Open Sans" pitchFamily="1" charset="0"/>
                <a:ea typeface="MS PGothic" pitchFamily="34" charset="-128"/>
                <a:cs typeface="Open Sans" pitchFamily="1" charset="0"/>
              </a:defRPr>
            </a:lvl3pPr>
            <a:lvl4pPr marL="1600200" indent="-228600" eaLnBrk="0" hangingPunct="0">
              <a:spcBef>
                <a:spcPct val="20000"/>
              </a:spcBef>
              <a:buFont typeface="Arial" pitchFamily="34" charset="0"/>
              <a:buChar char="–"/>
              <a:defRPr sz="2000">
                <a:solidFill>
                  <a:schemeClr val="tx1"/>
                </a:solidFill>
                <a:latin typeface="Open Sans" pitchFamily="1" charset="0"/>
                <a:ea typeface="MS PGothic" pitchFamily="34" charset="-128"/>
                <a:cs typeface="Open Sans" pitchFamily="1" charset="0"/>
              </a:defRPr>
            </a:lvl4pPr>
            <a:lvl5pPr marL="2057400" indent="-228600" eaLnBrk="0" hangingPunct="0">
              <a:spcBef>
                <a:spcPct val="20000"/>
              </a:spcBef>
              <a:buFont typeface="Arial" pitchFamily="34" charset="0"/>
              <a:buChar char="»"/>
              <a:defRPr sz="2000">
                <a:solidFill>
                  <a:schemeClr val="tx1"/>
                </a:solidFill>
                <a:latin typeface="Open Sans" pitchFamily="1" charset="0"/>
                <a:ea typeface="MS PGothic" pitchFamily="34" charset="-128"/>
                <a:cs typeface="Open Sans"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Open Sans" pitchFamily="1" charset="0"/>
                <a:ea typeface="MS PGothic" pitchFamily="34" charset="-128"/>
                <a:cs typeface="Open Sans"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Open Sans" pitchFamily="1" charset="0"/>
                <a:ea typeface="MS PGothic" pitchFamily="34" charset="-128"/>
                <a:cs typeface="Open Sans"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Open Sans" pitchFamily="1" charset="0"/>
                <a:ea typeface="MS PGothic" pitchFamily="34" charset="-128"/>
                <a:cs typeface="Open Sans"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Open Sans" pitchFamily="1" charset="0"/>
                <a:ea typeface="MS PGothic" pitchFamily="34" charset="-128"/>
                <a:cs typeface="Open Sans" pitchFamily="1" charset="0"/>
              </a:defRPr>
            </a:lvl9pPr>
          </a:lstStyle>
          <a:p>
            <a:pPr eaLnBrk="1" hangingPunct="1">
              <a:spcBef>
                <a:spcPct val="0"/>
              </a:spcBef>
              <a:buFontTx/>
              <a:buNone/>
            </a:pPr>
            <a:r>
              <a:rPr lang="en-US" altLang="en-US" sz="5400" b="1" dirty="0">
                <a:solidFill>
                  <a:srgbClr val="5085C8"/>
                </a:solidFill>
                <a:latin typeface="+mj-lt"/>
              </a:rPr>
              <a:t>Care Coordination</a:t>
            </a:r>
          </a:p>
        </p:txBody>
      </p:sp>
    </p:spTree>
    <p:extLst>
      <p:ext uri="{BB962C8B-B14F-4D97-AF65-F5344CB8AC3E}">
        <p14:creationId xmlns:p14="http://schemas.microsoft.com/office/powerpoint/2010/main" val="1777674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0898" name="Rectangle 2"/>
          <p:cNvSpPr>
            <a:spLocks noGrp="1" noChangeArrowheads="1"/>
          </p:cNvSpPr>
          <p:nvPr>
            <p:ph type="title"/>
          </p:nvPr>
        </p:nvSpPr>
        <p:spPr>
          <a:xfrm>
            <a:off x="533400" y="0"/>
            <a:ext cx="8229600" cy="1219200"/>
          </a:xfrm>
        </p:spPr>
        <p:txBody>
          <a:bodyPr>
            <a:normAutofit fontScale="90000"/>
          </a:bodyPr>
          <a:lstStyle/>
          <a:p>
            <a:pPr algn="ctr" eaLnBrk="1" hangingPunct="1">
              <a:defRPr/>
            </a:pPr>
            <a:r>
              <a:rPr lang="en-US" dirty="0">
                <a:solidFill>
                  <a:srgbClr val="FF0000"/>
                </a:solidFill>
              </a:rPr>
              <a:t>Provide Information to Other Healthcare Providers</a:t>
            </a:r>
          </a:p>
        </p:txBody>
      </p:sp>
      <p:sp>
        <p:nvSpPr>
          <p:cNvPr id="58371" name="Rectangle 3"/>
          <p:cNvSpPr>
            <a:spLocks noGrp="1" noChangeArrowheads="1"/>
          </p:cNvSpPr>
          <p:nvPr>
            <p:ph idx="1"/>
          </p:nvPr>
        </p:nvSpPr>
        <p:spPr>
          <a:xfrm>
            <a:off x="457200" y="2286000"/>
            <a:ext cx="8229600" cy="4572000"/>
          </a:xfrm>
        </p:spPr>
        <p:txBody>
          <a:bodyPr/>
          <a:lstStyle/>
          <a:p>
            <a:pPr eaLnBrk="1" hangingPunct="1"/>
            <a:r>
              <a:rPr lang="en-US" dirty="0"/>
              <a:t>HIPAA permits sharing information for coordination of care</a:t>
            </a:r>
          </a:p>
          <a:p>
            <a:pPr eaLnBrk="1" hangingPunct="1"/>
            <a:r>
              <a:rPr lang="en-US" dirty="0"/>
              <a:t>Nationally consent not necessary</a:t>
            </a:r>
          </a:p>
          <a:p>
            <a:pPr eaLnBrk="1" hangingPunct="1"/>
            <a:r>
              <a:rPr lang="en-US" dirty="0"/>
              <a:t>Exceptions:</a:t>
            </a:r>
          </a:p>
          <a:p>
            <a:pPr lvl="1" eaLnBrk="1" hangingPunct="1"/>
            <a:r>
              <a:rPr lang="en-US" dirty="0"/>
              <a:t>HIV</a:t>
            </a:r>
          </a:p>
          <a:p>
            <a:pPr lvl="1" eaLnBrk="1" hangingPunct="1"/>
            <a:r>
              <a:rPr lang="en-US" dirty="0"/>
              <a:t>Substance abuse </a:t>
            </a:r>
            <a:r>
              <a:rPr lang="en-US" u="sng" dirty="0"/>
              <a:t>treatment</a:t>
            </a:r>
            <a:r>
              <a:rPr lang="en-US" dirty="0"/>
              <a:t> – not abuse itself</a:t>
            </a:r>
          </a:p>
          <a:p>
            <a:pPr lvl="1" eaLnBrk="1" hangingPunct="1"/>
            <a:r>
              <a:rPr lang="en-US" dirty="0"/>
              <a:t>Stricter local laws</a:t>
            </a:r>
          </a:p>
        </p:txBody>
      </p:sp>
    </p:spTree>
    <p:extLst>
      <p:ext uri="{BB962C8B-B14F-4D97-AF65-F5344CB8AC3E}">
        <p14:creationId xmlns:p14="http://schemas.microsoft.com/office/powerpoint/2010/main" val="336333530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HIPAA Allows</a:t>
            </a:r>
          </a:p>
        </p:txBody>
      </p:sp>
      <p:sp>
        <p:nvSpPr>
          <p:cNvPr id="3" name="Content Placeholder 2"/>
          <p:cNvSpPr>
            <a:spLocks noGrp="1"/>
          </p:cNvSpPr>
          <p:nvPr>
            <p:ph sz="quarter" idx="1"/>
          </p:nvPr>
        </p:nvSpPr>
        <p:spPr/>
        <p:txBody>
          <a:bodyPr>
            <a:normAutofit/>
          </a:bodyPr>
          <a:lstStyle/>
          <a:p>
            <a:r>
              <a:rPr lang="en-US" dirty="0"/>
              <a:t>Sharing PHI for Treatment is allowed without Consent</a:t>
            </a:r>
          </a:p>
          <a:p>
            <a:r>
              <a:rPr lang="en-US" dirty="0"/>
              <a:t>The following, when undertaken on behalf of a single consumer (not a population), are treatment activities. :</a:t>
            </a:r>
          </a:p>
          <a:p>
            <a:pPr lvl="1"/>
            <a:r>
              <a:rPr lang="en-US" dirty="0"/>
              <a:t>Case management;</a:t>
            </a:r>
          </a:p>
          <a:p>
            <a:pPr lvl="1"/>
            <a:r>
              <a:rPr lang="en-US" dirty="0"/>
              <a:t>Care coordination;</a:t>
            </a:r>
          </a:p>
          <a:p>
            <a:pPr lvl="1"/>
            <a:r>
              <a:rPr lang="en-US" dirty="0"/>
              <a:t>Disease management;</a:t>
            </a:r>
          </a:p>
          <a:p>
            <a:pPr lvl="1"/>
            <a:r>
              <a:rPr lang="en-US" dirty="0"/>
              <a:t>Health promotion; and</a:t>
            </a:r>
          </a:p>
          <a:p>
            <a:pPr lvl="1"/>
            <a:r>
              <a:rPr lang="en-US" dirty="0"/>
              <a:t>Outreach programs.</a:t>
            </a:r>
          </a:p>
          <a:p>
            <a:endParaRPr lang="en-US" dirty="0"/>
          </a:p>
        </p:txBody>
      </p:sp>
    </p:spTree>
    <p:extLst>
      <p:ext uri="{BB962C8B-B14F-4D97-AF65-F5344CB8AC3E}">
        <p14:creationId xmlns:p14="http://schemas.microsoft.com/office/powerpoint/2010/main" val="3000284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HIPAA Allows</a:t>
            </a:r>
          </a:p>
        </p:txBody>
      </p:sp>
      <p:sp>
        <p:nvSpPr>
          <p:cNvPr id="3" name="Content Placeholder 2"/>
          <p:cNvSpPr>
            <a:spLocks noGrp="1"/>
          </p:cNvSpPr>
          <p:nvPr>
            <p:ph sz="quarter" idx="1"/>
          </p:nvPr>
        </p:nvSpPr>
        <p:spPr/>
        <p:txBody>
          <a:bodyPr/>
          <a:lstStyle/>
          <a:p>
            <a:r>
              <a:rPr lang="en-US" dirty="0"/>
              <a:t>Treatment includes not just health care, but also “related services.”  </a:t>
            </a:r>
          </a:p>
          <a:p>
            <a:r>
              <a:rPr lang="en-US" dirty="0"/>
              <a:t>“Related services” can include social, rehabilitative or other services associated with health care.</a:t>
            </a:r>
          </a:p>
          <a:p>
            <a:r>
              <a:rPr lang="en-US" dirty="0"/>
              <a:t>HHS believes disclosures for treatment purposes are appropriate for timely and quality treatment.</a:t>
            </a:r>
          </a:p>
          <a:p>
            <a:endParaRPr lang="en-US" dirty="0"/>
          </a:p>
        </p:txBody>
      </p:sp>
    </p:spTree>
    <p:extLst>
      <p:ext uri="{BB962C8B-B14F-4D97-AF65-F5344CB8AC3E}">
        <p14:creationId xmlns:p14="http://schemas.microsoft.com/office/powerpoint/2010/main" val="395259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HIPAA Allows</a:t>
            </a:r>
          </a:p>
        </p:txBody>
      </p:sp>
      <p:sp>
        <p:nvSpPr>
          <p:cNvPr id="3" name="Content Placeholder 2"/>
          <p:cNvSpPr>
            <a:spLocks noGrp="1"/>
          </p:cNvSpPr>
          <p:nvPr>
            <p:ph sz="quarter" idx="1"/>
          </p:nvPr>
        </p:nvSpPr>
        <p:spPr/>
        <p:txBody>
          <a:bodyPr/>
          <a:lstStyle/>
          <a:p>
            <a:r>
              <a:rPr lang="en-US" dirty="0"/>
              <a:t>Individuals have the right to request restrictions on how a covered entity will use and disclose PHI about them for treatment, health care operations, and payment.  </a:t>
            </a:r>
          </a:p>
          <a:p>
            <a:endParaRPr lang="en-US" dirty="0"/>
          </a:p>
          <a:p>
            <a:r>
              <a:rPr lang="en-US" dirty="0"/>
              <a:t>A covered entity is not required to agree to an individual’s request for restriction, but is bound by any restrictions to which it agrees. </a:t>
            </a:r>
          </a:p>
          <a:p>
            <a:pPr marL="0" indent="0">
              <a:buNone/>
            </a:pPr>
            <a:r>
              <a:rPr lang="en-US" dirty="0"/>
              <a:t>	(45 CFR 164.522(a))</a:t>
            </a:r>
          </a:p>
          <a:p>
            <a:endParaRPr lang="en-US" dirty="0"/>
          </a:p>
        </p:txBody>
      </p:sp>
    </p:spTree>
    <p:extLst>
      <p:ext uri="{BB962C8B-B14F-4D97-AF65-F5344CB8AC3E}">
        <p14:creationId xmlns:p14="http://schemas.microsoft.com/office/powerpoint/2010/main" val="4106940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Data-Driven Care</a:t>
            </a:r>
          </a:p>
        </p:txBody>
      </p:sp>
      <p:sp>
        <p:nvSpPr>
          <p:cNvPr id="3" name="Content Placeholder 2"/>
          <p:cNvSpPr>
            <a:spLocks noGrp="1"/>
          </p:cNvSpPr>
          <p:nvPr>
            <p:ph idx="1"/>
          </p:nvPr>
        </p:nvSpPr>
        <p:spPr/>
        <p:txBody>
          <a:bodyPr/>
          <a:lstStyle/>
          <a:p>
            <a:r>
              <a:rPr lang="en-US" dirty="0"/>
              <a:t>Patient Registries</a:t>
            </a:r>
          </a:p>
          <a:p>
            <a:r>
              <a:rPr lang="en-US" dirty="0"/>
              <a:t>Risk Stratification</a:t>
            </a:r>
          </a:p>
          <a:p>
            <a:r>
              <a:rPr lang="en-US" dirty="0"/>
              <a:t>Predictive Analytics</a:t>
            </a:r>
          </a:p>
          <a:p>
            <a:r>
              <a:rPr lang="en-US" dirty="0"/>
              <a:t>Performance Benchmarking</a:t>
            </a:r>
          </a:p>
          <a:p>
            <a:r>
              <a:rPr lang="en-US" dirty="0"/>
              <a:t>Data Sharing</a:t>
            </a:r>
          </a:p>
          <a:p>
            <a:endParaRPr lang="en-US" dirty="0"/>
          </a:p>
        </p:txBody>
      </p:sp>
    </p:spTree>
    <p:extLst>
      <p:ext uri="{BB962C8B-B14F-4D97-AF65-F5344CB8AC3E}">
        <p14:creationId xmlns:p14="http://schemas.microsoft.com/office/powerpoint/2010/main" val="338979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81D4-D5D1-4292-BAEF-54736930659D}"/>
              </a:ext>
            </a:extLst>
          </p:cNvPr>
          <p:cNvSpPr>
            <a:spLocks noGrp="1"/>
          </p:cNvSpPr>
          <p:nvPr>
            <p:ph type="title"/>
          </p:nvPr>
        </p:nvSpPr>
        <p:spPr/>
        <p:txBody>
          <a:bodyPr/>
          <a:lstStyle/>
          <a:p>
            <a:r>
              <a:rPr lang="en-US" dirty="0"/>
              <a:t>Choose Your Future</a:t>
            </a:r>
          </a:p>
        </p:txBody>
      </p:sp>
      <p:sp>
        <p:nvSpPr>
          <p:cNvPr id="3" name="Content Placeholder 2">
            <a:extLst>
              <a:ext uri="{FF2B5EF4-FFF2-40B4-BE49-F238E27FC236}">
                <a16:creationId xmlns:a16="http://schemas.microsoft.com/office/drawing/2014/main" id="{EE556298-2DCC-40D0-8A63-045E3E9DDF2D}"/>
              </a:ext>
            </a:extLst>
          </p:cNvPr>
          <p:cNvSpPr>
            <a:spLocks noGrp="1"/>
          </p:cNvSpPr>
          <p:nvPr>
            <p:ph idx="1"/>
          </p:nvPr>
        </p:nvSpPr>
        <p:spPr>
          <a:xfrm>
            <a:off x="485095" y="3195638"/>
            <a:ext cx="10051256" cy="7516331"/>
          </a:xfrm>
        </p:spPr>
        <p:txBody>
          <a:bodyPr/>
          <a:lstStyle/>
          <a:p>
            <a:endParaRPr lang="en-US" dirty="0"/>
          </a:p>
        </p:txBody>
      </p:sp>
      <p:pic>
        <p:nvPicPr>
          <p:cNvPr id="1026" name="yiv57595744945D17C60C-C370-4A8E-8F17-01C81A24989C" descr="image001">
            <a:extLst>
              <a:ext uri="{FF2B5EF4-FFF2-40B4-BE49-F238E27FC236}">
                <a16:creationId xmlns:a16="http://schemas.microsoft.com/office/drawing/2014/main" id="{A43BAC46-A6B0-43B5-B92F-89A799056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9" y="1129490"/>
            <a:ext cx="9111342"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744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2514600"/>
            <a:ext cx="8229600" cy="4525963"/>
          </a:xfrm>
        </p:spPr>
        <p:txBody>
          <a:bodyPr/>
          <a:lstStyle/>
          <a:p>
            <a:pPr>
              <a:buNone/>
            </a:pPr>
            <a:r>
              <a:rPr lang="en-US" sz="5400" b="1" i="1" dirty="0"/>
              <a:t>What gets measured gets done</a:t>
            </a:r>
          </a:p>
        </p:txBody>
      </p:sp>
      <p:sp>
        <p:nvSpPr>
          <p:cNvPr id="6146" name="Title 1"/>
          <p:cNvSpPr>
            <a:spLocks noGrp="1"/>
          </p:cNvSpPr>
          <p:nvPr>
            <p:ph type="title"/>
          </p:nvPr>
        </p:nvSpPr>
        <p:spPr>
          <a:xfrm>
            <a:off x="381000" y="228600"/>
            <a:ext cx="8229600" cy="1143000"/>
          </a:xfrm>
        </p:spPr>
        <p:txBody>
          <a:bodyPr>
            <a:normAutofit fontScale="90000"/>
          </a:bodyPr>
          <a:lstStyle/>
          <a:p>
            <a:r>
              <a:rPr lang="en-US" b="1" dirty="0"/>
              <a:t>Why Share Data</a:t>
            </a:r>
            <a:br>
              <a:rPr lang="en-US" b="1" dirty="0"/>
            </a:br>
            <a:endParaRPr lang="en-US" dirty="0"/>
          </a:p>
        </p:txBody>
      </p:sp>
    </p:spTree>
    <p:extLst>
      <p:ext uri="{BB962C8B-B14F-4D97-AF65-F5344CB8AC3E}">
        <p14:creationId xmlns:p14="http://schemas.microsoft.com/office/powerpoint/2010/main" val="906976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sz="4800" b="1" dirty="0">
                <a:solidFill>
                  <a:schemeClr val="tx2">
                    <a:lumMod val="75000"/>
                  </a:schemeClr>
                </a:solidFill>
                <a:effectLst/>
                <a:latin typeface="Arial Black" panose="020B0A04020102020204" pitchFamily="34" charset="0"/>
              </a:rPr>
              <a:t>Principles</a:t>
            </a:r>
          </a:p>
        </p:txBody>
      </p:sp>
      <p:sp>
        <p:nvSpPr>
          <p:cNvPr id="3" name="Content Placeholder 2"/>
          <p:cNvSpPr>
            <a:spLocks noGrp="1"/>
          </p:cNvSpPr>
          <p:nvPr>
            <p:ph sz="quarter" idx="1"/>
          </p:nvPr>
        </p:nvSpPr>
        <p:spPr>
          <a:xfrm>
            <a:off x="152400" y="1752600"/>
            <a:ext cx="8686800" cy="4953000"/>
          </a:xfrm>
        </p:spPr>
        <p:txBody>
          <a:bodyPr>
            <a:normAutofit/>
          </a:bodyPr>
          <a:lstStyle/>
          <a:p>
            <a:pPr>
              <a:spcBef>
                <a:spcPts val="0"/>
              </a:spcBef>
              <a:spcAft>
                <a:spcPts val="1200"/>
              </a:spcAft>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Use the data you have before collecting more</a:t>
            </a:r>
          </a:p>
          <a:p>
            <a:pPr>
              <a:spcBef>
                <a:spcPts val="0"/>
              </a:spcBef>
              <a:spcAft>
                <a:spcPts val="1200"/>
              </a:spcAft>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Show as much data as you can to as many partners as you can as often as you can</a:t>
            </a:r>
          </a:p>
          <a:p>
            <a:pPr lvl="1">
              <a:spcBef>
                <a:spcPts val="0"/>
              </a:spcBef>
              <a:spcAft>
                <a:spcPts val="1200"/>
              </a:spcAft>
              <a:buClr>
                <a:schemeClr val="tx2"/>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Sunshine improves data quality</a:t>
            </a:r>
          </a:p>
          <a:p>
            <a:pPr lvl="1">
              <a:spcBef>
                <a:spcPts val="0"/>
              </a:spcBef>
              <a:spcAft>
                <a:spcPts val="1200"/>
              </a:spcAft>
              <a:buClr>
                <a:schemeClr val="tx2"/>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They may use it to make better decisions</a:t>
            </a:r>
          </a:p>
          <a:p>
            <a:pPr lvl="1">
              <a:spcBef>
                <a:spcPts val="0"/>
              </a:spcBef>
              <a:spcAft>
                <a:spcPts val="1200"/>
              </a:spcAft>
              <a:buClr>
                <a:schemeClr val="tx2"/>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It’s better to debate data than speculative anecdotes</a:t>
            </a:r>
          </a:p>
          <a:p>
            <a:pPr>
              <a:spcBef>
                <a:spcPts val="0"/>
              </a:spcBef>
              <a:spcAft>
                <a:spcPts val="1200"/>
              </a:spcAft>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When showing data, ask partners what they think it means</a:t>
            </a:r>
          </a:p>
          <a:p>
            <a:pPr>
              <a:spcBef>
                <a:spcPts val="0"/>
              </a:spcBef>
              <a:spcAft>
                <a:spcPts val="1200"/>
              </a:spcAft>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Treat all criticisms that results are inaccurate or misleading as testable hypotheses </a:t>
            </a:r>
          </a:p>
          <a:p>
            <a:pPr>
              <a:buFontTx/>
              <a:buChar char="-"/>
            </a:pPr>
            <a:endParaRPr lang="en-US" dirty="0"/>
          </a:p>
        </p:txBody>
      </p:sp>
    </p:spTree>
    <p:extLst>
      <p:ext uri="{BB962C8B-B14F-4D97-AF65-F5344CB8AC3E}">
        <p14:creationId xmlns:p14="http://schemas.microsoft.com/office/powerpoint/2010/main" val="2731890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990600"/>
          </a:xfrm>
        </p:spPr>
        <p:txBody>
          <a:bodyPr/>
          <a:lstStyle/>
          <a:p>
            <a:r>
              <a:rPr lang="en-US" b="1" dirty="0">
                <a:solidFill>
                  <a:schemeClr val="tx2">
                    <a:lumMod val="75000"/>
                  </a:schemeClr>
                </a:solidFill>
                <a:effectLst/>
                <a:latin typeface="Arial Black" panose="020B0A04020102020204" pitchFamily="34" charset="0"/>
              </a:rPr>
              <a:t>More Principles</a:t>
            </a:r>
          </a:p>
        </p:txBody>
      </p:sp>
      <p:sp>
        <p:nvSpPr>
          <p:cNvPr id="3" name="Content Placeholder 2"/>
          <p:cNvSpPr>
            <a:spLocks noGrp="1"/>
          </p:cNvSpPr>
          <p:nvPr>
            <p:ph sz="quarter" idx="1"/>
          </p:nvPr>
        </p:nvSpPr>
        <p:spPr>
          <a:xfrm>
            <a:off x="4267200" y="1600200"/>
            <a:ext cx="4724400" cy="4953000"/>
          </a:xfrm>
        </p:spPr>
        <p:txBody>
          <a:bodyPr>
            <a:noAutofit/>
          </a:bodyPr>
          <a:lstStyle/>
          <a:p>
            <a:pPr>
              <a:spcBef>
                <a:spcPts val="0"/>
              </a:spcBef>
              <a:spcAft>
                <a:spcPts val="1200"/>
              </a:spcAft>
              <a:buSzPct val="100000"/>
              <a:buFont typeface="Wingdings" panose="05000000000000000000" pitchFamily="2" charset="2"/>
              <a:buChar char="§"/>
            </a:pPr>
            <a:r>
              <a:rPr lang="en-US" sz="2000" dirty="0">
                <a:latin typeface="Arial" panose="020B0604020202020204" pitchFamily="34" charset="0"/>
                <a:cs typeface="Arial" panose="020B0604020202020204" pitchFamily="34" charset="0"/>
              </a:rPr>
              <a:t>Tell your data people that you want the quick easy data runs first. Getting 80% of your request in one week is better than 100% in six weeks</a:t>
            </a:r>
          </a:p>
          <a:p>
            <a:pPr>
              <a:spcBef>
                <a:spcPts val="0"/>
              </a:spcBef>
              <a:spcAft>
                <a:spcPts val="1200"/>
              </a:spcAft>
              <a:buSzPct val="100000"/>
              <a:buFont typeface="Wingdings" panose="05000000000000000000" pitchFamily="2" charset="2"/>
              <a:buChar char="§"/>
            </a:pPr>
            <a:r>
              <a:rPr lang="en-US" sz="2000" dirty="0">
                <a:latin typeface="Arial" panose="020B0604020202020204" pitchFamily="34" charset="0"/>
                <a:cs typeface="Arial" panose="020B0604020202020204" pitchFamily="34" charset="0"/>
              </a:rPr>
              <a:t>Treat all data runs as initial rough results</a:t>
            </a:r>
          </a:p>
          <a:p>
            <a:pPr>
              <a:spcBef>
                <a:spcPts val="0"/>
              </a:spcBef>
              <a:spcAft>
                <a:spcPts val="1200"/>
              </a:spcAft>
              <a:buSzPct val="100000"/>
              <a:buFont typeface="Wingdings" panose="05000000000000000000" pitchFamily="2" charset="2"/>
              <a:buChar char="§"/>
            </a:pPr>
            <a:r>
              <a:rPr lang="en-US" sz="2000" dirty="0">
                <a:latin typeface="Arial" panose="020B0604020202020204" pitchFamily="34" charset="0"/>
                <a:cs typeface="Arial" panose="020B0604020202020204" pitchFamily="34" charset="0"/>
              </a:rPr>
              <a:t>Important questions should use more than one analytic approach</a:t>
            </a:r>
          </a:p>
          <a:p>
            <a:pPr>
              <a:spcBef>
                <a:spcPts val="0"/>
              </a:spcBef>
              <a:spcAft>
                <a:spcPts val="1200"/>
              </a:spcAft>
              <a:buSzPct val="100000"/>
              <a:buFont typeface="Wingdings" panose="05000000000000000000" pitchFamily="2" charset="2"/>
              <a:buChar char="§"/>
            </a:pPr>
            <a:r>
              <a:rPr lang="en-US" sz="2000" dirty="0">
                <a:latin typeface="Arial" panose="020B0604020202020204" pitchFamily="34" charset="0"/>
                <a:cs typeface="Arial" panose="020B0604020202020204" pitchFamily="34" charset="0"/>
              </a:rPr>
              <a:t>Several medium data analytic vendors/sources is better than one big one </a:t>
            </a:r>
          </a:p>
          <a:p>
            <a:pPr>
              <a:spcBef>
                <a:spcPts val="0"/>
              </a:spcBef>
              <a:spcAft>
                <a:spcPts val="1200"/>
              </a:spcAft>
              <a:buSzPct val="100000"/>
              <a:buFont typeface="Wingdings" panose="05000000000000000000" pitchFamily="2" charset="2"/>
              <a:buChar char="§"/>
            </a:pPr>
            <a:r>
              <a:rPr lang="en-US" sz="2000" dirty="0">
                <a:latin typeface="Arial" panose="020B0604020202020204" pitchFamily="34" charset="0"/>
                <a:cs typeface="Arial" panose="020B0604020202020204" pitchFamily="34" charset="0"/>
              </a:rPr>
              <a:t>Transparent benchmarking improves attention and increases involvement </a:t>
            </a:r>
          </a:p>
        </p:txBody>
      </p:sp>
      <p:pic>
        <p:nvPicPr>
          <p:cNvPr id="58372" name="Picture 4" descr="http://www.greenbookblog.org/wp-content/uploads/2013/08/Martin-Dec-201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3741202"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91672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Bundled Payment</a:t>
            </a:r>
          </a:p>
        </p:txBody>
      </p:sp>
      <p:sp>
        <p:nvSpPr>
          <p:cNvPr id="3" name="Content Placeholder 2"/>
          <p:cNvSpPr>
            <a:spLocks noGrp="1"/>
          </p:cNvSpPr>
          <p:nvPr>
            <p:ph idx="1"/>
          </p:nvPr>
        </p:nvSpPr>
        <p:spPr/>
        <p:txBody>
          <a:bodyPr/>
          <a:lstStyle/>
          <a:p>
            <a:r>
              <a:rPr lang="en-US" dirty="0"/>
              <a:t>Case Rate</a:t>
            </a:r>
          </a:p>
          <a:p>
            <a:r>
              <a:rPr lang="en-US" dirty="0"/>
              <a:t>Diagnostic Related Groups (a type of case rate)</a:t>
            </a:r>
          </a:p>
          <a:p>
            <a:r>
              <a:rPr lang="en-US" dirty="0"/>
              <a:t>Episode of Care </a:t>
            </a:r>
          </a:p>
          <a:p>
            <a:r>
              <a:rPr lang="en-US" dirty="0"/>
              <a:t>Prospective payment</a:t>
            </a:r>
          </a:p>
          <a:p>
            <a:r>
              <a:rPr lang="en-US" dirty="0"/>
              <a:t>Capitation</a:t>
            </a:r>
          </a:p>
          <a:p>
            <a:r>
              <a:rPr lang="en-US" b="1" dirty="0"/>
              <a:t>May or May Not Include</a:t>
            </a:r>
          </a:p>
          <a:p>
            <a:pPr lvl="1"/>
            <a:r>
              <a:rPr lang="en-US" dirty="0"/>
              <a:t>Performance bonus or penalty</a:t>
            </a:r>
          </a:p>
          <a:p>
            <a:pPr lvl="1"/>
            <a:r>
              <a:rPr lang="en-US" dirty="0"/>
              <a:t>Shared Savings</a:t>
            </a:r>
          </a:p>
        </p:txBody>
      </p:sp>
      <p:sp>
        <p:nvSpPr>
          <p:cNvPr id="4" name="Date Placeholder 3"/>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1658971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40"/>
            <a:ext cx="8229600" cy="690416"/>
          </a:xfrm>
        </p:spPr>
        <p:txBody>
          <a:bodyPr/>
          <a:lstStyle/>
          <a:p>
            <a:r>
              <a:rPr lang="en-US" sz="4000" dirty="0"/>
              <a:t>Issue – What is the Baseline?</a:t>
            </a:r>
          </a:p>
        </p:txBody>
      </p:sp>
      <p:sp>
        <p:nvSpPr>
          <p:cNvPr id="3" name="Content Placeholder 2"/>
          <p:cNvSpPr>
            <a:spLocks noGrp="1"/>
          </p:cNvSpPr>
          <p:nvPr>
            <p:ph idx="1"/>
          </p:nvPr>
        </p:nvSpPr>
        <p:spPr/>
        <p:txBody>
          <a:bodyPr/>
          <a:lstStyle/>
          <a:p>
            <a:r>
              <a:rPr lang="en-US" dirty="0"/>
              <a:t>Options</a:t>
            </a:r>
          </a:p>
          <a:p>
            <a:pPr lvl="1"/>
            <a:r>
              <a:rPr lang="en-US" dirty="0"/>
              <a:t>Same patients Pre/Post</a:t>
            </a:r>
          </a:p>
          <a:p>
            <a:pPr lvl="1"/>
            <a:r>
              <a:rPr lang="en-US" dirty="0"/>
              <a:t>Compared to a control group</a:t>
            </a:r>
          </a:p>
          <a:p>
            <a:pPr lvl="1"/>
            <a:r>
              <a:rPr lang="en-US" dirty="0"/>
              <a:t>How long is the base period</a:t>
            </a:r>
          </a:p>
          <a:p>
            <a:r>
              <a:rPr lang="en-US" dirty="0"/>
              <a:t>What Services/Costs are In/Out?</a:t>
            </a:r>
          </a:p>
          <a:p>
            <a:r>
              <a:rPr lang="en-US" dirty="0"/>
              <a:t>On Performance Measures</a:t>
            </a:r>
          </a:p>
          <a:p>
            <a:pPr lvl="1"/>
            <a:r>
              <a:rPr lang="en-US" dirty="0"/>
              <a:t>What/whose data is used</a:t>
            </a:r>
          </a:p>
          <a:p>
            <a:pPr lvl="1"/>
            <a:r>
              <a:rPr lang="en-US" dirty="0"/>
              <a:t>What diagnosis, persons, procedures are excluded?</a:t>
            </a:r>
          </a:p>
        </p:txBody>
      </p:sp>
      <p:sp>
        <p:nvSpPr>
          <p:cNvPr id="4" name="Date Placeholder 3"/>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3141959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Costs to Cover</a:t>
            </a:r>
          </a:p>
        </p:txBody>
      </p:sp>
      <p:sp>
        <p:nvSpPr>
          <p:cNvPr id="3" name="Content Placeholder 2"/>
          <p:cNvSpPr>
            <a:spLocks noGrp="1"/>
          </p:cNvSpPr>
          <p:nvPr>
            <p:ph idx="1"/>
          </p:nvPr>
        </p:nvSpPr>
        <p:spPr/>
        <p:txBody>
          <a:bodyPr/>
          <a:lstStyle/>
          <a:p>
            <a:r>
              <a:rPr lang="en-US" dirty="0"/>
              <a:t>Software for Disease Registry/Care Management</a:t>
            </a:r>
          </a:p>
          <a:p>
            <a:r>
              <a:rPr lang="en-US" dirty="0"/>
              <a:t>Data field mapping from your EMR</a:t>
            </a:r>
          </a:p>
          <a:p>
            <a:r>
              <a:rPr lang="en-US" dirty="0"/>
              <a:t>Data analyst/Report Developer</a:t>
            </a:r>
          </a:p>
          <a:p>
            <a:r>
              <a:rPr lang="en-US" dirty="0"/>
              <a:t>Data Entry</a:t>
            </a:r>
          </a:p>
          <a:p>
            <a:r>
              <a:rPr lang="en-US" dirty="0"/>
              <a:t>Cost Reporting/Accounting</a:t>
            </a:r>
          </a:p>
          <a:p>
            <a:r>
              <a:rPr lang="en-US" dirty="0"/>
              <a:t>Primary Care Expertise</a:t>
            </a:r>
          </a:p>
          <a:p>
            <a:r>
              <a:rPr lang="en-US" dirty="0"/>
              <a:t>Training, Training, </a:t>
            </a:r>
            <a:r>
              <a:rPr lang="en-US" b="1" dirty="0"/>
              <a:t>TRAINING!!!</a:t>
            </a:r>
          </a:p>
          <a:p>
            <a:endParaRPr lang="en-US" dirty="0"/>
          </a:p>
        </p:txBody>
      </p:sp>
      <p:sp>
        <p:nvSpPr>
          <p:cNvPr id="4" name="Date Placeholder 3"/>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3476912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9075"/>
            <a:ext cx="8229600" cy="690416"/>
          </a:xfrm>
        </p:spPr>
        <p:txBody>
          <a:bodyPr/>
          <a:lstStyle/>
          <a:p>
            <a:r>
              <a:rPr lang="en-US" dirty="0"/>
              <a:t>Key Principle #1 – Keep It Simple</a:t>
            </a:r>
          </a:p>
        </p:txBody>
      </p:sp>
      <p:sp>
        <p:nvSpPr>
          <p:cNvPr id="3" name="Content Placeholder 2"/>
          <p:cNvSpPr>
            <a:spLocks noGrp="1"/>
          </p:cNvSpPr>
          <p:nvPr>
            <p:ph idx="1"/>
          </p:nvPr>
        </p:nvSpPr>
        <p:spPr/>
        <p:txBody>
          <a:bodyPr>
            <a:normAutofit lnSpcReduction="10000"/>
          </a:bodyPr>
          <a:lstStyle/>
          <a:p>
            <a:r>
              <a:rPr lang="en-US" dirty="0"/>
              <a:t>For any individual choice point always choose the simplest solution.</a:t>
            </a:r>
          </a:p>
          <a:p>
            <a:r>
              <a:rPr lang="en-US" dirty="0"/>
              <a:t>Your health home project will end up really complicated in the end anyway, why make it more so?</a:t>
            </a:r>
          </a:p>
          <a:p>
            <a:r>
              <a:rPr lang="en-US" dirty="0"/>
              <a:t>You will almost certainly redesign your health home program after two years. You can address some of the finer points that you worry about then.</a:t>
            </a:r>
          </a:p>
          <a:p>
            <a:r>
              <a:rPr lang="en-US" dirty="0"/>
              <a:t>Perfect is the enemy of good</a:t>
            </a:r>
          </a:p>
        </p:txBody>
      </p:sp>
    </p:spTree>
    <p:extLst>
      <p:ext uri="{BB962C8B-B14F-4D97-AF65-F5344CB8AC3E}">
        <p14:creationId xmlns:p14="http://schemas.microsoft.com/office/powerpoint/2010/main" val="1751017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lstStyle/>
          <a:p>
            <a:pPr eaLnBrk="1" hangingPunct="1">
              <a:spcAft>
                <a:spcPts val="0"/>
              </a:spcAft>
            </a:pPr>
            <a:r>
              <a:rPr lang="en-US" dirty="0">
                <a:solidFill>
                  <a:schemeClr val="tx2">
                    <a:lumMod val="60000"/>
                    <a:lumOff val="40000"/>
                  </a:schemeClr>
                </a:solidFill>
                <a:effectLst/>
                <a:latin typeface="+mn-lt"/>
              </a:rPr>
              <a:t>Most Important Principle</a:t>
            </a:r>
          </a:p>
        </p:txBody>
      </p:sp>
      <p:sp>
        <p:nvSpPr>
          <p:cNvPr id="3" name="Content Placeholder 2"/>
          <p:cNvSpPr>
            <a:spLocks noGrp="1"/>
          </p:cNvSpPr>
          <p:nvPr>
            <p:ph sz="quarter" idx="1"/>
          </p:nvPr>
        </p:nvSpPr>
        <p:spPr>
          <a:xfrm>
            <a:off x="381000" y="1609578"/>
            <a:ext cx="8610600" cy="4059702"/>
          </a:xfrm>
        </p:spPr>
        <p:txBody>
          <a:bodyPr>
            <a:normAutofit/>
          </a:bodyPr>
          <a:lstStyle/>
          <a:p>
            <a:pPr>
              <a:spcBef>
                <a:spcPts val="0"/>
              </a:spcBef>
              <a:spcAft>
                <a:spcPts val="1200"/>
              </a:spcAft>
              <a:buSzPct val="100000"/>
              <a:buFont typeface="Arial" panose="020B0604020202020204" pitchFamily="34" charset="0"/>
              <a:buChar char="•"/>
            </a:pPr>
            <a:r>
              <a:rPr lang="en-US" sz="2400" dirty="0">
                <a:latin typeface="+mn-lt"/>
                <a:cs typeface="Arial" panose="020B0604020202020204" pitchFamily="34" charset="0"/>
              </a:rPr>
              <a:t>Perfect is the enemy of good - Error on the side of Action</a:t>
            </a:r>
          </a:p>
          <a:p>
            <a:pPr>
              <a:spcBef>
                <a:spcPts val="0"/>
              </a:spcBef>
              <a:spcAft>
                <a:spcPts val="1200"/>
              </a:spcAft>
              <a:buSzPct val="100000"/>
              <a:buFont typeface="Arial" panose="020B0604020202020204" pitchFamily="34" charset="0"/>
              <a:buChar char="•"/>
            </a:pPr>
            <a:r>
              <a:rPr lang="en-US" sz="2400" dirty="0">
                <a:latin typeface="+mn-lt"/>
                <a:cs typeface="Arial" panose="020B0604020202020204" pitchFamily="34" charset="0"/>
              </a:rPr>
              <a:t>Move opportunistically - it is easier to influence the direction of momentum than to create momentum</a:t>
            </a:r>
          </a:p>
          <a:p>
            <a:pPr>
              <a:spcBef>
                <a:spcPts val="0"/>
              </a:spcBef>
              <a:spcAft>
                <a:spcPts val="1200"/>
              </a:spcAft>
              <a:buSzPct val="100000"/>
              <a:buFont typeface="Arial" panose="020B0604020202020204" pitchFamily="34" charset="0"/>
              <a:buChar char="•"/>
            </a:pPr>
            <a:r>
              <a:rPr lang="en-US" sz="2400" dirty="0">
                <a:latin typeface="+mn-lt"/>
                <a:cs typeface="Arial" panose="020B0604020202020204" pitchFamily="34" charset="0"/>
              </a:rPr>
              <a:t>Focus on continuous incremental change - big sweeping change scares people</a:t>
            </a:r>
          </a:p>
          <a:p>
            <a:pPr>
              <a:spcBef>
                <a:spcPts val="0"/>
              </a:spcBef>
              <a:spcAft>
                <a:spcPts val="1200"/>
              </a:spcAft>
              <a:buSzPct val="100000"/>
              <a:buFont typeface="Arial" panose="020B0604020202020204" pitchFamily="34" charset="0"/>
              <a:buChar char="•"/>
            </a:pPr>
            <a:r>
              <a:rPr lang="en-US" sz="2400" dirty="0">
                <a:latin typeface="+mn-lt"/>
                <a:cs typeface="Arial" panose="020B0604020202020204" pitchFamily="34" charset="0"/>
              </a:rPr>
              <a:t>If you try to figure out a comprehensive plan first you will never get started</a:t>
            </a:r>
          </a:p>
          <a:p>
            <a:pPr>
              <a:spcBef>
                <a:spcPts val="0"/>
              </a:spcBef>
              <a:spcAft>
                <a:spcPts val="1200"/>
              </a:spcAft>
              <a:buSzPct val="100000"/>
              <a:buFont typeface="Arial" panose="020B0604020202020204" pitchFamily="34" charset="0"/>
              <a:buChar char="•"/>
            </a:pPr>
            <a:r>
              <a:rPr lang="en-US" sz="2400" dirty="0">
                <a:latin typeface="+mn-lt"/>
                <a:cs typeface="Arial" panose="020B0604020202020204" pitchFamily="34" charset="0"/>
              </a:rPr>
              <a:t>Apologizing for a failed prompt attempt is better than apologizing for missed opportunity</a:t>
            </a:r>
          </a:p>
        </p:txBody>
      </p:sp>
    </p:spTree>
    <p:extLst>
      <p:ext uri="{BB962C8B-B14F-4D97-AF65-F5344CB8AC3E}">
        <p14:creationId xmlns:p14="http://schemas.microsoft.com/office/powerpoint/2010/main" val="3636670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4210" name="Picture 2" descr="\\mzhomedir-v\HomeDir\mzparkj\My Pictures\demotivators_1715_16138418.jpg"/>
          <p:cNvPicPr>
            <a:picLocks noGrp="1" noChangeAspect="1" noChangeArrowheads="1"/>
          </p:cNvPicPr>
          <p:nvPr>
            <p:ph sz="quarter" idx="1"/>
          </p:nvPr>
        </p:nvPicPr>
        <p:blipFill rotWithShape="1">
          <a:blip r:embed="rId2" cstate="print"/>
          <a:srcRect b="4589"/>
          <a:stretch/>
        </p:blipFill>
        <p:spPr bwMode="auto">
          <a:xfrm>
            <a:off x="0" y="0"/>
            <a:ext cx="9144000" cy="6858000"/>
          </a:xfrm>
          <a:prstGeom prst="rect">
            <a:avLst/>
          </a:prstGeom>
          <a:noFill/>
        </p:spPr>
      </p:pic>
    </p:spTree>
    <p:extLst>
      <p:ext uri="{BB962C8B-B14F-4D97-AF65-F5344CB8AC3E}">
        <p14:creationId xmlns:p14="http://schemas.microsoft.com/office/powerpoint/2010/main" val="2965818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a:t>
            </a:r>
          </a:p>
        </p:txBody>
      </p:sp>
      <p:sp>
        <p:nvSpPr>
          <p:cNvPr id="3" name="Content Placeholder 2"/>
          <p:cNvSpPr>
            <a:spLocks noGrp="1"/>
          </p:cNvSpPr>
          <p:nvPr>
            <p:ph idx="1"/>
          </p:nvPr>
        </p:nvSpPr>
        <p:spPr/>
        <p:txBody>
          <a:bodyPr/>
          <a:lstStyle/>
          <a:p>
            <a:r>
              <a:rPr lang="en-US" sz="2800" dirty="0"/>
              <a:t>Data identify treatment and prevention opportunities</a:t>
            </a:r>
          </a:p>
          <a:p>
            <a:r>
              <a:rPr lang="en-US" sz="2800" dirty="0"/>
              <a:t>Training implements new evidence-based interventions</a:t>
            </a:r>
          </a:p>
          <a:p>
            <a:r>
              <a:rPr lang="en-US" sz="2800" dirty="0"/>
              <a:t>Personal interaction is the true change agent</a:t>
            </a:r>
          </a:p>
          <a:p>
            <a:r>
              <a:rPr lang="en-US" sz="2800" dirty="0"/>
              <a:t>Data analytics identify the dose response curve of personal interaction required</a:t>
            </a:r>
          </a:p>
          <a:p>
            <a:r>
              <a:rPr lang="en-US" sz="2800" dirty="0"/>
              <a:t>Training allows use of a lower-cost FTE to produce an effective personal interaction</a:t>
            </a:r>
          </a:p>
        </p:txBody>
      </p:sp>
    </p:spTree>
    <p:extLst>
      <p:ext uri="{BB962C8B-B14F-4D97-AF65-F5344CB8AC3E}">
        <p14:creationId xmlns:p14="http://schemas.microsoft.com/office/powerpoint/2010/main" val="141305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45440" y="497132"/>
            <a:ext cx="8229600" cy="690416"/>
          </a:xfrm>
        </p:spPr>
        <p:txBody>
          <a:bodyPr>
            <a:normAutofit fontScale="90000"/>
          </a:bodyPr>
          <a:lstStyle/>
          <a:p>
            <a:r>
              <a:rPr lang="en-US" altLang="en-US" dirty="0"/>
              <a:t>Drivers of Increased Demand for Behavioral Health Care </a:t>
            </a:r>
          </a:p>
        </p:txBody>
      </p:sp>
      <p:sp>
        <p:nvSpPr>
          <p:cNvPr id="16387" name="Content Placeholder 2"/>
          <p:cNvSpPr>
            <a:spLocks noGrp="1"/>
          </p:cNvSpPr>
          <p:nvPr>
            <p:ph idx="1"/>
          </p:nvPr>
        </p:nvSpPr>
        <p:spPr>
          <a:xfrm>
            <a:off x="609600" y="1828800"/>
            <a:ext cx="8153400" cy="4495800"/>
          </a:xfrm>
        </p:spPr>
        <p:txBody>
          <a:bodyPr>
            <a:normAutofit/>
          </a:bodyPr>
          <a:lstStyle/>
          <a:p>
            <a:r>
              <a:rPr lang="en-US" sz="2000" dirty="0"/>
              <a:t>ACA Insurance reforms and Medicaid expansion substantially increases behavioral health coverage for adults</a:t>
            </a:r>
          </a:p>
          <a:p>
            <a:pPr marL="109728" indent="0">
              <a:buNone/>
            </a:pPr>
            <a:endParaRPr lang="en-US" sz="800" dirty="0"/>
          </a:p>
          <a:p>
            <a:r>
              <a:rPr lang="en-US" sz="2000" dirty="0"/>
              <a:t>ACA requires newly covered populations meet the parity requirements of Wellstone Domenici Parity Act</a:t>
            </a:r>
          </a:p>
          <a:p>
            <a:pPr marL="109728" indent="0">
              <a:buNone/>
            </a:pPr>
            <a:endParaRPr lang="en-US" altLang="en-US" sz="800" dirty="0"/>
          </a:p>
          <a:p>
            <a:r>
              <a:rPr lang="en-US" altLang="en-US" sz="2000" dirty="0"/>
              <a:t>Multiple parts of ACA require or incentivize integration of Behavioral Health and general medical care</a:t>
            </a:r>
          </a:p>
          <a:p>
            <a:pPr marL="109728" indent="0">
              <a:buNone/>
            </a:pPr>
            <a:endParaRPr lang="en-US" altLang="en-US" sz="800" dirty="0"/>
          </a:p>
          <a:p>
            <a:r>
              <a:rPr lang="en-US" altLang="en-US" sz="2000" dirty="0"/>
              <a:t>Stigma continues to drop releasing pent up demand</a:t>
            </a:r>
          </a:p>
          <a:p>
            <a:pPr marL="109728" indent="0">
              <a:buNone/>
            </a:pPr>
            <a:endParaRPr lang="en-US" altLang="en-US" sz="800" dirty="0"/>
          </a:p>
          <a:p>
            <a:r>
              <a:rPr lang="en-US" altLang="en-US" sz="2000" dirty="0"/>
              <a:t>In responding to recent press coverage of mass shootings increasing mental health services is more popular than gun control</a:t>
            </a:r>
          </a:p>
        </p:txBody>
      </p:sp>
    </p:spTree>
    <p:extLst>
      <p:ext uri="{BB962C8B-B14F-4D97-AF65-F5344CB8AC3E}">
        <p14:creationId xmlns:p14="http://schemas.microsoft.com/office/powerpoint/2010/main" val="3482882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ngewindsdemotivator.jpg"/>
          <p:cNvPicPr>
            <a:picLocks noChangeAspect="1"/>
          </p:cNvPicPr>
          <p:nvPr/>
        </p:nvPicPr>
        <p:blipFill>
          <a:blip r:embed="rId2" cstate="print"/>
          <a:srcRect l="13889" r="13889"/>
          <a:stretch>
            <a:fillRect/>
          </a:stretch>
        </p:blipFill>
        <p:spPr>
          <a:xfrm>
            <a:off x="0" y="0"/>
            <a:ext cx="9144000" cy="6858000"/>
          </a:xfrm>
          <a:prstGeom prst="rect">
            <a:avLst/>
          </a:prstGeom>
        </p:spPr>
      </p:pic>
    </p:spTree>
    <p:extLst>
      <p:ext uri="{BB962C8B-B14F-4D97-AF65-F5344CB8AC3E}">
        <p14:creationId xmlns:p14="http://schemas.microsoft.com/office/powerpoint/2010/main" val="2245455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BH Needs to Succeed</a:t>
            </a:r>
          </a:p>
        </p:txBody>
      </p:sp>
      <p:sp>
        <p:nvSpPr>
          <p:cNvPr id="3" name="Content Placeholder 2"/>
          <p:cNvSpPr>
            <a:spLocks noGrp="1"/>
          </p:cNvSpPr>
          <p:nvPr>
            <p:ph idx="1"/>
          </p:nvPr>
        </p:nvSpPr>
        <p:spPr/>
        <p:txBody>
          <a:bodyPr/>
          <a:lstStyle/>
          <a:p>
            <a:r>
              <a:rPr lang="en-US" dirty="0"/>
              <a:t>Get Realistic about HIPAA and 42CFR part 2</a:t>
            </a:r>
          </a:p>
          <a:p>
            <a:r>
              <a:rPr lang="en-US" dirty="0"/>
              <a:t>Learn to use data to manage</a:t>
            </a:r>
          </a:p>
          <a:p>
            <a:r>
              <a:rPr lang="en-US" dirty="0"/>
              <a:t>Keep using the Personal Relationship</a:t>
            </a:r>
          </a:p>
          <a:p>
            <a:r>
              <a:rPr lang="en-US" dirty="0"/>
              <a:t>Learn about chronic disease and Medical Care</a:t>
            </a:r>
          </a:p>
          <a:p>
            <a:r>
              <a:rPr lang="en-US" dirty="0"/>
              <a:t>Be Culturally Competent (with the rest of Health care Providers)</a:t>
            </a:r>
          </a:p>
          <a:p>
            <a:r>
              <a:rPr lang="en-US" dirty="0"/>
              <a:t>Act like competent confident experts</a:t>
            </a:r>
          </a:p>
          <a:p>
            <a:r>
              <a:rPr lang="en-US" dirty="0"/>
              <a:t>Lead by Partnership</a:t>
            </a:r>
          </a:p>
          <a:p>
            <a:pPr marL="0" indent="0">
              <a:buNone/>
            </a:pPr>
            <a:endParaRPr lang="en-US" dirty="0"/>
          </a:p>
        </p:txBody>
      </p:sp>
      <p:sp>
        <p:nvSpPr>
          <p:cNvPr id="4" name="Date Placeholder 3"/>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825839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2236"/>
            <a:ext cx="8229600" cy="4525963"/>
          </a:xfrm>
        </p:spPr>
        <p:txBody>
          <a:bodyPr>
            <a:normAutofit fontScale="92500"/>
          </a:bodyPr>
          <a:lstStyle/>
          <a:p>
            <a:r>
              <a:rPr lang="en-US" dirty="0"/>
              <a:t>Share data relentlessly and use it to make decisions</a:t>
            </a:r>
          </a:p>
          <a:p>
            <a:r>
              <a:rPr lang="en-US" dirty="0"/>
              <a:t>Standardized to the extent possible - you can't use benchmarking to improve things that are not standardized</a:t>
            </a:r>
          </a:p>
          <a:p>
            <a:r>
              <a:rPr lang="en-US" dirty="0"/>
              <a:t>Push forward with measurement driven care</a:t>
            </a:r>
          </a:p>
          <a:p>
            <a:r>
              <a:rPr lang="en-US" dirty="0"/>
              <a:t>Integrate and treat the whole person</a:t>
            </a:r>
          </a:p>
          <a:p>
            <a:r>
              <a:rPr lang="en-US" dirty="0"/>
              <a:t>Increase clinical expertise - both credential mix and individual skills</a:t>
            </a:r>
          </a:p>
          <a:p>
            <a:r>
              <a:rPr lang="en-US" dirty="0"/>
              <a:t>Embrace risk and discomfort as signs of progress</a:t>
            </a:r>
          </a:p>
          <a:p>
            <a:endParaRPr lang="en-US" dirty="0"/>
          </a:p>
          <a:p>
            <a:endParaRPr lang="en-US" dirty="0"/>
          </a:p>
        </p:txBody>
      </p:sp>
      <p:sp>
        <p:nvSpPr>
          <p:cNvPr id="3" name="Title 2"/>
          <p:cNvSpPr>
            <a:spLocks noGrp="1"/>
          </p:cNvSpPr>
          <p:nvPr>
            <p:ph type="title"/>
          </p:nvPr>
        </p:nvSpPr>
        <p:spPr/>
        <p:txBody>
          <a:bodyPr/>
          <a:lstStyle/>
          <a:p>
            <a:r>
              <a:rPr lang="en-US" dirty="0"/>
              <a:t>Missouri Strategy</a:t>
            </a:r>
          </a:p>
        </p:txBody>
      </p:sp>
    </p:spTree>
    <p:extLst>
      <p:ext uri="{BB962C8B-B14F-4D97-AF65-F5344CB8AC3E}">
        <p14:creationId xmlns:p14="http://schemas.microsoft.com/office/powerpoint/2010/main" val="1042720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828800"/>
            <a:ext cx="8686800" cy="4267200"/>
          </a:xfrm>
        </p:spPr>
        <p:txBody>
          <a:bodyPr>
            <a:normAutofit/>
          </a:bodyPr>
          <a:lstStyle/>
          <a:p>
            <a:pPr eaLnBrk="1" hangingPunct="1">
              <a:buSzPct val="100000"/>
              <a:buFont typeface="Arial" panose="020B0604020202020204" pitchFamily="34" charset="0"/>
              <a:buChar char="•"/>
            </a:pPr>
            <a:r>
              <a:rPr lang="en-US" sz="2400" dirty="0">
                <a:latin typeface="+mn-lt"/>
                <a:cs typeface="Arial" panose="020B0604020202020204" pitchFamily="34" charset="0"/>
              </a:rPr>
              <a:t>Lower Blood pressure, Cholesterol, and better Blood Glucose control</a:t>
            </a:r>
          </a:p>
          <a:p>
            <a:pPr eaLnBrk="1" hangingPunct="1">
              <a:buSzPct val="100000"/>
              <a:buFont typeface="Arial" panose="020B0604020202020204" pitchFamily="34" charset="0"/>
              <a:buChar char="•"/>
            </a:pPr>
            <a:r>
              <a:rPr lang="en-US" sz="2400" dirty="0">
                <a:latin typeface="+mn-lt"/>
                <a:cs typeface="Arial" panose="020B0604020202020204" pitchFamily="34" charset="0"/>
              </a:rPr>
              <a:t>Better Medication adherence</a:t>
            </a:r>
          </a:p>
          <a:p>
            <a:pPr eaLnBrk="1" hangingPunct="1">
              <a:buSzPct val="100000"/>
              <a:buFont typeface="Arial" panose="020B0604020202020204" pitchFamily="34" charset="0"/>
              <a:buChar char="•"/>
            </a:pPr>
            <a:r>
              <a:rPr lang="en-US" sz="2400" dirty="0">
                <a:latin typeface="+mn-lt"/>
                <a:cs typeface="Arial" panose="020B0604020202020204" pitchFamily="34" charset="0"/>
              </a:rPr>
              <a:t>Lower ER and Hospital utilization</a:t>
            </a:r>
          </a:p>
          <a:p>
            <a:pPr eaLnBrk="1" hangingPunct="1">
              <a:buSzPct val="100000"/>
              <a:buFont typeface="Arial" panose="020B0604020202020204" pitchFamily="34" charset="0"/>
              <a:buChar char="•"/>
            </a:pPr>
            <a:r>
              <a:rPr lang="en-US" sz="2400" dirty="0">
                <a:latin typeface="+mn-lt"/>
                <a:cs typeface="Arial" panose="020B0604020202020204" pitchFamily="34" charset="0"/>
              </a:rPr>
              <a:t>Healthier Lifestyles – less smoking, more active, </a:t>
            </a:r>
          </a:p>
          <a:p>
            <a:pPr eaLnBrk="1" hangingPunct="1">
              <a:buSzPct val="100000"/>
              <a:buFont typeface="Arial" panose="020B0604020202020204" pitchFamily="34" charset="0"/>
              <a:buChar char="•"/>
            </a:pPr>
            <a:r>
              <a:rPr lang="en-US" sz="2400" dirty="0">
                <a:latin typeface="+mn-lt"/>
                <a:cs typeface="Arial" panose="020B0604020202020204" pitchFamily="34" charset="0"/>
              </a:rPr>
              <a:t>Saved $59.1 Million</a:t>
            </a:r>
          </a:p>
          <a:p>
            <a:pPr eaLnBrk="1" hangingPunct="1">
              <a:buSzPct val="100000"/>
              <a:buFont typeface="Arial" panose="020B0604020202020204" pitchFamily="34" charset="0"/>
              <a:buChar char="•"/>
            </a:pPr>
            <a:r>
              <a:rPr lang="en-US" sz="2400" dirty="0">
                <a:latin typeface="+mn-lt"/>
                <a:cs typeface="Arial" panose="020B0604020202020204" pitchFamily="34" charset="0"/>
              </a:rPr>
              <a:t>Better working relationships between Healthcare Providers</a:t>
            </a:r>
          </a:p>
        </p:txBody>
      </p:sp>
      <p:sp>
        <p:nvSpPr>
          <p:cNvPr id="4" name="Title 3"/>
          <p:cNvSpPr>
            <a:spLocks noGrp="1"/>
          </p:cNvSpPr>
          <p:nvPr>
            <p:ph type="title"/>
          </p:nvPr>
        </p:nvSpPr>
        <p:spPr/>
        <p:txBody>
          <a:bodyPr/>
          <a:lstStyle/>
          <a:p>
            <a:r>
              <a:rPr lang="en-US" dirty="0">
                <a:latin typeface="+mn-lt"/>
              </a:rPr>
              <a:t>Health Home Outcomes </a:t>
            </a:r>
          </a:p>
        </p:txBody>
      </p:sp>
    </p:spTree>
    <p:extLst>
      <p:ext uri="{BB962C8B-B14F-4D97-AF65-F5344CB8AC3E}">
        <p14:creationId xmlns:p14="http://schemas.microsoft.com/office/powerpoint/2010/main" val="1774454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entagon 5"/>
          <p:cNvSpPr>
            <a:spLocks noChangeArrowheads="1"/>
          </p:cNvSpPr>
          <p:nvPr/>
        </p:nvSpPr>
        <p:spPr bwMode="auto">
          <a:xfrm rot="5400000">
            <a:off x="5958680" y="662783"/>
            <a:ext cx="3684589" cy="2305050"/>
          </a:xfrm>
          <a:prstGeom prst="homePlate">
            <a:avLst>
              <a:gd name="adj" fmla="val 28656"/>
            </a:avLst>
          </a:prstGeom>
          <a:solidFill>
            <a:srgbClr val="B3D33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a:endParaRPr lang="en-US" altLang="en-US">
              <a:latin typeface="Arial" pitchFamily="34" charset="0"/>
            </a:endParaRPr>
          </a:p>
        </p:txBody>
      </p:sp>
      <p:sp>
        <p:nvSpPr>
          <p:cNvPr id="50179" name="Title 3"/>
          <p:cNvSpPr>
            <a:spLocks noGrp="1"/>
          </p:cNvSpPr>
          <p:nvPr>
            <p:ph type="title"/>
          </p:nvPr>
        </p:nvSpPr>
        <p:spPr>
          <a:xfrm>
            <a:off x="425133" y="228600"/>
            <a:ext cx="5133975" cy="957263"/>
          </a:xfrm>
        </p:spPr>
        <p:txBody>
          <a:bodyPr>
            <a:normAutofit fontScale="90000"/>
          </a:bodyPr>
          <a:lstStyle/>
          <a:p>
            <a:r>
              <a:rPr lang="en-US" altLang="en-US" dirty="0">
                <a:latin typeface="+mj-lt"/>
                <a:cs typeface="Open Sans" pitchFamily="1" charset="0"/>
              </a:rPr>
              <a:t>A1C Levels Over Time		</a:t>
            </a:r>
          </a:p>
        </p:txBody>
      </p:sp>
      <p:sp>
        <p:nvSpPr>
          <p:cNvPr id="50184" name="Rectangle 1"/>
          <p:cNvSpPr>
            <a:spLocks noChangeArrowheads="1"/>
          </p:cNvSpPr>
          <p:nvPr/>
        </p:nvSpPr>
        <p:spPr bwMode="auto">
          <a:xfrm>
            <a:off x="609600" y="1475583"/>
            <a:ext cx="4038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000">
                <a:solidFill>
                  <a:schemeClr val="tx1"/>
                </a:solidFill>
                <a:latin typeface="Open Sans" pitchFamily="1" charset="0"/>
                <a:ea typeface="MS PGothic" pitchFamily="34" charset="-128"/>
                <a:cs typeface="Open Sans" pitchFamily="1" charset="0"/>
              </a:defRPr>
            </a:lvl1pPr>
            <a:lvl2pPr marL="742950" indent="-285750" eaLnBrk="0" hangingPunct="0">
              <a:spcBef>
                <a:spcPct val="20000"/>
              </a:spcBef>
              <a:buFont typeface="Arial" pitchFamily="34" charset="0"/>
              <a:buChar char="–"/>
              <a:defRPr sz="2800">
                <a:solidFill>
                  <a:schemeClr val="tx1"/>
                </a:solidFill>
                <a:latin typeface="Open Sans" pitchFamily="1" charset="0"/>
                <a:ea typeface="MS PGothic" pitchFamily="34" charset="-128"/>
                <a:cs typeface="Open Sans" pitchFamily="1" charset="0"/>
              </a:defRPr>
            </a:lvl2pPr>
            <a:lvl3pPr marL="1143000" indent="-228600" eaLnBrk="0" hangingPunct="0">
              <a:spcBef>
                <a:spcPct val="20000"/>
              </a:spcBef>
              <a:buFont typeface="Arial" pitchFamily="34" charset="0"/>
              <a:buChar char="•"/>
              <a:defRPr sz="2400">
                <a:solidFill>
                  <a:schemeClr val="tx1"/>
                </a:solidFill>
                <a:latin typeface="Open Sans" pitchFamily="1" charset="0"/>
                <a:ea typeface="MS PGothic" pitchFamily="34" charset="-128"/>
                <a:cs typeface="Open Sans" pitchFamily="1" charset="0"/>
              </a:defRPr>
            </a:lvl3pPr>
            <a:lvl4pPr marL="1600200" indent="-228600" eaLnBrk="0" hangingPunct="0">
              <a:spcBef>
                <a:spcPct val="20000"/>
              </a:spcBef>
              <a:buFont typeface="Arial" pitchFamily="34" charset="0"/>
              <a:buChar char="–"/>
              <a:defRPr sz="2000">
                <a:solidFill>
                  <a:schemeClr val="tx1"/>
                </a:solidFill>
                <a:latin typeface="Open Sans" pitchFamily="1" charset="0"/>
                <a:ea typeface="MS PGothic" pitchFamily="34" charset="-128"/>
                <a:cs typeface="Open Sans" pitchFamily="1" charset="0"/>
              </a:defRPr>
            </a:lvl4pPr>
            <a:lvl5pPr marL="2057400" indent="-228600" eaLnBrk="0" hangingPunct="0">
              <a:spcBef>
                <a:spcPct val="20000"/>
              </a:spcBef>
              <a:buFont typeface="Arial" pitchFamily="34" charset="0"/>
              <a:buChar char="»"/>
              <a:defRPr sz="2000">
                <a:solidFill>
                  <a:schemeClr val="tx1"/>
                </a:solidFill>
                <a:latin typeface="Open Sans" pitchFamily="1" charset="0"/>
                <a:ea typeface="MS PGothic" pitchFamily="34" charset="-128"/>
                <a:cs typeface="Open Sans"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Open Sans" pitchFamily="1" charset="0"/>
                <a:ea typeface="MS PGothic" pitchFamily="34" charset="-128"/>
                <a:cs typeface="Open Sans"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Open Sans" pitchFamily="1" charset="0"/>
                <a:ea typeface="MS PGothic" pitchFamily="34" charset="-128"/>
                <a:cs typeface="Open Sans"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Open Sans" pitchFamily="1" charset="0"/>
                <a:ea typeface="MS PGothic" pitchFamily="34" charset="-128"/>
                <a:cs typeface="Open Sans"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Open Sans" pitchFamily="1" charset="0"/>
                <a:ea typeface="MS PGothic" pitchFamily="34" charset="-128"/>
                <a:cs typeface="Open Sans" pitchFamily="1" charset="0"/>
              </a:defRPr>
            </a:lvl9pPr>
          </a:lstStyle>
          <a:p>
            <a:pPr eaLnBrk="1" hangingPunct="1">
              <a:spcBef>
                <a:spcPct val="0"/>
              </a:spcBef>
              <a:buFontTx/>
              <a:buNone/>
            </a:pPr>
            <a:r>
              <a:rPr lang="en-US" altLang="en-US" sz="1600" b="1" dirty="0">
                <a:solidFill>
                  <a:srgbClr val="FF6600"/>
                </a:solidFill>
                <a:latin typeface="Arial" pitchFamily="34" charset="0"/>
              </a:rPr>
              <a:t>About 7% had uncontrolled A1c levels</a:t>
            </a:r>
          </a:p>
        </p:txBody>
      </p:sp>
      <p:sp>
        <p:nvSpPr>
          <p:cNvPr id="10" name="Rectangle 9"/>
          <p:cNvSpPr/>
          <p:nvPr/>
        </p:nvSpPr>
        <p:spPr>
          <a:xfrm>
            <a:off x="6648450" y="228600"/>
            <a:ext cx="2305050" cy="2939266"/>
          </a:xfrm>
          <a:prstGeom prst="rect">
            <a:avLst/>
          </a:prstGeom>
        </p:spPr>
        <p:txBody>
          <a:bodyPr>
            <a:spAutoFit/>
          </a:bodyPr>
          <a:lstStyle/>
          <a:p>
            <a:pPr algn="ctr">
              <a:spcAft>
                <a:spcPts val="1800"/>
              </a:spcAft>
              <a:defRPr/>
            </a:pPr>
            <a:r>
              <a:rPr lang="en-US" b="1" cap="all" dirty="0">
                <a:solidFill>
                  <a:schemeClr val="bg1"/>
                </a:solidFill>
                <a:latin typeface="Open Sans"/>
              </a:rPr>
              <a:t>1 point drop           </a:t>
            </a:r>
            <a:r>
              <a:rPr lang="en-US" sz="2000" b="1" cap="all" dirty="0">
                <a:solidFill>
                  <a:schemeClr val="bg1"/>
                </a:solidFill>
                <a:latin typeface="Open Sans"/>
              </a:rPr>
              <a:t> </a:t>
            </a:r>
            <a:r>
              <a:rPr lang="en-US" b="1" cap="all" dirty="0">
                <a:solidFill>
                  <a:schemeClr val="bg1"/>
                </a:solidFill>
                <a:latin typeface="Open Sans"/>
              </a:rPr>
              <a:t>in A1c</a:t>
            </a:r>
          </a:p>
          <a:p>
            <a:pPr marL="285750" indent="-285750">
              <a:spcAft>
                <a:spcPts val="1200"/>
              </a:spcAft>
              <a:buFont typeface="Wingdings" panose="05000000000000000000" pitchFamily="2" charset="2"/>
              <a:buChar char="§"/>
              <a:defRPr/>
            </a:pPr>
            <a:r>
              <a:rPr lang="en-US" sz="1600" b="1" dirty="0">
                <a:solidFill>
                  <a:schemeClr val="bg1"/>
                </a:solidFill>
              </a:rPr>
              <a:t>21% ↓ in diabetes related deaths</a:t>
            </a:r>
          </a:p>
          <a:p>
            <a:pPr marL="285750" indent="-285750">
              <a:spcAft>
                <a:spcPts val="1200"/>
              </a:spcAft>
              <a:buFont typeface="Wingdings" panose="05000000000000000000" pitchFamily="2" charset="2"/>
              <a:buChar char="§"/>
              <a:defRPr/>
            </a:pPr>
            <a:r>
              <a:rPr lang="en-US" sz="1600" b="1" dirty="0">
                <a:solidFill>
                  <a:schemeClr val="bg1"/>
                </a:solidFill>
              </a:rPr>
              <a:t>14% ↓ in heart attack</a:t>
            </a:r>
          </a:p>
          <a:p>
            <a:pPr marL="285750" indent="-285750">
              <a:spcAft>
                <a:spcPts val="1200"/>
              </a:spcAft>
              <a:buFont typeface="Wingdings" panose="05000000000000000000" pitchFamily="2" charset="2"/>
              <a:buChar char="§"/>
              <a:defRPr/>
            </a:pPr>
            <a:r>
              <a:rPr lang="en-US" sz="1600" b="1" dirty="0">
                <a:solidFill>
                  <a:schemeClr val="bg1"/>
                </a:solidFill>
              </a:rPr>
              <a:t>31% ↓ in microvascular complications</a:t>
            </a:r>
          </a:p>
        </p:txBody>
      </p:sp>
      <p:graphicFrame>
        <p:nvGraphicFramePr>
          <p:cNvPr id="13" name="Chart 12"/>
          <p:cNvGraphicFramePr>
            <a:graphicFrameLocks/>
          </p:cNvGraphicFramePr>
          <p:nvPr>
            <p:extLst/>
          </p:nvPr>
        </p:nvGraphicFramePr>
        <p:xfrm>
          <a:off x="4275138" y="1622032"/>
          <a:ext cx="3954462" cy="44472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nvPr>
        </p:nvGraphicFramePr>
        <p:xfrm>
          <a:off x="150813" y="1698233"/>
          <a:ext cx="4020207" cy="42567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9266829"/>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entagon 14"/>
          <p:cNvSpPr>
            <a:spLocks noChangeArrowheads="1"/>
          </p:cNvSpPr>
          <p:nvPr/>
        </p:nvSpPr>
        <p:spPr bwMode="auto">
          <a:xfrm rot="5400000">
            <a:off x="6281737" y="509588"/>
            <a:ext cx="3381375" cy="2133600"/>
          </a:xfrm>
          <a:prstGeom prst="homePlate">
            <a:avLst>
              <a:gd name="adj" fmla="val 28652"/>
            </a:avLst>
          </a:prstGeom>
          <a:solidFill>
            <a:srgbClr val="B3D33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a:endParaRPr lang="en-US" altLang="en-US">
              <a:latin typeface="Arial" pitchFamily="34" charset="0"/>
            </a:endParaRPr>
          </a:p>
        </p:txBody>
      </p:sp>
      <p:sp>
        <p:nvSpPr>
          <p:cNvPr id="51203" name="Title 3"/>
          <p:cNvSpPr>
            <a:spLocks noGrp="1"/>
          </p:cNvSpPr>
          <p:nvPr>
            <p:ph type="title"/>
          </p:nvPr>
        </p:nvSpPr>
        <p:spPr>
          <a:xfrm>
            <a:off x="314325" y="244611"/>
            <a:ext cx="5743575" cy="838200"/>
          </a:xfrm>
        </p:spPr>
        <p:txBody>
          <a:bodyPr/>
          <a:lstStyle/>
          <a:p>
            <a:r>
              <a:rPr lang="en-US" altLang="en-US" sz="3600" dirty="0">
                <a:latin typeface="+mj-lt"/>
                <a:cs typeface="Open Sans" pitchFamily="1" charset="0"/>
              </a:rPr>
              <a:t>LDL Levels Over Time</a:t>
            </a:r>
          </a:p>
        </p:txBody>
      </p:sp>
      <p:sp>
        <p:nvSpPr>
          <p:cNvPr id="51208" name="Rectangle 1"/>
          <p:cNvSpPr>
            <a:spLocks noChangeArrowheads="1"/>
          </p:cNvSpPr>
          <p:nvPr/>
        </p:nvSpPr>
        <p:spPr bwMode="auto">
          <a:xfrm>
            <a:off x="533400" y="1574082"/>
            <a:ext cx="411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000">
                <a:solidFill>
                  <a:schemeClr val="tx1"/>
                </a:solidFill>
                <a:latin typeface="Open Sans" pitchFamily="1" charset="0"/>
                <a:ea typeface="MS PGothic" pitchFamily="34" charset="-128"/>
                <a:cs typeface="Open Sans" pitchFamily="1" charset="0"/>
              </a:defRPr>
            </a:lvl1pPr>
            <a:lvl2pPr marL="742950" indent="-285750" eaLnBrk="0" hangingPunct="0">
              <a:spcBef>
                <a:spcPct val="20000"/>
              </a:spcBef>
              <a:buFont typeface="Arial" pitchFamily="34" charset="0"/>
              <a:buChar char="–"/>
              <a:defRPr sz="2800">
                <a:solidFill>
                  <a:schemeClr val="tx1"/>
                </a:solidFill>
                <a:latin typeface="Open Sans" pitchFamily="1" charset="0"/>
                <a:ea typeface="MS PGothic" pitchFamily="34" charset="-128"/>
                <a:cs typeface="Open Sans" pitchFamily="1" charset="0"/>
              </a:defRPr>
            </a:lvl2pPr>
            <a:lvl3pPr marL="1143000" indent="-228600" eaLnBrk="0" hangingPunct="0">
              <a:spcBef>
                <a:spcPct val="20000"/>
              </a:spcBef>
              <a:buFont typeface="Arial" pitchFamily="34" charset="0"/>
              <a:buChar char="•"/>
              <a:defRPr sz="2400">
                <a:solidFill>
                  <a:schemeClr val="tx1"/>
                </a:solidFill>
                <a:latin typeface="Open Sans" pitchFamily="1" charset="0"/>
                <a:ea typeface="MS PGothic" pitchFamily="34" charset="-128"/>
                <a:cs typeface="Open Sans" pitchFamily="1" charset="0"/>
              </a:defRPr>
            </a:lvl3pPr>
            <a:lvl4pPr marL="1600200" indent="-228600" eaLnBrk="0" hangingPunct="0">
              <a:spcBef>
                <a:spcPct val="20000"/>
              </a:spcBef>
              <a:buFont typeface="Arial" pitchFamily="34" charset="0"/>
              <a:buChar char="–"/>
              <a:defRPr sz="2000">
                <a:solidFill>
                  <a:schemeClr val="tx1"/>
                </a:solidFill>
                <a:latin typeface="Open Sans" pitchFamily="1" charset="0"/>
                <a:ea typeface="MS PGothic" pitchFamily="34" charset="-128"/>
                <a:cs typeface="Open Sans" pitchFamily="1" charset="0"/>
              </a:defRPr>
            </a:lvl4pPr>
            <a:lvl5pPr marL="2057400" indent="-228600" eaLnBrk="0" hangingPunct="0">
              <a:spcBef>
                <a:spcPct val="20000"/>
              </a:spcBef>
              <a:buFont typeface="Arial" pitchFamily="34" charset="0"/>
              <a:buChar char="»"/>
              <a:defRPr sz="2000">
                <a:solidFill>
                  <a:schemeClr val="tx1"/>
                </a:solidFill>
                <a:latin typeface="Open Sans" pitchFamily="1" charset="0"/>
                <a:ea typeface="MS PGothic" pitchFamily="34" charset="-128"/>
                <a:cs typeface="Open Sans"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Open Sans" pitchFamily="1" charset="0"/>
                <a:ea typeface="MS PGothic" pitchFamily="34" charset="-128"/>
                <a:cs typeface="Open Sans"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Open Sans" pitchFamily="1" charset="0"/>
                <a:ea typeface="MS PGothic" pitchFamily="34" charset="-128"/>
                <a:cs typeface="Open Sans"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Open Sans" pitchFamily="1" charset="0"/>
                <a:ea typeface="MS PGothic" pitchFamily="34" charset="-128"/>
                <a:cs typeface="Open Sans"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Open Sans" pitchFamily="1" charset="0"/>
                <a:ea typeface="MS PGothic" pitchFamily="34" charset="-128"/>
                <a:cs typeface="Open Sans" pitchFamily="1" charset="0"/>
              </a:defRPr>
            </a:lvl9pPr>
          </a:lstStyle>
          <a:p>
            <a:pPr eaLnBrk="1" hangingPunct="1">
              <a:spcBef>
                <a:spcPct val="0"/>
              </a:spcBef>
              <a:buFontTx/>
              <a:buNone/>
            </a:pPr>
            <a:r>
              <a:rPr lang="en-US" altLang="en-US" sz="1600" b="1" dirty="0">
                <a:solidFill>
                  <a:srgbClr val="FF822D"/>
                </a:solidFill>
                <a:latin typeface="Arial" pitchFamily="34" charset="0"/>
              </a:rPr>
              <a:t>About 45% had uncontrolled LDL levels</a:t>
            </a:r>
          </a:p>
        </p:txBody>
      </p:sp>
      <p:sp>
        <p:nvSpPr>
          <p:cNvPr id="9" name="Rectangle 8"/>
          <p:cNvSpPr/>
          <p:nvPr/>
        </p:nvSpPr>
        <p:spPr>
          <a:xfrm>
            <a:off x="6905625" y="762000"/>
            <a:ext cx="2133600" cy="1984375"/>
          </a:xfrm>
          <a:prstGeom prst="rect">
            <a:avLst/>
          </a:prstGeom>
        </p:spPr>
        <p:txBody>
          <a:bodyPr>
            <a:spAutoFit/>
          </a:bodyPr>
          <a:lstStyle/>
          <a:p>
            <a:pPr algn="ctr">
              <a:spcAft>
                <a:spcPts val="1800"/>
              </a:spcAft>
              <a:defRPr/>
            </a:pPr>
            <a:r>
              <a:rPr lang="en-US" sz="2400" b="1" cap="all" dirty="0">
                <a:solidFill>
                  <a:schemeClr val="bg1"/>
                </a:solidFill>
              </a:rPr>
              <a:t>10% drop             in LDL level</a:t>
            </a:r>
          </a:p>
          <a:p>
            <a:pPr marL="342900" indent="-227013">
              <a:buFont typeface="Wingdings" panose="05000000000000000000" pitchFamily="2" charset="2"/>
              <a:buChar char="§"/>
              <a:defRPr/>
            </a:pPr>
            <a:r>
              <a:rPr lang="en-US" sz="2000" b="1" dirty="0">
                <a:solidFill>
                  <a:schemeClr val="bg1"/>
                </a:solidFill>
              </a:rPr>
              <a:t>30% ↓ in cardiovascular disease</a:t>
            </a:r>
          </a:p>
        </p:txBody>
      </p:sp>
      <p:graphicFrame>
        <p:nvGraphicFramePr>
          <p:cNvPr id="13" name="Chart 12"/>
          <p:cNvGraphicFramePr>
            <a:graphicFrameLocks/>
          </p:cNvGraphicFramePr>
          <p:nvPr>
            <p:extLst/>
          </p:nvPr>
        </p:nvGraphicFramePr>
        <p:xfrm>
          <a:off x="4171950" y="1927860"/>
          <a:ext cx="4183380" cy="3771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p:cNvGraphicFramePr>
          <p:nvPr>
            <p:extLst/>
          </p:nvPr>
        </p:nvGraphicFramePr>
        <p:xfrm>
          <a:off x="304800" y="1889760"/>
          <a:ext cx="3867150" cy="39395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8721122"/>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entagon 13"/>
          <p:cNvSpPr>
            <a:spLocks noChangeArrowheads="1"/>
          </p:cNvSpPr>
          <p:nvPr/>
        </p:nvSpPr>
        <p:spPr bwMode="auto">
          <a:xfrm rot="5400000">
            <a:off x="6424613" y="233362"/>
            <a:ext cx="2838450" cy="2371725"/>
          </a:xfrm>
          <a:prstGeom prst="homePlate">
            <a:avLst>
              <a:gd name="adj" fmla="val 28651"/>
            </a:avLst>
          </a:prstGeom>
          <a:solidFill>
            <a:srgbClr val="B3D33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a:endParaRPr lang="en-US" altLang="en-US">
              <a:latin typeface="Arial" pitchFamily="34" charset="0"/>
            </a:endParaRPr>
          </a:p>
        </p:txBody>
      </p:sp>
      <p:sp>
        <p:nvSpPr>
          <p:cNvPr id="52227" name="Title 3"/>
          <p:cNvSpPr>
            <a:spLocks noGrp="1"/>
          </p:cNvSpPr>
          <p:nvPr>
            <p:ph type="title"/>
          </p:nvPr>
        </p:nvSpPr>
        <p:spPr>
          <a:xfrm>
            <a:off x="430213" y="130334"/>
            <a:ext cx="4427537" cy="1143000"/>
          </a:xfrm>
        </p:spPr>
        <p:txBody>
          <a:bodyPr>
            <a:noAutofit/>
          </a:bodyPr>
          <a:lstStyle/>
          <a:p>
            <a:r>
              <a:rPr lang="en-US" altLang="en-US" sz="3600" dirty="0">
                <a:latin typeface="+mj-lt"/>
                <a:cs typeface="Open Sans" pitchFamily="1" charset="0"/>
              </a:rPr>
              <a:t>Blood Pressure </a:t>
            </a:r>
            <a:br>
              <a:rPr lang="en-US" altLang="en-US" sz="3600" dirty="0">
                <a:latin typeface="+mj-lt"/>
                <a:cs typeface="Open Sans" pitchFamily="1" charset="0"/>
              </a:rPr>
            </a:br>
            <a:r>
              <a:rPr lang="en-US" altLang="en-US" sz="3600" dirty="0">
                <a:latin typeface="+mj-lt"/>
                <a:cs typeface="Open Sans" pitchFamily="1" charset="0"/>
              </a:rPr>
              <a:t>Changes Over Time</a:t>
            </a:r>
          </a:p>
        </p:txBody>
      </p:sp>
      <p:sp>
        <p:nvSpPr>
          <p:cNvPr id="8" name="Rectangle 7"/>
          <p:cNvSpPr/>
          <p:nvPr/>
        </p:nvSpPr>
        <p:spPr>
          <a:xfrm>
            <a:off x="6657975" y="315913"/>
            <a:ext cx="2371725" cy="1862137"/>
          </a:xfrm>
          <a:prstGeom prst="rect">
            <a:avLst/>
          </a:prstGeom>
        </p:spPr>
        <p:txBody>
          <a:bodyPr>
            <a:spAutoFit/>
          </a:bodyPr>
          <a:lstStyle/>
          <a:p>
            <a:pPr algn="ctr">
              <a:spcAft>
                <a:spcPts val="1800"/>
              </a:spcAft>
              <a:defRPr/>
            </a:pPr>
            <a:r>
              <a:rPr lang="en-US" b="1" cap="all" dirty="0">
                <a:solidFill>
                  <a:schemeClr val="bg1"/>
                </a:solidFill>
                <a:latin typeface="Open Sans"/>
              </a:rPr>
              <a:t>6 point drop                in Blood PRESSURE</a:t>
            </a:r>
          </a:p>
          <a:p>
            <a:pPr marL="285750" indent="-285750">
              <a:spcAft>
                <a:spcPts val="1200"/>
              </a:spcAft>
              <a:buFont typeface="Arial" panose="020B0604020202020204" pitchFamily="34" charset="0"/>
              <a:buChar char="•"/>
              <a:defRPr/>
            </a:pPr>
            <a:r>
              <a:rPr lang="en-US" b="1" dirty="0">
                <a:solidFill>
                  <a:schemeClr val="bg1"/>
                </a:solidFill>
              </a:rPr>
              <a:t>16% ↓ in CD</a:t>
            </a:r>
          </a:p>
          <a:p>
            <a:pPr marL="285750" indent="-285750">
              <a:spcAft>
                <a:spcPts val="1200"/>
              </a:spcAft>
              <a:buFont typeface="Arial" panose="020B0604020202020204" pitchFamily="34" charset="0"/>
              <a:buChar char="•"/>
              <a:defRPr/>
            </a:pPr>
            <a:r>
              <a:rPr lang="en-US" b="1" dirty="0">
                <a:solidFill>
                  <a:schemeClr val="bg1"/>
                </a:solidFill>
              </a:rPr>
              <a:t>42% ↓ in stroke</a:t>
            </a:r>
          </a:p>
        </p:txBody>
      </p:sp>
      <p:sp>
        <p:nvSpPr>
          <p:cNvPr id="52233" name="Rectangle 1"/>
          <p:cNvSpPr>
            <a:spLocks noChangeArrowheads="1"/>
          </p:cNvSpPr>
          <p:nvPr/>
        </p:nvSpPr>
        <p:spPr bwMode="auto">
          <a:xfrm>
            <a:off x="550863" y="1628299"/>
            <a:ext cx="3962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000">
                <a:solidFill>
                  <a:schemeClr val="tx1"/>
                </a:solidFill>
                <a:latin typeface="Open Sans" pitchFamily="1" charset="0"/>
                <a:ea typeface="MS PGothic" pitchFamily="34" charset="-128"/>
                <a:cs typeface="Open Sans" pitchFamily="1" charset="0"/>
              </a:defRPr>
            </a:lvl1pPr>
            <a:lvl2pPr marL="742950" indent="-285750" eaLnBrk="0" hangingPunct="0">
              <a:spcBef>
                <a:spcPct val="20000"/>
              </a:spcBef>
              <a:buFont typeface="Arial" pitchFamily="34" charset="0"/>
              <a:buChar char="–"/>
              <a:defRPr sz="2800">
                <a:solidFill>
                  <a:schemeClr val="tx1"/>
                </a:solidFill>
                <a:latin typeface="Open Sans" pitchFamily="1" charset="0"/>
                <a:ea typeface="MS PGothic" pitchFamily="34" charset="-128"/>
                <a:cs typeface="Open Sans" pitchFamily="1" charset="0"/>
              </a:defRPr>
            </a:lvl2pPr>
            <a:lvl3pPr marL="1143000" indent="-228600" eaLnBrk="0" hangingPunct="0">
              <a:spcBef>
                <a:spcPct val="20000"/>
              </a:spcBef>
              <a:buFont typeface="Arial" pitchFamily="34" charset="0"/>
              <a:buChar char="•"/>
              <a:defRPr sz="2400">
                <a:solidFill>
                  <a:schemeClr val="tx1"/>
                </a:solidFill>
                <a:latin typeface="Open Sans" pitchFamily="1" charset="0"/>
                <a:ea typeface="MS PGothic" pitchFamily="34" charset="-128"/>
                <a:cs typeface="Open Sans" pitchFamily="1" charset="0"/>
              </a:defRPr>
            </a:lvl3pPr>
            <a:lvl4pPr marL="1600200" indent="-228600" eaLnBrk="0" hangingPunct="0">
              <a:spcBef>
                <a:spcPct val="20000"/>
              </a:spcBef>
              <a:buFont typeface="Arial" pitchFamily="34" charset="0"/>
              <a:buChar char="–"/>
              <a:defRPr sz="2000">
                <a:solidFill>
                  <a:schemeClr val="tx1"/>
                </a:solidFill>
                <a:latin typeface="Open Sans" pitchFamily="1" charset="0"/>
                <a:ea typeface="MS PGothic" pitchFamily="34" charset="-128"/>
                <a:cs typeface="Open Sans" pitchFamily="1" charset="0"/>
              </a:defRPr>
            </a:lvl4pPr>
            <a:lvl5pPr marL="2057400" indent="-228600" eaLnBrk="0" hangingPunct="0">
              <a:spcBef>
                <a:spcPct val="20000"/>
              </a:spcBef>
              <a:buFont typeface="Arial" pitchFamily="34" charset="0"/>
              <a:buChar char="»"/>
              <a:defRPr sz="2000">
                <a:solidFill>
                  <a:schemeClr val="tx1"/>
                </a:solidFill>
                <a:latin typeface="Open Sans" pitchFamily="1" charset="0"/>
                <a:ea typeface="MS PGothic" pitchFamily="34" charset="-128"/>
                <a:cs typeface="Open Sans" pitchFamily="1"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Open Sans" pitchFamily="1" charset="0"/>
                <a:ea typeface="MS PGothic" pitchFamily="34" charset="-128"/>
                <a:cs typeface="Open Sans" pitchFamily="1"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Open Sans" pitchFamily="1" charset="0"/>
                <a:ea typeface="MS PGothic" pitchFamily="34" charset="-128"/>
                <a:cs typeface="Open Sans" pitchFamily="1"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Open Sans" pitchFamily="1" charset="0"/>
                <a:ea typeface="MS PGothic" pitchFamily="34" charset="-128"/>
                <a:cs typeface="Open Sans" pitchFamily="1"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Open Sans" pitchFamily="1" charset="0"/>
                <a:ea typeface="MS PGothic" pitchFamily="34" charset="-128"/>
                <a:cs typeface="Open Sans" pitchFamily="1" charset="0"/>
              </a:defRPr>
            </a:lvl9pPr>
          </a:lstStyle>
          <a:p>
            <a:pPr eaLnBrk="1" hangingPunct="1">
              <a:spcBef>
                <a:spcPct val="0"/>
              </a:spcBef>
              <a:buFontTx/>
              <a:buNone/>
            </a:pPr>
            <a:r>
              <a:rPr lang="en-US" altLang="en-US" sz="1600" b="1" dirty="0">
                <a:solidFill>
                  <a:srgbClr val="FF822D"/>
                </a:solidFill>
                <a:latin typeface="Arial" pitchFamily="34" charset="0"/>
              </a:rPr>
              <a:t>20-24% had uncontrolled BP levels</a:t>
            </a:r>
          </a:p>
        </p:txBody>
      </p:sp>
      <p:graphicFrame>
        <p:nvGraphicFramePr>
          <p:cNvPr id="13" name="Content Placeholder 12"/>
          <p:cNvGraphicFramePr>
            <a:graphicFrameLocks noGrp="1"/>
          </p:cNvGraphicFramePr>
          <p:nvPr>
            <p:ph sz="half" idx="2"/>
            <p:extLst/>
          </p:nvPr>
        </p:nvGraphicFramePr>
        <p:xfrm>
          <a:off x="430213" y="2258060"/>
          <a:ext cx="3673157" cy="3594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nvPr>
        </p:nvGraphicFramePr>
        <p:xfrm>
          <a:off x="4513263" y="2003283"/>
          <a:ext cx="3739197" cy="38488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7078722"/>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533400" y="381000"/>
            <a:ext cx="8153400" cy="990600"/>
          </a:xfrm>
        </p:spPr>
        <p:txBody>
          <a:bodyPr/>
          <a:lstStyle/>
          <a:p>
            <a:r>
              <a:rPr lang="en-US" dirty="0">
                <a:solidFill>
                  <a:schemeClr val="tx2">
                    <a:lumMod val="60000"/>
                    <a:lumOff val="40000"/>
                  </a:schemeClr>
                </a:solidFill>
                <a:effectLst/>
                <a:latin typeface="+mn-lt"/>
              </a:rPr>
              <a:t>What Makes it Possible?</a:t>
            </a:r>
          </a:p>
        </p:txBody>
      </p:sp>
      <p:sp>
        <p:nvSpPr>
          <p:cNvPr id="60419" name="Content Placeholder 2"/>
          <p:cNvSpPr>
            <a:spLocks noGrp="1"/>
          </p:cNvSpPr>
          <p:nvPr>
            <p:ph sz="quarter" idx="1"/>
          </p:nvPr>
        </p:nvSpPr>
        <p:spPr>
          <a:xfrm>
            <a:off x="152400" y="1676400"/>
            <a:ext cx="4724400" cy="4876800"/>
          </a:xfrm>
        </p:spPr>
        <p:txBody>
          <a:bodyPr>
            <a:normAutofit/>
          </a:bodyPr>
          <a:lstStyle/>
          <a:p>
            <a:pPr>
              <a:lnSpc>
                <a:spcPct val="80000"/>
              </a:lnSpc>
              <a:spcBef>
                <a:spcPts val="0"/>
              </a:spcBef>
              <a:spcAft>
                <a:spcPts val="1200"/>
              </a:spcAft>
              <a:buSzPct val="100000"/>
              <a:buFont typeface="Arial" panose="020B0604020202020204" pitchFamily="34" charset="0"/>
              <a:buChar char="•"/>
            </a:pPr>
            <a:r>
              <a:rPr lang="en-US" sz="2000" dirty="0">
                <a:latin typeface="+mn-lt"/>
                <a:cs typeface="Arial" panose="020B0604020202020204" pitchFamily="34" charset="0"/>
              </a:rPr>
              <a:t>A Relationship of basic trust between:</a:t>
            </a:r>
          </a:p>
          <a:p>
            <a:pPr marL="919163" lvl="1" indent="-347663">
              <a:lnSpc>
                <a:spcPct val="80000"/>
              </a:lnSpc>
              <a:spcBef>
                <a:spcPts val="0"/>
              </a:spcBef>
              <a:spcAft>
                <a:spcPts val="1200"/>
              </a:spcAft>
              <a:buSzPct val="100000"/>
              <a:buFont typeface="Arial" panose="020B0604020202020204" pitchFamily="34" charset="0"/>
              <a:buChar char="•"/>
            </a:pPr>
            <a:r>
              <a:rPr lang="en-US" sz="2000" dirty="0">
                <a:latin typeface="+mn-lt"/>
                <a:cs typeface="Arial" panose="020B0604020202020204" pitchFamily="34" charset="0"/>
              </a:rPr>
              <a:t>Department of Mental Health</a:t>
            </a:r>
          </a:p>
          <a:p>
            <a:pPr marL="919163" lvl="1" indent="-347663">
              <a:lnSpc>
                <a:spcPct val="80000"/>
              </a:lnSpc>
              <a:spcBef>
                <a:spcPts val="0"/>
              </a:spcBef>
              <a:spcAft>
                <a:spcPts val="1200"/>
              </a:spcAft>
              <a:buSzPct val="100000"/>
              <a:buFont typeface="Arial" panose="020B0604020202020204" pitchFamily="34" charset="0"/>
              <a:buChar char="•"/>
            </a:pPr>
            <a:r>
              <a:rPr lang="en-US" sz="2000" dirty="0">
                <a:latin typeface="+mn-lt"/>
                <a:cs typeface="Arial" panose="020B0604020202020204" pitchFamily="34" charset="0"/>
              </a:rPr>
              <a:t>MO HealthNet (Medicaid)  </a:t>
            </a:r>
          </a:p>
          <a:p>
            <a:pPr marL="919163" lvl="1" indent="-347663">
              <a:lnSpc>
                <a:spcPct val="80000"/>
              </a:lnSpc>
              <a:spcBef>
                <a:spcPts val="0"/>
              </a:spcBef>
              <a:spcAft>
                <a:spcPts val="1200"/>
              </a:spcAft>
              <a:buSzPct val="100000"/>
              <a:buFont typeface="Arial" panose="020B0604020202020204" pitchFamily="34" charset="0"/>
              <a:buChar char="•"/>
            </a:pPr>
            <a:r>
              <a:rPr lang="en-US" sz="2000" dirty="0">
                <a:latin typeface="+mn-lt"/>
                <a:cs typeface="Arial" panose="020B0604020202020204" pitchFamily="34" charset="0"/>
              </a:rPr>
              <a:t>State Budget Office</a:t>
            </a:r>
          </a:p>
          <a:p>
            <a:pPr marL="919163" lvl="1" indent="-347663">
              <a:lnSpc>
                <a:spcPct val="80000"/>
              </a:lnSpc>
              <a:spcBef>
                <a:spcPts val="0"/>
              </a:spcBef>
              <a:spcAft>
                <a:spcPts val="1200"/>
              </a:spcAft>
              <a:buSzPct val="100000"/>
              <a:buFont typeface="Arial" panose="020B0604020202020204" pitchFamily="34" charset="0"/>
              <a:buChar char="•"/>
            </a:pPr>
            <a:r>
              <a:rPr lang="en-US" sz="2000" dirty="0">
                <a:latin typeface="+mn-lt"/>
                <a:cs typeface="Arial" panose="020B0604020202020204" pitchFamily="34" charset="0"/>
              </a:rPr>
              <a:t>MO Coalition of CMHCs</a:t>
            </a:r>
          </a:p>
          <a:p>
            <a:pPr marL="919163" lvl="1" indent="-347663">
              <a:lnSpc>
                <a:spcPct val="80000"/>
              </a:lnSpc>
              <a:spcBef>
                <a:spcPts val="0"/>
              </a:spcBef>
              <a:spcAft>
                <a:spcPts val="1200"/>
              </a:spcAft>
              <a:buSzPct val="100000"/>
              <a:buFont typeface="Arial" panose="020B0604020202020204" pitchFamily="34" charset="0"/>
              <a:buChar char="•"/>
            </a:pPr>
            <a:r>
              <a:rPr lang="en-US" sz="2000" dirty="0">
                <a:latin typeface="+mn-lt"/>
                <a:cs typeface="Arial" panose="020B0604020202020204" pitchFamily="34" charset="0"/>
              </a:rPr>
              <a:t>MO Primary Care Association</a:t>
            </a:r>
          </a:p>
          <a:p>
            <a:pPr>
              <a:lnSpc>
                <a:spcPct val="80000"/>
              </a:lnSpc>
              <a:spcBef>
                <a:spcPts val="0"/>
              </a:spcBef>
              <a:spcAft>
                <a:spcPts val="1200"/>
              </a:spcAft>
              <a:buSzPct val="100000"/>
              <a:buFont typeface="Arial" panose="020B0604020202020204" pitchFamily="34" charset="0"/>
              <a:buChar char="•"/>
            </a:pPr>
            <a:r>
              <a:rPr lang="en-US" sz="2000" dirty="0">
                <a:latin typeface="+mn-lt"/>
                <a:cs typeface="Arial" panose="020B0604020202020204" pitchFamily="34" charset="0"/>
              </a:rPr>
              <a:t>Transparent use of data instead of anecdotes to explore and discuss issues</a:t>
            </a:r>
          </a:p>
          <a:p>
            <a:pPr>
              <a:lnSpc>
                <a:spcPct val="80000"/>
              </a:lnSpc>
              <a:spcBef>
                <a:spcPts val="0"/>
              </a:spcBef>
              <a:spcAft>
                <a:spcPts val="1200"/>
              </a:spcAft>
              <a:buSzPct val="100000"/>
              <a:buFont typeface="Arial" panose="020B0604020202020204" pitchFamily="34" charset="0"/>
              <a:buChar char="•"/>
            </a:pPr>
            <a:r>
              <a:rPr lang="en-US" sz="2000" dirty="0">
                <a:latin typeface="+mn-lt"/>
                <a:cs typeface="Arial" panose="020B0604020202020204" pitchFamily="34" charset="0"/>
              </a:rPr>
              <a:t>Willingness of all partners to tolerate and share risk</a:t>
            </a:r>
          </a:p>
          <a:p>
            <a:pPr>
              <a:lnSpc>
                <a:spcPct val="80000"/>
              </a:lnSpc>
              <a:spcBef>
                <a:spcPts val="0"/>
              </a:spcBef>
              <a:spcAft>
                <a:spcPts val="1200"/>
              </a:spcAft>
              <a:buSzPct val="100000"/>
              <a:buFont typeface="Arial" panose="020B0604020202020204" pitchFamily="34" charset="0"/>
              <a:buChar char="•"/>
            </a:pPr>
            <a:r>
              <a:rPr lang="en-US" sz="2000" dirty="0">
                <a:latin typeface="+mn-lt"/>
                <a:cs typeface="Arial" panose="020B0604020202020204" pitchFamily="34" charset="0"/>
              </a:rPr>
              <a:t>Principled negotiation and Motivational Interviewing</a:t>
            </a:r>
          </a:p>
        </p:txBody>
      </p:sp>
      <p:pic>
        <p:nvPicPr>
          <p:cNvPr id="61442" name="Picture 2" descr="http://blog.thesanjosegroup.com/wp-content/uploads/2012/03/The-San-Jose-Group-Multicultural-Trust-is-Important-Trust-M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057400"/>
            <a:ext cx="4114800" cy="3414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45728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demotivators_1728_5265694"/>
          <p:cNvPicPr>
            <a:picLocks noGrp="1" noChangeAspect="1" noChangeArrowheads="1"/>
          </p:cNvPicPr>
          <p:nvPr>
            <p:ph/>
          </p:nvPr>
        </p:nvPicPr>
        <p:blipFill>
          <a:blip r:embed="rId2" cstate="print"/>
          <a:srcRect/>
          <a:stretch>
            <a:fillRect/>
          </a:stretch>
        </p:blipFill>
        <p:spPr>
          <a:xfrm>
            <a:off x="530366" y="0"/>
            <a:ext cx="8188657" cy="6858000"/>
          </a:xfrm>
          <a:noFill/>
        </p:spPr>
      </p:pic>
    </p:spTree>
    <p:extLst>
      <p:ext uri="{BB962C8B-B14F-4D97-AF65-F5344CB8AC3E}">
        <p14:creationId xmlns:p14="http://schemas.microsoft.com/office/powerpoint/2010/main" val="788623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240" y="2685589"/>
            <a:ext cx="3442447" cy="517812"/>
          </a:xfrm>
        </p:spPr>
        <p:txBody>
          <a:bodyPr/>
          <a:lstStyle/>
          <a:p>
            <a:r>
              <a:rPr lang="en-US" sz="3600" dirty="0"/>
              <a:t>Partner for Success: </a:t>
            </a:r>
            <a:br>
              <a:rPr lang="en-US" sz="3600" dirty="0"/>
            </a:br>
            <a:r>
              <a:rPr lang="en-US" sz="3600" dirty="0"/>
              <a:t>Build a Neighborhood</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2961" y="1431384"/>
            <a:ext cx="4210526" cy="3544036"/>
          </a:xfrm>
        </p:spPr>
      </p:pic>
    </p:spTree>
    <p:extLst>
      <p:ext uri="{BB962C8B-B14F-4D97-AF65-F5344CB8AC3E}">
        <p14:creationId xmlns:p14="http://schemas.microsoft.com/office/powerpoint/2010/main" val="2197999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9280" y="1264920"/>
            <a:ext cx="8229600" cy="4525963"/>
          </a:xfrm>
        </p:spPr>
        <p:txBody>
          <a:bodyPr/>
          <a:lstStyle/>
          <a:p>
            <a:r>
              <a:rPr lang="en-US" dirty="0"/>
              <a:t>Medicaid Access Rule</a:t>
            </a:r>
          </a:p>
          <a:p>
            <a:pPr lvl="1"/>
            <a:r>
              <a:rPr lang="en-US" dirty="0"/>
              <a:t>Went into effect October 2016</a:t>
            </a:r>
          </a:p>
          <a:p>
            <a:pPr lvl="1"/>
            <a:r>
              <a:rPr lang="en-US" dirty="0"/>
              <a:t>Requires that MHD monitor and report on Access to 5 essential  provider types – one is BH</a:t>
            </a:r>
          </a:p>
          <a:p>
            <a:r>
              <a:rPr lang="en-US" dirty="0"/>
              <a:t>Medicaid Managed Care Rule</a:t>
            </a:r>
          </a:p>
          <a:p>
            <a:pPr lvl="1"/>
            <a:r>
              <a:rPr lang="en-US" dirty="0"/>
              <a:t>Extends Wellstone-Domenici BH parity to Medicaid Managed Care</a:t>
            </a:r>
          </a:p>
          <a:p>
            <a:pPr lvl="1"/>
            <a:r>
              <a:rPr lang="en-US" dirty="0"/>
              <a:t>Requires very detailed parity analysis for every eligibility group/benefit plan – approx. 100 in MO! </a:t>
            </a:r>
          </a:p>
          <a:p>
            <a:r>
              <a:rPr lang="en-US" dirty="0"/>
              <a:t>Medicare MACRA P4P</a:t>
            </a:r>
          </a:p>
        </p:txBody>
      </p:sp>
      <p:sp>
        <p:nvSpPr>
          <p:cNvPr id="3" name="Title 2"/>
          <p:cNvSpPr>
            <a:spLocks noGrp="1"/>
          </p:cNvSpPr>
          <p:nvPr>
            <p:ph type="title"/>
          </p:nvPr>
        </p:nvSpPr>
        <p:spPr/>
        <p:txBody>
          <a:bodyPr/>
          <a:lstStyle/>
          <a:p>
            <a:r>
              <a:rPr lang="en-US" dirty="0"/>
              <a:t>New Drivers of BH Demand</a:t>
            </a:r>
          </a:p>
        </p:txBody>
      </p:sp>
    </p:spTree>
    <p:extLst>
      <p:ext uri="{BB962C8B-B14F-4D97-AF65-F5344CB8AC3E}">
        <p14:creationId xmlns:p14="http://schemas.microsoft.com/office/powerpoint/2010/main" val="66081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mzhomedir-v\HomeDir\mzparkj\My Pictures\demotivators_1715_5509644.jpg"/>
          <p:cNvPicPr>
            <a:picLocks noGrp="1" noChangeAspect="1" noChangeArrowheads="1"/>
          </p:cNvPicPr>
          <p:nvPr>
            <p:ph sz="quarter" idx="1"/>
          </p:nvPr>
        </p:nvPicPr>
        <p:blipFill rotWithShape="1">
          <a:blip r:embed="rId2" cstate="print"/>
          <a:srcRect t="1780" r="800" b="4735"/>
          <a:stretch/>
        </p:blipFill>
        <p:spPr bwMode="auto">
          <a:xfrm>
            <a:off x="-76200" y="-165100"/>
            <a:ext cx="9271525" cy="7099300"/>
          </a:xfrm>
          <a:prstGeom prst="rect">
            <a:avLst/>
          </a:prstGeom>
          <a:noFill/>
        </p:spPr>
      </p:pic>
    </p:spTree>
    <p:extLst>
      <p:ext uri="{BB962C8B-B14F-4D97-AF65-F5344CB8AC3E}">
        <p14:creationId xmlns:p14="http://schemas.microsoft.com/office/powerpoint/2010/main" val="2527724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solidFill>
                  <a:schemeClr val="tx2">
                    <a:lumMod val="60000"/>
                    <a:lumOff val="40000"/>
                  </a:schemeClr>
                </a:solidFill>
                <a:effectLst/>
                <a:latin typeface="+mn-lt"/>
              </a:rPr>
              <a:t>Partnership Principles</a:t>
            </a:r>
          </a:p>
        </p:txBody>
      </p:sp>
      <p:sp>
        <p:nvSpPr>
          <p:cNvPr id="5" name="TextBox 4"/>
          <p:cNvSpPr txBox="1"/>
          <p:nvPr/>
        </p:nvSpPr>
        <p:spPr>
          <a:xfrm>
            <a:off x="4724400" y="2112526"/>
            <a:ext cx="4038600" cy="3754874"/>
          </a:xfrm>
          <a:prstGeom prst="rect">
            <a:avLst/>
          </a:prstGeom>
          <a:noFill/>
        </p:spPr>
        <p:txBody>
          <a:bodyPr wrap="square" rtlCol="0">
            <a:spAutoFit/>
          </a:bodyPr>
          <a:lstStyle/>
          <a:p>
            <a:pPr algn="ctr"/>
            <a:r>
              <a:rPr lang="en-US" sz="2400" b="1" u="sng" dirty="0">
                <a:solidFill>
                  <a:srgbClr val="C00000"/>
                </a:solidFill>
              </a:rPr>
              <a:t>DON’T</a:t>
            </a:r>
            <a:endParaRPr lang="en-US" sz="2800" b="1" u="sng" dirty="0">
              <a:solidFill>
                <a:srgbClr val="C00000"/>
              </a:solidFill>
            </a:endParaRPr>
          </a:p>
          <a:p>
            <a:pPr marL="342900" indent="-342900" eaLnBrk="0" hangingPunct="0">
              <a:lnSpc>
                <a:spcPct val="90000"/>
              </a:lnSpc>
              <a:spcBef>
                <a:spcPts val="0"/>
              </a:spcBef>
              <a:spcAft>
                <a:spcPts val="1200"/>
              </a:spcAft>
              <a:buSzPct val="100000"/>
              <a:buFont typeface="Arial" panose="020B0604020202020204" pitchFamily="34" charset="0"/>
              <a:buChar char="•"/>
            </a:pPr>
            <a:r>
              <a:rPr lang="en-US" sz="2000" dirty="0">
                <a:ea typeface="ＭＳ Ｐゴシック" pitchFamily="-111" charset="-128"/>
                <a:cs typeface="Arial" panose="020B0604020202020204" pitchFamily="34" charset="0"/>
              </a:rPr>
              <a:t>Talk about your need first</a:t>
            </a:r>
          </a:p>
          <a:p>
            <a:pPr marL="342900" indent="-342900" eaLnBrk="0" hangingPunct="0">
              <a:lnSpc>
                <a:spcPct val="90000"/>
              </a:lnSpc>
              <a:spcBef>
                <a:spcPts val="0"/>
              </a:spcBef>
              <a:spcAft>
                <a:spcPts val="1200"/>
              </a:spcAft>
              <a:buSzPct val="100000"/>
              <a:buFont typeface="Arial" panose="020B0604020202020204" pitchFamily="34" charset="0"/>
              <a:buChar char="•"/>
            </a:pPr>
            <a:r>
              <a:rPr lang="en-US" sz="2000" dirty="0">
                <a:ea typeface="ＭＳ Ｐゴシック" pitchFamily="-111" charset="-128"/>
                <a:cs typeface="Arial" panose="020B0604020202020204" pitchFamily="34" charset="0"/>
              </a:rPr>
              <a:t>Expect to get something</a:t>
            </a:r>
          </a:p>
          <a:p>
            <a:pPr marL="342900" indent="-342900" eaLnBrk="0" hangingPunct="0">
              <a:lnSpc>
                <a:spcPct val="90000"/>
              </a:lnSpc>
              <a:spcBef>
                <a:spcPts val="0"/>
              </a:spcBef>
              <a:spcAft>
                <a:spcPts val="1200"/>
              </a:spcAft>
              <a:buSzPct val="100000"/>
              <a:buFont typeface="Arial" panose="020B0604020202020204" pitchFamily="34" charset="0"/>
              <a:buChar char="•"/>
            </a:pPr>
            <a:r>
              <a:rPr lang="en-US" sz="2000" dirty="0">
                <a:ea typeface="ＭＳ Ｐゴシック" pitchFamily="-111" charset="-128"/>
                <a:cs typeface="Arial" panose="020B0604020202020204" pitchFamily="34" charset="0"/>
              </a:rPr>
              <a:t>Limit assistance to a project</a:t>
            </a:r>
          </a:p>
          <a:p>
            <a:pPr marL="342900" indent="-342900" eaLnBrk="0" hangingPunct="0">
              <a:lnSpc>
                <a:spcPct val="90000"/>
              </a:lnSpc>
              <a:spcBef>
                <a:spcPts val="0"/>
              </a:spcBef>
              <a:spcAft>
                <a:spcPts val="1200"/>
              </a:spcAft>
              <a:buSzPct val="100000"/>
              <a:buFont typeface="Arial" panose="020B0604020202020204" pitchFamily="34" charset="0"/>
              <a:buChar char="•"/>
            </a:pPr>
            <a:r>
              <a:rPr lang="en-US" sz="2000" dirty="0">
                <a:ea typeface="ＭＳ Ｐゴシック" pitchFamily="-111" charset="-128"/>
                <a:cs typeface="Arial" panose="020B0604020202020204" pitchFamily="34" charset="0"/>
              </a:rPr>
              <a:t>Make it about this deal</a:t>
            </a:r>
          </a:p>
          <a:p>
            <a:pPr marL="342900" indent="-342900" eaLnBrk="0" hangingPunct="0">
              <a:lnSpc>
                <a:spcPct val="90000"/>
              </a:lnSpc>
              <a:spcBef>
                <a:spcPts val="0"/>
              </a:spcBef>
              <a:spcAft>
                <a:spcPts val="1200"/>
              </a:spcAft>
              <a:buSzPct val="100000"/>
              <a:buFont typeface="Arial" panose="020B0604020202020204" pitchFamily="34" charset="0"/>
              <a:buChar char="•"/>
            </a:pPr>
            <a:r>
              <a:rPr lang="en-US" sz="2000" dirty="0">
                <a:ea typeface="ＭＳ Ｐゴシック" pitchFamily="-111" charset="-128"/>
                <a:cs typeface="Arial" panose="020B0604020202020204" pitchFamily="34" charset="0"/>
              </a:rPr>
              <a:t>Push a specific position</a:t>
            </a:r>
          </a:p>
          <a:p>
            <a:pPr marL="342900" indent="-342900" eaLnBrk="0" hangingPunct="0">
              <a:lnSpc>
                <a:spcPct val="90000"/>
              </a:lnSpc>
              <a:spcBef>
                <a:spcPts val="0"/>
              </a:spcBef>
              <a:spcAft>
                <a:spcPts val="1200"/>
              </a:spcAft>
              <a:buSzPct val="100000"/>
              <a:buFont typeface="Arial" panose="020B0604020202020204" pitchFamily="34" charset="0"/>
              <a:buChar char="•"/>
            </a:pPr>
            <a:r>
              <a:rPr lang="en-US" sz="2000" dirty="0">
                <a:ea typeface="ＭＳ Ｐゴシック" pitchFamily="-111" charset="-128"/>
                <a:cs typeface="Arial" panose="020B0604020202020204" pitchFamily="34" charset="0"/>
              </a:rPr>
              <a:t>Withhold information</a:t>
            </a:r>
          </a:p>
          <a:p>
            <a:pPr marL="342900" indent="-342900" eaLnBrk="0" hangingPunct="0">
              <a:lnSpc>
                <a:spcPct val="90000"/>
              </a:lnSpc>
              <a:spcBef>
                <a:spcPts val="0"/>
              </a:spcBef>
              <a:spcAft>
                <a:spcPts val="1200"/>
              </a:spcAft>
              <a:buSzPct val="100000"/>
              <a:buFont typeface="Arial" panose="020B0604020202020204" pitchFamily="34" charset="0"/>
              <a:buChar char="•"/>
            </a:pPr>
            <a:r>
              <a:rPr lang="en-US" sz="2000" dirty="0">
                <a:ea typeface="ＭＳ Ｐゴシック" pitchFamily="-111" charset="-128"/>
                <a:cs typeface="Arial" panose="020B0604020202020204" pitchFamily="34" charset="0"/>
              </a:rPr>
              <a:t>Let them take their lumps</a:t>
            </a:r>
          </a:p>
          <a:p>
            <a:pPr eaLnBrk="0" hangingPunct="0">
              <a:lnSpc>
                <a:spcPct val="90000"/>
              </a:lnSpc>
              <a:spcBef>
                <a:spcPts val="0"/>
              </a:spcBef>
              <a:spcAft>
                <a:spcPts val="1200"/>
              </a:spcAft>
              <a:buClr>
                <a:schemeClr val="accent2"/>
              </a:buClr>
              <a:buSzPct val="100000"/>
            </a:pPr>
            <a:endParaRPr lang="en-US" sz="2000" dirty="0">
              <a:ea typeface="ＭＳ Ｐゴシック" pitchFamily="-111" charset="-128"/>
              <a:cs typeface="Arial" panose="020B0604020202020204" pitchFamily="34" charset="0"/>
            </a:endParaRPr>
          </a:p>
        </p:txBody>
      </p:sp>
      <p:sp>
        <p:nvSpPr>
          <p:cNvPr id="7" name="Content Placeholder 2"/>
          <p:cNvSpPr>
            <a:spLocks noGrp="1"/>
          </p:cNvSpPr>
          <p:nvPr>
            <p:ph idx="1"/>
          </p:nvPr>
        </p:nvSpPr>
        <p:spPr>
          <a:xfrm>
            <a:off x="457200" y="2112526"/>
            <a:ext cx="3886200" cy="4114800"/>
          </a:xfrm>
        </p:spPr>
        <p:txBody>
          <a:bodyPr>
            <a:normAutofit/>
          </a:bodyPr>
          <a:lstStyle/>
          <a:p>
            <a:pPr marL="1588" indent="-1588" algn="ctr">
              <a:buNone/>
            </a:pPr>
            <a:r>
              <a:rPr lang="en-US" sz="2400" dirty="0">
                <a:latin typeface="+mn-lt"/>
                <a:cs typeface="Arial" panose="020B0604020202020204" pitchFamily="34" charset="0"/>
              </a:rPr>
              <a:t>	                  </a:t>
            </a:r>
            <a:r>
              <a:rPr lang="en-US" sz="2400" b="1" u="sng" dirty="0">
                <a:solidFill>
                  <a:schemeClr val="accent1">
                    <a:lumMod val="75000"/>
                  </a:schemeClr>
                </a:solidFill>
                <a:latin typeface="+mn-lt"/>
                <a:cs typeface="Arial" panose="020B0604020202020204" pitchFamily="34" charset="0"/>
              </a:rPr>
              <a:t>DO</a:t>
            </a:r>
            <a:r>
              <a:rPr lang="en-US" sz="2400" dirty="0">
                <a:latin typeface="+mn-lt"/>
                <a:cs typeface="Arial" panose="020B0604020202020204" pitchFamily="34" charset="0"/>
              </a:rPr>
              <a:t>				</a:t>
            </a:r>
            <a:endParaRPr lang="en-US" sz="2400" b="1" u="sng" dirty="0">
              <a:solidFill>
                <a:srgbClr val="00B050"/>
              </a:solidFill>
              <a:latin typeface="+mn-lt"/>
              <a:cs typeface="Arial" panose="020B0604020202020204" pitchFamily="34" charset="0"/>
            </a:endParaRPr>
          </a:p>
          <a:p>
            <a:pPr>
              <a:lnSpc>
                <a:spcPct val="90000"/>
              </a:lnSpc>
              <a:spcBef>
                <a:spcPts val="0"/>
              </a:spcBef>
              <a:spcAft>
                <a:spcPts val="1200"/>
              </a:spcAft>
              <a:buSzPct val="100000"/>
              <a:buFont typeface="Arial" panose="020B0604020202020204" pitchFamily="34" charset="0"/>
              <a:buChar char="•"/>
            </a:pPr>
            <a:r>
              <a:rPr lang="en-US" sz="2000" dirty="0">
                <a:latin typeface="+mn-lt"/>
                <a:cs typeface="Arial" panose="020B0604020202020204" pitchFamily="34" charset="0"/>
              </a:rPr>
              <a:t>Ask about their needs first</a:t>
            </a:r>
          </a:p>
          <a:p>
            <a:pPr>
              <a:lnSpc>
                <a:spcPct val="90000"/>
              </a:lnSpc>
              <a:spcBef>
                <a:spcPts val="0"/>
              </a:spcBef>
              <a:spcAft>
                <a:spcPts val="1200"/>
              </a:spcAft>
              <a:buSzPct val="100000"/>
              <a:buFont typeface="Arial" panose="020B0604020202020204" pitchFamily="34" charset="0"/>
              <a:buChar char="•"/>
            </a:pPr>
            <a:r>
              <a:rPr lang="en-US" sz="2000" dirty="0">
                <a:latin typeface="+mn-lt"/>
                <a:cs typeface="Arial" panose="020B0604020202020204" pitchFamily="34" charset="0"/>
              </a:rPr>
              <a:t>Give something</a:t>
            </a:r>
          </a:p>
          <a:p>
            <a:pPr>
              <a:lnSpc>
                <a:spcPct val="90000"/>
              </a:lnSpc>
              <a:spcBef>
                <a:spcPts val="0"/>
              </a:spcBef>
              <a:spcAft>
                <a:spcPts val="1200"/>
              </a:spcAft>
              <a:buSzPct val="100000"/>
              <a:buFont typeface="Arial" panose="020B0604020202020204" pitchFamily="34" charset="0"/>
              <a:buChar char="•"/>
            </a:pPr>
            <a:r>
              <a:rPr lang="en-US" sz="2000" dirty="0">
                <a:latin typeface="+mn-lt"/>
                <a:cs typeface="Arial" panose="020B0604020202020204" pitchFamily="34" charset="0"/>
              </a:rPr>
              <a:t>Assist wherever you can</a:t>
            </a:r>
          </a:p>
          <a:p>
            <a:pPr>
              <a:lnSpc>
                <a:spcPct val="90000"/>
              </a:lnSpc>
              <a:spcBef>
                <a:spcPts val="0"/>
              </a:spcBef>
              <a:spcAft>
                <a:spcPts val="1200"/>
              </a:spcAft>
              <a:buSzPct val="100000"/>
              <a:buFont typeface="Arial" panose="020B0604020202020204" pitchFamily="34" charset="0"/>
              <a:buChar char="•"/>
            </a:pPr>
            <a:r>
              <a:rPr lang="en-US" sz="2000" dirty="0">
                <a:latin typeface="+mn-lt"/>
                <a:cs typeface="Arial" panose="020B0604020202020204" pitchFamily="34" charset="0"/>
              </a:rPr>
              <a:t>Make it about the next 10</a:t>
            </a:r>
          </a:p>
          <a:p>
            <a:pPr>
              <a:lnSpc>
                <a:spcPct val="90000"/>
              </a:lnSpc>
              <a:spcBef>
                <a:spcPts val="0"/>
              </a:spcBef>
              <a:spcAft>
                <a:spcPts val="1200"/>
              </a:spcAft>
              <a:buSzPct val="100000"/>
              <a:buFont typeface="Arial" panose="020B0604020202020204" pitchFamily="34" charset="0"/>
              <a:buChar char="•"/>
            </a:pPr>
            <a:r>
              <a:rPr lang="en-US" sz="2000" dirty="0">
                <a:latin typeface="+mn-lt"/>
                <a:cs typeface="Arial" panose="020B0604020202020204" pitchFamily="34" charset="0"/>
              </a:rPr>
              <a:t>Pursue common interest</a:t>
            </a:r>
          </a:p>
          <a:p>
            <a:pPr>
              <a:lnSpc>
                <a:spcPct val="90000"/>
              </a:lnSpc>
              <a:spcBef>
                <a:spcPts val="0"/>
              </a:spcBef>
              <a:spcAft>
                <a:spcPts val="1200"/>
              </a:spcAft>
              <a:buSzPct val="100000"/>
              <a:buFont typeface="Arial" panose="020B0604020202020204" pitchFamily="34" charset="0"/>
              <a:buChar char="•"/>
            </a:pPr>
            <a:r>
              <a:rPr lang="en-US" sz="2000" dirty="0">
                <a:latin typeface="+mn-lt"/>
                <a:cs typeface="Arial" panose="020B0604020202020204" pitchFamily="34" charset="0"/>
              </a:rPr>
              <a:t>Reveal anything  helpful</a:t>
            </a:r>
          </a:p>
          <a:p>
            <a:pPr>
              <a:lnSpc>
                <a:spcPct val="90000"/>
              </a:lnSpc>
              <a:spcBef>
                <a:spcPts val="0"/>
              </a:spcBef>
              <a:spcAft>
                <a:spcPts val="1200"/>
              </a:spcAft>
              <a:buSzPct val="100000"/>
              <a:buFont typeface="Arial" panose="020B0604020202020204" pitchFamily="34" charset="0"/>
              <a:buChar char="•"/>
            </a:pPr>
            <a:r>
              <a:rPr lang="en-US" sz="2000" dirty="0">
                <a:latin typeface="+mn-lt"/>
                <a:cs typeface="Arial" panose="020B0604020202020204" pitchFamily="34" charset="0"/>
              </a:rPr>
              <a:t>Take one for the team</a:t>
            </a:r>
          </a:p>
        </p:txBody>
      </p:sp>
    </p:spTree>
    <p:extLst>
      <p:ext uri="{BB962C8B-B14F-4D97-AF65-F5344CB8AC3E}">
        <p14:creationId xmlns:p14="http://schemas.microsoft.com/office/powerpoint/2010/main" val="2452364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76200" y="1752600"/>
            <a:ext cx="4495800"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DC981C"/>
              </a:buClr>
              <a:buSzPct val="110000"/>
              <a:buChar char="&gt;"/>
              <a:defRPr sz="2400">
                <a:solidFill>
                  <a:srgbClr val="2A387F"/>
                </a:solidFill>
                <a:latin typeface="+mn-lt"/>
                <a:ea typeface="+mn-ea"/>
                <a:cs typeface="+mn-cs"/>
              </a:defRPr>
            </a:lvl1pPr>
            <a:lvl2pPr marL="742950" indent="-285750" algn="l" rtl="0" eaLnBrk="1" fontAlgn="base" hangingPunct="1">
              <a:spcBef>
                <a:spcPct val="20000"/>
              </a:spcBef>
              <a:spcAft>
                <a:spcPct val="0"/>
              </a:spcAft>
              <a:buClr>
                <a:srgbClr val="DC981C"/>
              </a:buClr>
              <a:buFont typeface="Times" charset="0"/>
              <a:buChar char="•"/>
              <a:defRPr sz="2200">
                <a:solidFill>
                  <a:srgbClr val="2A387F"/>
                </a:solidFill>
                <a:latin typeface="+mn-lt"/>
                <a:ea typeface="+mn-ea"/>
              </a:defRPr>
            </a:lvl2pPr>
            <a:lvl3pPr marL="1143000" indent="-228600" algn="l" rtl="0" eaLnBrk="1" fontAlgn="base" hangingPunct="1">
              <a:spcBef>
                <a:spcPct val="20000"/>
              </a:spcBef>
              <a:spcAft>
                <a:spcPct val="0"/>
              </a:spcAft>
              <a:buClr>
                <a:srgbClr val="DC981C"/>
              </a:buClr>
              <a:buChar char="•"/>
              <a:defRPr sz="2000">
                <a:solidFill>
                  <a:srgbClr val="2A387F"/>
                </a:solidFill>
                <a:latin typeface="+mn-lt"/>
                <a:ea typeface="+mn-ea"/>
              </a:defRPr>
            </a:lvl3pPr>
            <a:lvl4pPr marL="1600200" indent="-228600" algn="l" rtl="0" eaLnBrk="1" fontAlgn="base" hangingPunct="1">
              <a:spcBef>
                <a:spcPct val="20000"/>
              </a:spcBef>
              <a:spcAft>
                <a:spcPct val="0"/>
              </a:spcAft>
              <a:buClr>
                <a:srgbClr val="DC981C"/>
              </a:buClr>
              <a:buChar char="–"/>
              <a:defRPr>
                <a:solidFill>
                  <a:srgbClr val="2A387F"/>
                </a:solidFill>
                <a:latin typeface="+mn-lt"/>
                <a:ea typeface="+mn-ea"/>
              </a:defRPr>
            </a:lvl4pPr>
            <a:lvl5pPr marL="2057400" indent="-228600" algn="l" rtl="0" eaLnBrk="1" fontAlgn="base" hangingPunct="1">
              <a:spcBef>
                <a:spcPct val="20000"/>
              </a:spcBef>
              <a:spcAft>
                <a:spcPct val="0"/>
              </a:spcAft>
              <a:buClr>
                <a:srgbClr val="DC981C"/>
              </a:buClr>
              <a:buChar char="»"/>
              <a:defRPr>
                <a:solidFill>
                  <a:srgbClr val="2A387F"/>
                </a:solidFill>
                <a:latin typeface="+mn-lt"/>
                <a:ea typeface="+mn-ea"/>
              </a:defRPr>
            </a:lvl5pPr>
            <a:lvl6pPr marL="2514600" indent="-228600" algn="l" rtl="0" eaLnBrk="1" fontAlgn="base" hangingPunct="1">
              <a:spcBef>
                <a:spcPct val="20000"/>
              </a:spcBef>
              <a:spcAft>
                <a:spcPct val="0"/>
              </a:spcAft>
              <a:buClr>
                <a:srgbClr val="5A98E6"/>
              </a:buClr>
              <a:buChar char="»"/>
              <a:defRPr>
                <a:solidFill>
                  <a:srgbClr val="06299C"/>
                </a:solidFill>
                <a:latin typeface="+mn-lt"/>
                <a:ea typeface="+mn-ea"/>
              </a:defRPr>
            </a:lvl6pPr>
            <a:lvl7pPr marL="2971800" indent="-228600" algn="l" rtl="0" eaLnBrk="1" fontAlgn="base" hangingPunct="1">
              <a:spcBef>
                <a:spcPct val="20000"/>
              </a:spcBef>
              <a:spcAft>
                <a:spcPct val="0"/>
              </a:spcAft>
              <a:buClr>
                <a:srgbClr val="5A98E6"/>
              </a:buClr>
              <a:buChar char="»"/>
              <a:defRPr>
                <a:solidFill>
                  <a:srgbClr val="06299C"/>
                </a:solidFill>
                <a:latin typeface="+mn-lt"/>
                <a:ea typeface="+mn-ea"/>
              </a:defRPr>
            </a:lvl7pPr>
            <a:lvl8pPr marL="3429000" indent="-228600" algn="l" rtl="0" eaLnBrk="1" fontAlgn="base" hangingPunct="1">
              <a:spcBef>
                <a:spcPct val="20000"/>
              </a:spcBef>
              <a:spcAft>
                <a:spcPct val="0"/>
              </a:spcAft>
              <a:buClr>
                <a:srgbClr val="5A98E6"/>
              </a:buClr>
              <a:buChar char="»"/>
              <a:defRPr>
                <a:solidFill>
                  <a:srgbClr val="06299C"/>
                </a:solidFill>
                <a:latin typeface="+mn-lt"/>
                <a:ea typeface="+mn-ea"/>
              </a:defRPr>
            </a:lvl8pPr>
            <a:lvl9pPr marL="3886200" indent="-228600" algn="l" rtl="0" eaLnBrk="1" fontAlgn="base" hangingPunct="1">
              <a:spcBef>
                <a:spcPct val="20000"/>
              </a:spcBef>
              <a:spcAft>
                <a:spcPct val="0"/>
              </a:spcAft>
              <a:buClr>
                <a:srgbClr val="5A98E6"/>
              </a:buClr>
              <a:buChar char="»"/>
              <a:defRPr>
                <a:solidFill>
                  <a:srgbClr val="06299C"/>
                </a:solidFill>
                <a:latin typeface="+mn-lt"/>
                <a:ea typeface="+mn-ea"/>
              </a:defRPr>
            </a:lvl9pPr>
          </a:lstStyle>
          <a:p>
            <a:pPr>
              <a:lnSpc>
                <a:spcPct val="80000"/>
              </a:lnSpc>
              <a:buClrTx/>
              <a:buSzPct val="100000"/>
              <a:buFont typeface="Arial" panose="020B0604020202020204" pitchFamily="34" charset="0"/>
              <a:buChar char="•"/>
            </a:pPr>
            <a:r>
              <a:rPr lang="en-US" dirty="0">
                <a:solidFill>
                  <a:schemeClr val="tx1"/>
                </a:solidFill>
                <a:ea typeface="ＭＳ Ｐゴシック" pitchFamily="-111" charset="-128"/>
                <a:cs typeface="Arial" panose="020B0604020202020204" pitchFamily="34" charset="0"/>
              </a:rPr>
              <a:t>Character</a:t>
            </a:r>
            <a:endParaRPr lang="en-US" sz="2800" dirty="0">
              <a:solidFill>
                <a:schemeClr val="tx1"/>
              </a:solidFill>
              <a:ea typeface="ＭＳ Ｐゴシック" pitchFamily="-111" charset="-128"/>
              <a:cs typeface="Arial" panose="020B0604020202020204" pitchFamily="34" charset="0"/>
            </a:endParaRPr>
          </a:p>
          <a:p>
            <a:pPr marL="914400" lvl="1" indent="-342900">
              <a:lnSpc>
                <a:spcPct val="80000"/>
              </a:lnSpc>
              <a:buClrTx/>
              <a:buFont typeface="Arial" panose="020B0604020202020204" pitchFamily="34" charset="0"/>
              <a:buChar char="•"/>
            </a:pPr>
            <a:r>
              <a:rPr lang="en-US" sz="2000" dirty="0">
                <a:solidFill>
                  <a:schemeClr val="tx1"/>
                </a:solidFill>
                <a:cs typeface="Calibri" pitchFamily="34" charset="0"/>
              </a:rPr>
              <a:t>Talk Straight</a:t>
            </a:r>
          </a:p>
          <a:p>
            <a:pPr marL="914400" lvl="1" indent="-342900">
              <a:lnSpc>
                <a:spcPct val="80000"/>
              </a:lnSpc>
              <a:buClrTx/>
              <a:buFont typeface="Arial" panose="020B0604020202020204" pitchFamily="34" charset="0"/>
              <a:buChar char="•"/>
            </a:pPr>
            <a:r>
              <a:rPr lang="en-US" sz="2000" dirty="0">
                <a:solidFill>
                  <a:schemeClr val="tx1"/>
                </a:solidFill>
                <a:cs typeface="Calibri" pitchFamily="34" charset="0"/>
              </a:rPr>
              <a:t>Demonstrate Respect</a:t>
            </a:r>
          </a:p>
          <a:p>
            <a:pPr marL="914400" lvl="1" indent="-342900">
              <a:lnSpc>
                <a:spcPct val="80000"/>
              </a:lnSpc>
              <a:buClrTx/>
              <a:buFont typeface="Arial" panose="020B0604020202020204" pitchFamily="34" charset="0"/>
              <a:buChar char="•"/>
            </a:pPr>
            <a:r>
              <a:rPr lang="en-US" sz="2000" dirty="0">
                <a:solidFill>
                  <a:schemeClr val="tx1"/>
                </a:solidFill>
                <a:cs typeface="Calibri" pitchFamily="34" charset="0"/>
              </a:rPr>
              <a:t>Create Transparency</a:t>
            </a:r>
          </a:p>
          <a:p>
            <a:pPr marL="914400" lvl="1" indent="-342900">
              <a:lnSpc>
                <a:spcPct val="80000"/>
              </a:lnSpc>
              <a:buClrTx/>
              <a:buFont typeface="Arial" panose="020B0604020202020204" pitchFamily="34" charset="0"/>
              <a:buChar char="•"/>
            </a:pPr>
            <a:r>
              <a:rPr lang="en-US" sz="2000" dirty="0">
                <a:solidFill>
                  <a:schemeClr val="tx1"/>
                </a:solidFill>
                <a:cs typeface="Calibri" pitchFamily="34" charset="0"/>
              </a:rPr>
              <a:t>Right Wrongs</a:t>
            </a:r>
          </a:p>
          <a:p>
            <a:pPr marL="914400" lvl="1" indent="-342900">
              <a:lnSpc>
                <a:spcPct val="80000"/>
              </a:lnSpc>
              <a:buClrTx/>
              <a:buFont typeface="Arial" panose="020B0604020202020204" pitchFamily="34" charset="0"/>
              <a:buChar char="•"/>
            </a:pPr>
            <a:r>
              <a:rPr lang="en-US" sz="2000" dirty="0">
                <a:solidFill>
                  <a:schemeClr val="tx1"/>
                </a:solidFill>
                <a:cs typeface="Calibri" pitchFamily="34" charset="0"/>
              </a:rPr>
              <a:t>Show Loyalty</a:t>
            </a:r>
          </a:p>
          <a:p>
            <a:pPr lvl="1">
              <a:lnSpc>
                <a:spcPct val="80000"/>
              </a:lnSpc>
              <a:buClrTx/>
              <a:buFont typeface="Arial" panose="020B0604020202020204" pitchFamily="34" charset="0"/>
              <a:buChar char="•"/>
            </a:pPr>
            <a:endParaRPr lang="en-US" sz="2000" dirty="0">
              <a:solidFill>
                <a:schemeClr val="tx1"/>
              </a:solidFill>
              <a:cs typeface="Calibri" pitchFamily="34" charset="0"/>
            </a:endParaRPr>
          </a:p>
          <a:p>
            <a:pPr>
              <a:lnSpc>
                <a:spcPct val="80000"/>
              </a:lnSpc>
              <a:buClrTx/>
              <a:buSzPct val="100000"/>
              <a:buFont typeface="Arial" panose="020B0604020202020204" pitchFamily="34" charset="0"/>
              <a:buChar char="•"/>
            </a:pPr>
            <a:r>
              <a:rPr lang="en-US" dirty="0">
                <a:solidFill>
                  <a:schemeClr val="tx1"/>
                </a:solidFill>
                <a:ea typeface="ＭＳ Ｐゴシック" pitchFamily="-111" charset="-128"/>
                <a:cs typeface="Arial" panose="020B0604020202020204" pitchFamily="34" charset="0"/>
              </a:rPr>
              <a:t>Competence</a:t>
            </a:r>
          </a:p>
          <a:p>
            <a:pPr marL="914400" lvl="1" indent="-342900">
              <a:lnSpc>
                <a:spcPct val="80000"/>
              </a:lnSpc>
              <a:buClrTx/>
              <a:buFont typeface="Arial" panose="020B0604020202020204" pitchFamily="34" charset="0"/>
              <a:buChar char="•"/>
            </a:pPr>
            <a:r>
              <a:rPr lang="en-US" sz="2000" dirty="0">
                <a:solidFill>
                  <a:schemeClr val="tx1"/>
                </a:solidFill>
                <a:cs typeface="Calibri" pitchFamily="34" charset="0"/>
              </a:rPr>
              <a:t>Deliver Results</a:t>
            </a:r>
          </a:p>
          <a:p>
            <a:pPr marL="914400" lvl="1" indent="-342900">
              <a:lnSpc>
                <a:spcPct val="80000"/>
              </a:lnSpc>
              <a:buClrTx/>
              <a:buFont typeface="Arial" panose="020B0604020202020204" pitchFamily="34" charset="0"/>
              <a:buChar char="•"/>
            </a:pPr>
            <a:r>
              <a:rPr lang="en-US" sz="2000" dirty="0">
                <a:solidFill>
                  <a:schemeClr val="tx1"/>
                </a:solidFill>
                <a:cs typeface="Calibri" pitchFamily="34" charset="0"/>
              </a:rPr>
              <a:t>Get Better</a:t>
            </a:r>
          </a:p>
          <a:p>
            <a:pPr marL="914400" lvl="1" indent="-342900">
              <a:lnSpc>
                <a:spcPct val="80000"/>
              </a:lnSpc>
              <a:buClrTx/>
              <a:buFont typeface="Arial" panose="020B0604020202020204" pitchFamily="34" charset="0"/>
              <a:buChar char="•"/>
            </a:pPr>
            <a:r>
              <a:rPr lang="en-US" sz="2000" dirty="0">
                <a:solidFill>
                  <a:schemeClr val="tx1"/>
                </a:solidFill>
                <a:cs typeface="Calibri" pitchFamily="34" charset="0"/>
              </a:rPr>
              <a:t>Confront Reality</a:t>
            </a:r>
          </a:p>
          <a:p>
            <a:pPr marL="914400" lvl="1" indent="-342900">
              <a:lnSpc>
                <a:spcPct val="80000"/>
              </a:lnSpc>
              <a:buClrTx/>
              <a:buFont typeface="Arial" panose="020B0604020202020204" pitchFamily="34" charset="0"/>
              <a:buChar char="•"/>
            </a:pPr>
            <a:r>
              <a:rPr lang="en-US" sz="2000" dirty="0">
                <a:solidFill>
                  <a:schemeClr val="tx1"/>
                </a:solidFill>
                <a:cs typeface="Calibri" pitchFamily="34" charset="0"/>
              </a:rPr>
              <a:t>Clarify Expectations</a:t>
            </a:r>
          </a:p>
          <a:p>
            <a:pPr marL="914400" lvl="1" indent="-342900">
              <a:lnSpc>
                <a:spcPct val="80000"/>
              </a:lnSpc>
              <a:buClrTx/>
              <a:buFont typeface="Arial" panose="020B0604020202020204" pitchFamily="34" charset="0"/>
              <a:buChar char="•"/>
            </a:pPr>
            <a:r>
              <a:rPr lang="en-US" sz="2000" dirty="0">
                <a:solidFill>
                  <a:schemeClr val="tx1"/>
                </a:solidFill>
                <a:cs typeface="Calibri" pitchFamily="34" charset="0"/>
              </a:rPr>
              <a:t>Practice Accountability</a:t>
            </a:r>
          </a:p>
          <a:p>
            <a:pPr lvl="1">
              <a:lnSpc>
                <a:spcPct val="80000"/>
              </a:lnSpc>
              <a:buClrTx/>
              <a:buFont typeface="Arial" panose="020B0604020202020204" pitchFamily="34" charset="0"/>
              <a:buChar char="•"/>
            </a:pPr>
            <a:endParaRPr lang="en-US" sz="2400" dirty="0">
              <a:solidFill>
                <a:schemeClr val="tx1"/>
              </a:solidFill>
              <a:cs typeface="Calibri" pitchFamily="34" charset="0"/>
            </a:endParaRPr>
          </a:p>
          <a:p>
            <a:pPr lvl="1">
              <a:lnSpc>
                <a:spcPct val="80000"/>
              </a:lnSpc>
              <a:buClrTx/>
              <a:buFont typeface="Arial" panose="020B0604020202020204" pitchFamily="34" charset="0"/>
              <a:buChar char="•"/>
            </a:pPr>
            <a:endParaRPr lang="en-US" sz="2400" dirty="0">
              <a:solidFill>
                <a:schemeClr val="tx1"/>
              </a:solidFill>
              <a:cs typeface="Calibri" pitchFamily="34" charset="0"/>
            </a:endParaRPr>
          </a:p>
        </p:txBody>
      </p:sp>
      <p:sp>
        <p:nvSpPr>
          <p:cNvPr id="5" name="Rectangle 6"/>
          <p:cNvSpPr txBox="1">
            <a:spLocks noChangeArrowheads="1"/>
          </p:cNvSpPr>
          <p:nvPr/>
        </p:nvSpPr>
        <p:spPr>
          <a:xfrm>
            <a:off x="4419600" y="1752601"/>
            <a:ext cx="4572000" cy="1676400"/>
          </a:xfrm>
          <a:prstGeom prst="rect">
            <a:avLst/>
          </a:prstGeom>
        </p:spPr>
        <p:txBody>
          <a:bodyPr/>
          <a:lstStyle>
            <a:lvl1pPr marL="342900" indent="-342900" algn="l" rtl="0" eaLnBrk="1" fontAlgn="base" hangingPunct="1">
              <a:spcBef>
                <a:spcPct val="20000"/>
              </a:spcBef>
              <a:spcAft>
                <a:spcPct val="0"/>
              </a:spcAft>
              <a:buClr>
                <a:srgbClr val="DC981C"/>
              </a:buClr>
              <a:buSzPct val="110000"/>
              <a:buChar char="&gt;"/>
              <a:defRPr sz="2400">
                <a:solidFill>
                  <a:srgbClr val="2A387F"/>
                </a:solidFill>
                <a:latin typeface="+mn-lt"/>
                <a:ea typeface="+mn-ea"/>
                <a:cs typeface="+mn-cs"/>
              </a:defRPr>
            </a:lvl1pPr>
            <a:lvl2pPr marL="742950" indent="-285750" algn="l" rtl="0" eaLnBrk="1" fontAlgn="base" hangingPunct="1">
              <a:spcBef>
                <a:spcPct val="20000"/>
              </a:spcBef>
              <a:spcAft>
                <a:spcPct val="0"/>
              </a:spcAft>
              <a:buClr>
                <a:srgbClr val="DC981C"/>
              </a:buClr>
              <a:buFont typeface="Times" charset="0"/>
              <a:buChar char="•"/>
              <a:defRPr sz="2200">
                <a:solidFill>
                  <a:srgbClr val="2A387F"/>
                </a:solidFill>
                <a:latin typeface="+mn-lt"/>
                <a:ea typeface="+mn-ea"/>
              </a:defRPr>
            </a:lvl2pPr>
            <a:lvl3pPr marL="1143000" indent="-228600" algn="l" rtl="0" eaLnBrk="1" fontAlgn="base" hangingPunct="1">
              <a:spcBef>
                <a:spcPct val="20000"/>
              </a:spcBef>
              <a:spcAft>
                <a:spcPct val="0"/>
              </a:spcAft>
              <a:buClr>
                <a:srgbClr val="DC981C"/>
              </a:buClr>
              <a:buChar char="•"/>
              <a:defRPr sz="2000">
                <a:solidFill>
                  <a:srgbClr val="2A387F"/>
                </a:solidFill>
                <a:latin typeface="+mn-lt"/>
                <a:ea typeface="+mn-ea"/>
              </a:defRPr>
            </a:lvl3pPr>
            <a:lvl4pPr marL="1600200" indent="-228600" algn="l" rtl="0" eaLnBrk="1" fontAlgn="base" hangingPunct="1">
              <a:spcBef>
                <a:spcPct val="20000"/>
              </a:spcBef>
              <a:spcAft>
                <a:spcPct val="0"/>
              </a:spcAft>
              <a:buClr>
                <a:srgbClr val="DC981C"/>
              </a:buClr>
              <a:buChar char="–"/>
              <a:defRPr>
                <a:solidFill>
                  <a:srgbClr val="2A387F"/>
                </a:solidFill>
                <a:latin typeface="+mn-lt"/>
                <a:ea typeface="+mn-ea"/>
              </a:defRPr>
            </a:lvl4pPr>
            <a:lvl5pPr marL="2057400" indent="-228600" algn="l" rtl="0" eaLnBrk="1" fontAlgn="base" hangingPunct="1">
              <a:spcBef>
                <a:spcPct val="20000"/>
              </a:spcBef>
              <a:spcAft>
                <a:spcPct val="0"/>
              </a:spcAft>
              <a:buClr>
                <a:srgbClr val="DC981C"/>
              </a:buClr>
              <a:buChar char="»"/>
              <a:defRPr>
                <a:solidFill>
                  <a:srgbClr val="2A387F"/>
                </a:solidFill>
                <a:latin typeface="+mn-lt"/>
                <a:ea typeface="+mn-ea"/>
              </a:defRPr>
            </a:lvl5pPr>
            <a:lvl6pPr marL="2514600" indent="-228600" algn="l" rtl="0" eaLnBrk="1" fontAlgn="base" hangingPunct="1">
              <a:spcBef>
                <a:spcPct val="20000"/>
              </a:spcBef>
              <a:spcAft>
                <a:spcPct val="0"/>
              </a:spcAft>
              <a:buClr>
                <a:srgbClr val="5A98E6"/>
              </a:buClr>
              <a:buChar char="»"/>
              <a:defRPr>
                <a:solidFill>
                  <a:srgbClr val="06299C"/>
                </a:solidFill>
                <a:latin typeface="+mn-lt"/>
                <a:ea typeface="+mn-ea"/>
              </a:defRPr>
            </a:lvl6pPr>
            <a:lvl7pPr marL="2971800" indent="-228600" algn="l" rtl="0" eaLnBrk="1" fontAlgn="base" hangingPunct="1">
              <a:spcBef>
                <a:spcPct val="20000"/>
              </a:spcBef>
              <a:spcAft>
                <a:spcPct val="0"/>
              </a:spcAft>
              <a:buClr>
                <a:srgbClr val="5A98E6"/>
              </a:buClr>
              <a:buChar char="»"/>
              <a:defRPr>
                <a:solidFill>
                  <a:srgbClr val="06299C"/>
                </a:solidFill>
                <a:latin typeface="+mn-lt"/>
                <a:ea typeface="+mn-ea"/>
              </a:defRPr>
            </a:lvl7pPr>
            <a:lvl8pPr marL="3429000" indent="-228600" algn="l" rtl="0" eaLnBrk="1" fontAlgn="base" hangingPunct="1">
              <a:spcBef>
                <a:spcPct val="20000"/>
              </a:spcBef>
              <a:spcAft>
                <a:spcPct val="0"/>
              </a:spcAft>
              <a:buClr>
                <a:srgbClr val="5A98E6"/>
              </a:buClr>
              <a:buChar char="»"/>
              <a:defRPr>
                <a:solidFill>
                  <a:srgbClr val="06299C"/>
                </a:solidFill>
                <a:latin typeface="+mn-lt"/>
                <a:ea typeface="+mn-ea"/>
              </a:defRPr>
            </a:lvl8pPr>
            <a:lvl9pPr marL="3886200" indent="-228600" algn="l" rtl="0" eaLnBrk="1" fontAlgn="base" hangingPunct="1">
              <a:spcBef>
                <a:spcPct val="20000"/>
              </a:spcBef>
              <a:spcAft>
                <a:spcPct val="0"/>
              </a:spcAft>
              <a:buClr>
                <a:srgbClr val="5A98E6"/>
              </a:buClr>
              <a:buChar char="»"/>
              <a:defRPr>
                <a:solidFill>
                  <a:srgbClr val="06299C"/>
                </a:solidFill>
                <a:latin typeface="+mn-lt"/>
                <a:ea typeface="+mn-ea"/>
              </a:defRPr>
            </a:lvl9pPr>
          </a:lstStyle>
          <a:p>
            <a:pPr>
              <a:lnSpc>
                <a:spcPct val="80000"/>
              </a:lnSpc>
              <a:buClrTx/>
              <a:buSzPct val="100000"/>
              <a:buFont typeface="Arial" panose="020B0604020202020204" pitchFamily="34" charset="0"/>
              <a:buChar char="•"/>
            </a:pPr>
            <a:r>
              <a:rPr lang="en-US" dirty="0">
                <a:solidFill>
                  <a:schemeClr val="tx1"/>
                </a:solidFill>
                <a:cs typeface="Arial" panose="020B0604020202020204" pitchFamily="34" charset="0"/>
              </a:rPr>
              <a:t>Character &amp; Competence</a:t>
            </a:r>
          </a:p>
          <a:p>
            <a:pPr marL="914400" lvl="1" indent="-342900">
              <a:lnSpc>
                <a:spcPct val="80000"/>
              </a:lnSpc>
              <a:buClrTx/>
              <a:buFont typeface="Arial" panose="020B0604020202020204" pitchFamily="34" charset="0"/>
              <a:buChar char="•"/>
            </a:pPr>
            <a:r>
              <a:rPr lang="en-US" sz="2000" dirty="0">
                <a:solidFill>
                  <a:schemeClr val="tx1"/>
                </a:solidFill>
                <a:cs typeface="Calibri" pitchFamily="34" charset="0"/>
              </a:rPr>
              <a:t>Listen First</a:t>
            </a:r>
          </a:p>
          <a:p>
            <a:pPr marL="914400" lvl="1" indent="-342900">
              <a:lnSpc>
                <a:spcPct val="80000"/>
              </a:lnSpc>
              <a:buClrTx/>
              <a:buFont typeface="Arial" panose="020B0604020202020204" pitchFamily="34" charset="0"/>
              <a:buChar char="•"/>
            </a:pPr>
            <a:r>
              <a:rPr lang="en-US" sz="2000" dirty="0">
                <a:solidFill>
                  <a:schemeClr val="tx1"/>
                </a:solidFill>
                <a:cs typeface="Calibri" pitchFamily="34" charset="0"/>
              </a:rPr>
              <a:t>Keep Commitments</a:t>
            </a:r>
          </a:p>
          <a:p>
            <a:pPr marL="914400" lvl="1" indent="-342900">
              <a:lnSpc>
                <a:spcPct val="80000"/>
              </a:lnSpc>
              <a:buClrTx/>
              <a:buFont typeface="Arial" panose="020B0604020202020204" pitchFamily="34" charset="0"/>
              <a:buChar char="•"/>
            </a:pPr>
            <a:r>
              <a:rPr lang="en-US" sz="2000" dirty="0">
                <a:solidFill>
                  <a:schemeClr val="tx1"/>
                </a:solidFill>
                <a:cs typeface="Calibri" pitchFamily="34" charset="0"/>
              </a:rPr>
              <a:t>Extend Trust</a:t>
            </a:r>
          </a:p>
          <a:p>
            <a:pPr lvl="1">
              <a:lnSpc>
                <a:spcPct val="80000"/>
              </a:lnSpc>
              <a:buClrTx/>
              <a:buFont typeface="Arial" panose="020B0604020202020204" pitchFamily="34" charset="0"/>
              <a:buChar char="•"/>
            </a:pPr>
            <a:endParaRPr lang="en-US" sz="2000" dirty="0"/>
          </a:p>
        </p:txBody>
      </p:sp>
      <p:sp>
        <p:nvSpPr>
          <p:cNvPr id="6" name="Title 1"/>
          <p:cNvSpPr txBox="1">
            <a:spLocks/>
          </p:cNvSpPr>
          <p:nvPr/>
        </p:nvSpPr>
        <p:spPr bwMode="auto">
          <a:xfrm>
            <a:off x="533400" y="304800"/>
            <a:ext cx="830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a:solidFill>
                  <a:srgbClr val="602E43"/>
                </a:solidFill>
                <a:latin typeface="+mj-lt"/>
                <a:ea typeface="+mj-ea"/>
                <a:cs typeface="+mj-cs"/>
              </a:defRPr>
            </a:lvl1pPr>
            <a:lvl2pPr algn="l" rtl="0" eaLnBrk="1" fontAlgn="base" hangingPunct="1">
              <a:spcBef>
                <a:spcPct val="0"/>
              </a:spcBef>
              <a:spcAft>
                <a:spcPct val="0"/>
              </a:spcAft>
              <a:defRPr sz="3200">
                <a:solidFill>
                  <a:srgbClr val="602E43"/>
                </a:solidFill>
                <a:latin typeface="Arial Bold" charset="0"/>
                <a:ea typeface="ヒラギノ角ゴ Pro W3" charset="-128"/>
              </a:defRPr>
            </a:lvl2pPr>
            <a:lvl3pPr algn="l" rtl="0" eaLnBrk="1" fontAlgn="base" hangingPunct="1">
              <a:spcBef>
                <a:spcPct val="0"/>
              </a:spcBef>
              <a:spcAft>
                <a:spcPct val="0"/>
              </a:spcAft>
              <a:defRPr sz="3200">
                <a:solidFill>
                  <a:srgbClr val="602E43"/>
                </a:solidFill>
                <a:latin typeface="Arial Bold" charset="0"/>
                <a:ea typeface="ヒラギノ角ゴ Pro W3" charset="-128"/>
              </a:defRPr>
            </a:lvl3pPr>
            <a:lvl4pPr algn="l" rtl="0" eaLnBrk="1" fontAlgn="base" hangingPunct="1">
              <a:spcBef>
                <a:spcPct val="0"/>
              </a:spcBef>
              <a:spcAft>
                <a:spcPct val="0"/>
              </a:spcAft>
              <a:defRPr sz="3200">
                <a:solidFill>
                  <a:srgbClr val="602E43"/>
                </a:solidFill>
                <a:latin typeface="Arial Bold" charset="0"/>
                <a:ea typeface="ヒラギノ角ゴ Pro W3" charset="-128"/>
              </a:defRPr>
            </a:lvl4pPr>
            <a:lvl5pPr algn="l" rtl="0" eaLnBrk="1" fontAlgn="base" hangingPunct="1">
              <a:spcBef>
                <a:spcPct val="0"/>
              </a:spcBef>
              <a:spcAft>
                <a:spcPct val="0"/>
              </a:spcAft>
              <a:defRPr sz="3200">
                <a:solidFill>
                  <a:srgbClr val="602E43"/>
                </a:solidFill>
                <a:latin typeface="Arial Bold" charset="0"/>
                <a:ea typeface="ヒラギノ角ゴ Pro W3" charset="-128"/>
              </a:defRPr>
            </a:lvl5pPr>
            <a:lvl6pPr marL="457200" algn="l" rtl="0" eaLnBrk="1" fontAlgn="base" hangingPunct="1">
              <a:spcBef>
                <a:spcPct val="0"/>
              </a:spcBef>
              <a:spcAft>
                <a:spcPct val="0"/>
              </a:spcAft>
              <a:defRPr sz="3200">
                <a:solidFill>
                  <a:srgbClr val="04217E"/>
                </a:solidFill>
                <a:latin typeface="Arial Bold" charset="0"/>
                <a:ea typeface="ヒラギノ角ゴ Pro W3" charset="-128"/>
              </a:defRPr>
            </a:lvl6pPr>
            <a:lvl7pPr marL="914400" algn="l" rtl="0" eaLnBrk="1" fontAlgn="base" hangingPunct="1">
              <a:spcBef>
                <a:spcPct val="0"/>
              </a:spcBef>
              <a:spcAft>
                <a:spcPct val="0"/>
              </a:spcAft>
              <a:defRPr sz="3200">
                <a:solidFill>
                  <a:srgbClr val="04217E"/>
                </a:solidFill>
                <a:latin typeface="Arial Bold" charset="0"/>
                <a:ea typeface="ヒラギノ角ゴ Pro W3" charset="-128"/>
              </a:defRPr>
            </a:lvl7pPr>
            <a:lvl8pPr marL="1371600" algn="l" rtl="0" eaLnBrk="1" fontAlgn="base" hangingPunct="1">
              <a:spcBef>
                <a:spcPct val="0"/>
              </a:spcBef>
              <a:spcAft>
                <a:spcPct val="0"/>
              </a:spcAft>
              <a:defRPr sz="3200">
                <a:solidFill>
                  <a:srgbClr val="04217E"/>
                </a:solidFill>
                <a:latin typeface="Arial Bold" charset="0"/>
                <a:ea typeface="ヒラギノ角ゴ Pro W3" charset="-128"/>
              </a:defRPr>
            </a:lvl8pPr>
            <a:lvl9pPr marL="1828800" algn="l" rtl="0" eaLnBrk="1" fontAlgn="base" hangingPunct="1">
              <a:spcBef>
                <a:spcPct val="0"/>
              </a:spcBef>
              <a:spcAft>
                <a:spcPct val="0"/>
              </a:spcAft>
              <a:defRPr sz="3200">
                <a:solidFill>
                  <a:srgbClr val="04217E"/>
                </a:solidFill>
                <a:latin typeface="Arial Bold" charset="0"/>
                <a:ea typeface="ヒラギノ角ゴ Pro W3" charset="-128"/>
              </a:defRPr>
            </a:lvl9pPr>
          </a:lstStyle>
          <a:p>
            <a:pPr>
              <a:spcAft>
                <a:spcPts val="0"/>
              </a:spcAft>
            </a:pPr>
            <a:r>
              <a:rPr lang="en-US" sz="2000" b="1" dirty="0">
                <a:solidFill>
                  <a:schemeClr val="tx2">
                    <a:lumMod val="60000"/>
                    <a:lumOff val="40000"/>
                  </a:schemeClr>
                </a:solidFill>
                <a:latin typeface="+mn-lt"/>
                <a:cs typeface="Arial" panose="020B0604020202020204" pitchFamily="34" charset="0"/>
              </a:rPr>
              <a:t>S.M.R. Covey, </a:t>
            </a:r>
            <a:r>
              <a:rPr lang="en-US" sz="2000" b="1" u="sng" dirty="0">
                <a:solidFill>
                  <a:schemeClr val="tx2">
                    <a:lumMod val="60000"/>
                    <a:lumOff val="40000"/>
                  </a:schemeClr>
                </a:solidFill>
                <a:latin typeface="+mn-lt"/>
                <a:cs typeface="Arial" panose="020B0604020202020204" pitchFamily="34" charset="0"/>
              </a:rPr>
              <a:t>The Speed of Trust</a:t>
            </a:r>
          </a:p>
          <a:p>
            <a:pPr>
              <a:spcAft>
                <a:spcPts val="0"/>
              </a:spcAft>
            </a:pPr>
            <a:r>
              <a:rPr lang="en-US" sz="3900" b="1" dirty="0">
                <a:solidFill>
                  <a:schemeClr val="tx2">
                    <a:lumMod val="60000"/>
                    <a:lumOff val="40000"/>
                  </a:schemeClr>
                </a:solidFill>
                <a:latin typeface="+mn-lt"/>
                <a:ea typeface="ＭＳ Ｐゴシック" pitchFamily="-111" charset="-128"/>
              </a:rPr>
              <a:t>Behaviors that Promote Trust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2951" y="3306760"/>
            <a:ext cx="4436172" cy="317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66747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a:xfrm>
            <a:off x="334963" y="3175"/>
            <a:ext cx="8739187" cy="914400"/>
          </a:xfrm>
        </p:spPr>
        <p:txBody>
          <a:bodyPr anchor="t"/>
          <a:lstStyle/>
          <a:p>
            <a:r>
              <a:rPr lang="en-US" altLang="en-US" sz="4000">
                <a:solidFill>
                  <a:schemeClr val="tx1"/>
                </a:solidFill>
                <a:latin typeface="Open Sans"/>
                <a:ea typeface="Open Sans"/>
                <a:cs typeface="Open Sans"/>
              </a:rPr>
              <a:t>Switch: Patient to Partner and Disease to Project</a:t>
            </a:r>
          </a:p>
        </p:txBody>
      </p:sp>
      <p:sp>
        <p:nvSpPr>
          <p:cNvPr id="50179" name="Slide Number Placeholder 4"/>
          <p:cNvSpPr>
            <a:spLocks noGrp="1"/>
          </p:cNvSpPr>
          <p:nvPr>
            <p:ph type="sldNum" sz="quarter" idx="16"/>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spcBef>
                <a:spcPct val="20000"/>
              </a:spcBef>
              <a:buClr>
                <a:srgbClr val="609BCD"/>
              </a:buClr>
              <a:buSzPct val="110000"/>
              <a:buFont typeface="Arial" pitchFamily="34" charset="0"/>
              <a:buChar char="•"/>
              <a:defRPr sz="2800" b="1">
                <a:solidFill>
                  <a:srgbClr val="000000"/>
                </a:solidFill>
                <a:latin typeface="Arial" pitchFamily="34" charset="0"/>
                <a:ea typeface="MS PGothic" pitchFamily="34" charset="-128"/>
                <a:cs typeface="Arial" pitchFamily="34" charset="0"/>
              </a:defRPr>
            </a:lvl1pPr>
            <a:lvl2pPr marL="742950" indent="-285750">
              <a:spcBef>
                <a:spcPct val="20000"/>
              </a:spcBef>
              <a:buClr>
                <a:srgbClr val="609BCD"/>
              </a:buClr>
              <a:buSzPct val="125000"/>
              <a:buFont typeface="Wingdings" pitchFamily="2" charset="2"/>
              <a:buChar char="ü"/>
              <a:defRPr>
                <a:solidFill>
                  <a:srgbClr val="06299C"/>
                </a:solidFill>
                <a:latin typeface="Arial" pitchFamily="34" charset="0"/>
                <a:ea typeface="MS PGothic" pitchFamily="34" charset="-128"/>
                <a:cs typeface="Arial" pitchFamily="34" charset="0"/>
              </a:defRPr>
            </a:lvl2pPr>
            <a:lvl3pPr marL="1143000" indent="-228600">
              <a:spcBef>
                <a:spcPct val="20000"/>
              </a:spcBef>
              <a:buClr>
                <a:srgbClr val="609BCD"/>
              </a:buClr>
              <a:buFont typeface="Lucida Grande" pitchFamily="-84" charset="0"/>
              <a:buChar char="●"/>
              <a:defRPr sz="1600">
                <a:solidFill>
                  <a:srgbClr val="000000"/>
                </a:solidFill>
                <a:latin typeface="Arial" pitchFamily="34" charset="0"/>
                <a:ea typeface="MS PGothic" pitchFamily="34" charset="-128"/>
                <a:cs typeface="Arial" pitchFamily="34" charset="0"/>
              </a:defRPr>
            </a:lvl3pPr>
            <a:lvl4pPr marL="1600200" indent="-228600">
              <a:spcBef>
                <a:spcPct val="20000"/>
              </a:spcBef>
              <a:buClr>
                <a:srgbClr val="609BCD"/>
              </a:buClr>
              <a:buFont typeface="Courier New" pitchFamily="49" charset="0"/>
              <a:buChar char="o"/>
              <a:defRPr sz="1400">
                <a:solidFill>
                  <a:srgbClr val="204E9C"/>
                </a:solidFill>
                <a:latin typeface="Arial" pitchFamily="34" charset="0"/>
                <a:ea typeface="MS PGothic" pitchFamily="34" charset="-128"/>
                <a:cs typeface="Arial" pitchFamily="34" charset="0"/>
              </a:defRPr>
            </a:lvl4pPr>
            <a:lvl5pPr marL="2057400" indent="-228600">
              <a:spcBef>
                <a:spcPct val="20000"/>
              </a:spcBef>
              <a:buClr>
                <a:srgbClr val="609BCD"/>
              </a:buClr>
              <a:buFont typeface="Arial" pitchFamily="34" charset="0"/>
              <a:buChar char="•"/>
              <a:defRPr sz="1400">
                <a:solidFill>
                  <a:srgbClr val="000000"/>
                </a:solidFill>
                <a:latin typeface="Arial" pitchFamily="34" charset="0"/>
                <a:ea typeface="MS PGothic" pitchFamily="34" charset="-128"/>
                <a:cs typeface="Arial" pitchFamily="34" charset="0"/>
              </a:defRPr>
            </a:lvl5pPr>
            <a:lvl6pPr marL="2514600" indent="-228600" defTabSz="457200" eaLnBrk="0" fontAlgn="base" hangingPunct="0">
              <a:spcBef>
                <a:spcPct val="20000"/>
              </a:spcBef>
              <a:spcAft>
                <a:spcPct val="0"/>
              </a:spcAft>
              <a:buClr>
                <a:srgbClr val="609BCD"/>
              </a:buClr>
              <a:buFont typeface="Arial" pitchFamily="34" charset="0"/>
              <a:buChar char="•"/>
              <a:defRPr sz="1400">
                <a:solidFill>
                  <a:srgbClr val="000000"/>
                </a:solidFill>
                <a:latin typeface="Arial" pitchFamily="34" charset="0"/>
                <a:ea typeface="MS PGothic" pitchFamily="34" charset="-128"/>
                <a:cs typeface="Arial" pitchFamily="34" charset="0"/>
              </a:defRPr>
            </a:lvl6pPr>
            <a:lvl7pPr marL="2971800" indent="-228600" defTabSz="457200" eaLnBrk="0" fontAlgn="base" hangingPunct="0">
              <a:spcBef>
                <a:spcPct val="20000"/>
              </a:spcBef>
              <a:spcAft>
                <a:spcPct val="0"/>
              </a:spcAft>
              <a:buClr>
                <a:srgbClr val="609BCD"/>
              </a:buClr>
              <a:buFont typeface="Arial" pitchFamily="34" charset="0"/>
              <a:buChar char="•"/>
              <a:defRPr sz="1400">
                <a:solidFill>
                  <a:srgbClr val="000000"/>
                </a:solidFill>
                <a:latin typeface="Arial" pitchFamily="34" charset="0"/>
                <a:ea typeface="MS PGothic" pitchFamily="34" charset="-128"/>
                <a:cs typeface="Arial" pitchFamily="34" charset="0"/>
              </a:defRPr>
            </a:lvl7pPr>
            <a:lvl8pPr marL="3429000" indent="-228600" defTabSz="457200" eaLnBrk="0" fontAlgn="base" hangingPunct="0">
              <a:spcBef>
                <a:spcPct val="20000"/>
              </a:spcBef>
              <a:spcAft>
                <a:spcPct val="0"/>
              </a:spcAft>
              <a:buClr>
                <a:srgbClr val="609BCD"/>
              </a:buClr>
              <a:buFont typeface="Arial" pitchFamily="34" charset="0"/>
              <a:buChar char="•"/>
              <a:defRPr sz="1400">
                <a:solidFill>
                  <a:srgbClr val="000000"/>
                </a:solidFill>
                <a:latin typeface="Arial" pitchFamily="34" charset="0"/>
                <a:ea typeface="MS PGothic" pitchFamily="34" charset="-128"/>
                <a:cs typeface="Arial" pitchFamily="34" charset="0"/>
              </a:defRPr>
            </a:lvl8pPr>
            <a:lvl9pPr marL="3886200" indent="-228600" defTabSz="457200" eaLnBrk="0" fontAlgn="base" hangingPunct="0">
              <a:spcBef>
                <a:spcPct val="20000"/>
              </a:spcBef>
              <a:spcAft>
                <a:spcPct val="0"/>
              </a:spcAft>
              <a:buClr>
                <a:srgbClr val="609BCD"/>
              </a:buClr>
              <a:buFont typeface="Arial" pitchFamily="34" charset="0"/>
              <a:buChar char="•"/>
              <a:defRPr sz="1400">
                <a:solidFill>
                  <a:srgbClr val="000000"/>
                </a:solidFill>
                <a:latin typeface="Arial" pitchFamily="34" charset="0"/>
                <a:ea typeface="MS PGothic" pitchFamily="34" charset="-128"/>
                <a:cs typeface="Arial" pitchFamily="34" charset="0"/>
              </a:defRPr>
            </a:lvl9pPr>
          </a:lstStyle>
          <a:p>
            <a:pPr>
              <a:spcBef>
                <a:spcPct val="0"/>
              </a:spcBef>
              <a:buClrTx/>
              <a:buSzTx/>
              <a:buFontTx/>
              <a:buNone/>
              <a:defRPr/>
            </a:pPr>
            <a:fld id="{88F78768-A6DA-4A77-B941-A684BEE42922}" type="slidenum">
              <a:rPr lang="en-US" altLang="en-US" sz="1000" smtClean="0">
                <a:solidFill>
                  <a:srgbClr val="FFFFFF"/>
                </a:solidFill>
              </a:rPr>
              <a:pPr>
                <a:spcBef>
                  <a:spcPct val="0"/>
                </a:spcBef>
                <a:buClrTx/>
                <a:buSzTx/>
                <a:buFontTx/>
                <a:buNone/>
                <a:defRPr/>
              </a:pPr>
              <a:t>53</a:t>
            </a:fld>
            <a:endParaRPr lang="en-US" altLang="en-US" sz="1000">
              <a:solidFill>
                <a:srgbClr val="FFFFFF"/>
              </a:solidFill>
            </a:endParaRPr>
          </a:p>
        </p:txBody>
      </p:sp>
      <p:pic>
        <p:nvPicPr>
          <p:cNvPr id="64516" name="Picture 4" descr="http://upload.wikimedia.org/wikipedia/commons/thumb/1/17/Sir_William_Osler.jpg/250px-Sir_William_Os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2114550"/>
            <a:ext cx="3386137"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2"/>
          <p:cNvSpPr>
            <a:spLocks noChangeArrowheads="1"/>
          </p:cNvSpPr>
          <p:nvPr/>
        </p:nvSpPr>
        <p:spPr bwMode="auto">
          <a:xfrm>
            <a:off x="3932238" y="2057400"/>
            <a:ext cx="47545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lgn="ctr">
              <a:spcBef>
                <a:spcPct val="0"/>
              </a:spcBef>
              <a:buClrTx/>
              <a:buFontTx/>
              <a:buNone/>
            </a:pPr>
            <a:r>
              <a:rPr lang="en-US" altLang="en-US" sz="2800">
                <a:ea typeface="ＭＳ Ｐゴシック" panose="020B0600070205080204" pitchFamily="34" charset="-128"/>
                <a:cs typeface="Arial" panose="020B0604020202020204" pitchFamily="34" charset="0"/>
              </a:rPr>
              <a:t>It is more important to know what manner of patient who has the disease, than to know what manner of disease the patient has.</a:t>
            </a:r>
          </a:p>
        </p:txBody>
      </p:sp>
      <p:sp>
        <p:nvSpPr>
          <p:cNvPr id="64518" name="Text Placeholder 3"/>
          <p:cNvSpPr txBox="1">
            <a:spLocks/>
          </p:cNvSpPr>
          <p:nvPr/>
        </p:nvSpPr>
        <p:spPr bwMode="auto">
          <a:xfrm>
            <a:off x="4122738" y="5257800"/>
            <a:ext cx="3363912"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lgn="ctr">
              <a:buClr>
                <a:srgbClr val="609BCD"/>
              </a:buClr>
              <a:buSzPct val="110000"/>
              <a:buFontTx/>
              <a:buNone/>
            </a:pPr>
            <a:r>
              <a:rPr lang="en-US" altLang="en-US" sz="2400" i="1">
                <a:solidFill>
                  <a:srgbClr val="000000"/>
                </a:solidFill>
                <a:ea typeface="ＭＳ Ｐゴシック" panose="020B0600070205080204" pitchFamily="34" charset="-128"/>
                <a:cs typeface="Arial" panose="020B0604020202020204" pitchFamily="34" charset="0"/>
              </a:rPr>
              <a:t>Sir William Osler</a:t>
            </a:r>
          </a:p>
        </p:txBody>
      </p:sp>
    </p:spTree>
    <p:extLst>
      <p:ext uri="{BB962C8B-B14F-4D97-AF65-F5344CB8AC3E}">
        <p14:creationId xmlns:p14="http://schemas.microsoft.com/office/powerpoint/2010/main" val="3276075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Partnership Strategies</a:t>
            </a:r>
          </a:p>
        </p:txBody>
      </p:sp>
      <p:sp>
        <p:nvSpPr>
          <p:cNvPr id="3" name="Content Placeholder 2"/>
          <p:cNvSpPr>
            <a:spLocks noGrp="1"/>
          </p:cNvSpPr>
          <p:nvPr>
            <p:ph sz="quarter" idx="1"/>
          </p:nvPr>
        </p:nvSpPr>
        <p:spPr>
          <a:xfrm>
            <a:off x="533400" y="1270000"/>
            <a:ext cx="8153400" cy="4826000"/>
          </a:xfrm>
        </p:spPr>
        <p:txBody>
          <a:bodyPr>
            <a:noAutofit/>
          </a:bodyPr>
          <a:lstStyle/>
          <a:p>
            <a:r>
              <a:rPr lang="en-US" sz="3200" dirty="0">
                <a:latin typeface="+mn-lt"/>
              </a:rPr>
              <a:t>Systematically discuss that the long term relationship is more important than the current project</a:t>
            </a:r>
          </a:p>
          <a:p>
            <a:pPr marL="0" indent="0">
              <a:buNone/>
            </a:pPr>
            <a:endParaRPr lang="en-US" sz="1000" dirty="0">
              <a:latin typeface="+mn-lt"/>
            </a:endParaRPr>
          </a:p>
          <a:p>
            <a:r>
              <a:rPr lang="en-US" sz="3200" dirty="0">
                <a:latin typeface="+mn-lt"/>
              </a:rPr>
              <a:t>Seek to build mutual dependency and vulnerability. Automatous invulnerable organizations usually behave badly</a:t>
            </a:r>
          </a:p>
          <a:p>
            <a:pPr marL="0" indent="0">
              <a:buNone/>
            </a:pPr>
            <a:endParaRPr lang="en-US" sz="1000" dirty="0">
              <a:latin typeface="+mn-lt"/>
            </a:endParaRPr>
          </a:p>
          <a:p>
            <a:r>
              <a:rPr lang="en-US" sz="3200" dirty="0">
                <a:latin typeface="+mn-lt"/>
              </a:rPr>
              <a:t>Hire each others middle managers whenever the opportunity arises</a:t>
            </a:r>
          </a:p>
        </p:txBody>
      </p:sp>
    </p:spTree>
    <p:extLst>
      <p:ext uri="{BB962C8B-B14F-4D97-AF65-F5344CB8AC3E}">
        <p14:creationId xmlns:p14="http://schemas.microsoft.com/office/powerpoint/2010/main" val="3016618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7187"/>
            <a:ext cx="8153400" cy="990600"/>
          </a:xfrm>
        </p:spPr>
        <p:txBody>
          <a:bodyPr/>
          <a:lstStyle/>
          <a:p>
            <a:r>
              <a:rPr lang="en-US" sz="3900" dirty="0">
                <a:solidFill>
                  <a:schemeClr val="tx2">
                    <a:lumMod val="60000"/>
                    <a:lumOff val="40000"/>
                  </a:schemeClr>
                </a:solidFill>
                <a:latin typeface="+mn-lt"/>
              </a:rPr>
              <a:t>Partner</a:t>
            </a:r>
            <a:r>
              <a:rPr lang="en-US" sz="3900" dirty="0">
                <a:solidFill>
                  <a:schemeClr val="tx2">
                    <a:lumMod val="60000"/>
                    <a:lumOff val="40000"/>
                  </a:schemeClr>
                </a:solidFill>
                <a:effectLst/>
                <a:latin typeface="+mn-lt"/>
              </a:rPr>
              <a:t>ship Mentor - Dancing</a:t>
            </a:r>
          </a:p>
        </p:txBody>
      </p:sp>
      <p:sp>
        <p:nvSpPr>
          <p:cNvPr id="3" name="Content Placeholder 2"/>
          <p:cNvSpPr>
            <a:spLocks noGrp="1"/>
          </p:cNvSpPr>
          <p:nvPr>
            <p:ph sz="quarter" idx="1"/>
          </p:nvPr>
        </p:nvSpPr>
        <p:spPr>
          <a:xfrm>
            <a:off x="3505200" y="1501304"/>
            <a:ext cx="5334000" cy="4648200"/>
          </a:xfrm>
        </p:spPr>
        <p:txBody>
          <a:bodyPr/>
          <a:lstStyle/>
          <a:p>
            <a:pPr>
              <a:spcBef>
                <a:spcPts val="0"/>
              </a:spcBef>
              <a:spcAft>
                <a:spcPts val="1200"/>
              </a:spcAft>
              <a:buSzPct val="100000"/>
              <a:buFont typeface="Arial" panose="020B0604020202020204" pitchFamily="34" charset="0"/>
              <a:buChar char="•"/>
            </a:pPr>
            <a:r>
              <a:rPr lang="en-US" sz="2200" dirty="0">
                <a:latin typeface="+mn-lt"/>
                <a:cs typeface="Arial" panose="020B0604020202020204" pitchFamily="34" charset="0"/>
              </a:rPr>
              <a:t>You have to know your partners location, center of gravity, and velocity before doing anything</a:t>
            </a:r>
          </a:p>
          <a:p>
            <a:pPr>
              <a:spcBef>
                <a:spcPts val="0"/>
              </a:spcBef>
              <a:spcAft>
                <a:spcPts val="1200"/>
              </a:spcAft>
              <a:buSzPct val="100000"/>
              <a:buFont typeface="Arial" panose="020B0604020202020204" pitchFamily="34" charset="0"/>
              <a:buChar char="•"/>
            </a:pPr>
            <a:endParaRPr lang="en-US" sz="800" dirty="0">
              <a:latin typeface="+mn-lt"/>
              <a:cs typeface="Arial" panose="020B0604020202020204" pitchFamily="34" charset="0"/>
            </a:endParaRPr>
          </a:p>
          <a:p>
            <a:pPr>
              <a:spcBef>
                <a:spcPts val="0"/>
              </a:spcBef>
              <a:spcAft>
                <a:spcPts val="1200"/>
              </a:spcAft>
              <a:buSzPct val="100000"/>
              <a:buFont typeface="Arial" panose="020B0604020202020204" pitchFamily="34" charset="0"/>
              <a:buChar char="•"/>
            </a:pPr>
            <a:r>
              <a:rPr lang="en-US" sz="2200" dirty="0">
                <a:latin typeface="+mn-lt"/>
                <a:cs typeface="Arial" panose="020B0604020202020204" pitchFamily="34" charset="0"/>
              </a:rPr>
              <a:t>It's about opening doors and getting out of the way, not by pushing or pulling in a particular direction</a:t>
            </a:r>
          </a:p>
          <a:p>
            <a:pPr>
              <a:spcBef>
                <a:spcPts val="0"/>
              </a:spcBef>
              <a:spcAft>
                <a:spcPts val="1200"/>
              </a:spcAft>
              <a:buSzPct val="100000"/>
              <a:buFont typeface="Arial" panose="020B0604020202020204" pitchFamily="34" charset="0"/>
              <a:buChar char="•"/>
            </a:pPr>
            <a:endParaRPr lang="en-US" sz="800" dirty="0">
              <a:latin typeface="+mn-lt"/>
              <a:cs typeface="Arial" panose="020B0604020202020204" pitchFamily="34" charset="0"/>
            </a:endParaRPr>
          </a:p>
          <a:p>
            <a:pPr>
              <a:spcBef>
                <a:spcPts val="0"/>
              </a:spcBef>
              <a:spcAft>
                <a:spcPts val="1200"/>
              </a:spcAft>
              <a:buSzPct val="100000"/>
              <a:buFont typeface="Arial" panose="020B0604020202020204" pitchFamily="34" charset="0"/>
              <a:buChar char="•"/>
            </a:pPr>
            <a:r>
              <a:rPr lang="en-US" sz="2200" dirty="0">
                <a:latin typeface="+mn-lt"/>
                <a:cs typeface="Arial" panose="020B0604020202020204" pitchFamily="34" charset="0"/>
              </a:rPr>
              <a:t>Successful motion is about where your center goes not what happens with your extremities (demonstration projects are a waste of time)</a:t>
            </a:r>
          </a:p>
        </p:txBody>
      </p:sp>
      <p:pic>
        <p:nvPicPr>
          <p:cNvPr id="5" name="Picture 4"/>
          <p:cNvPicPr>
            <a:picLocks noChangeAspect="1"/>
          </p:cNvPicPr>
          <p:nvPr/>
        </p:nvPicPr>
        <p:blipFill>
          <a:blip r:embed="rId2"/>
          <a:stretch>
            <a:fillRect/>
          </a:stretch>
        </p:blipFill>
        <p:spPr>
          <a:xfrm>
            <a:off x="716279" y="944747"/>
            <a:ext cx="2389783" cy="5208980"/>
          </a:xfrm>
          <a:prstGeom prst="rect">
            <a:avLst/>
          </a:prstGeom>
        </p:spPr>
      </p:pic>
    </p:spTree>
    <p:extLst>
      <p:ext uri="{BB962C8B-B14F-4D97-AF65-F5344CB8AC3E}">
        <p14:creationId xmlns:p14="http://schemas.microsoft.com/office/powerpoint/2010/main" val="3200347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60000"/>
                    <a:lumOff val="40000"/>
                  </a:schemeClr>
                </a:solidFill>
                <a:latin typeface="+mn-lt"/>
              </a:rPr>
              <a:t>Partnership </a:t>
            </a:r>
            <a:r>
              <a:rPr lang="en-US" dirty="0">
                <a:solidFill>
                  <a:schemeClr val="tx2">
                    <a:lumMod val="60000"/>
                    <a:lumOff val="40000"/>
                  </a:schemeClr>
                </a:solidFill>
                <a:effectLst/>
                <a:latin typeface="+mn-lt"/>
              </a:rPr>
              <a:t>Mentor - Dancing</a:t>
            </a:r>
          </a:p>
        </p:txBody>
      </p:sp>
      <p:sp>
        <p:nvSpPr>
          <p:cNvPr id="3" name="Content Placeholder 2"/>
          <p:cNvSpPr>
            <a:spLocks noGrp="1"/>
          </p:cNvSpPr>
          <p:nvPr>
            <p:ph sz="quarter" idx="1"/>
          </p:nvPr>
        </p:nvSpPr>
        <p:spPr>
          <a:xfrm>
            <a:off x="457200" y="1121228"/>
            <a:ext cx="8610600" cy="4887686"/>
          </a:xfrm>
        </p:spPr>
        <p:txBody>
          <a:bodyPr>
            <a:noAutofit/>
          </a:bodyPr>
          <a:lstStyle/>
          <a:p>
            <a:pPr>
              <a:spcBef>
                <a:spcPts val="0"/>
              </a:spcBef>
              <a:spcAft>
                <a:spcPts val="1200"/>
              </a:spcAft>
              <a:buSzPct val="100000"/>
              <a:buFont typeface="Arial" panose="020B0604020202020204" pitchFamily="34" charset="0"/>
              <a:buChar char="•"/>
            </a:pPr>
            <a:r>
              <a:rPr lang="en-US" sz="3200" dirty="0">
                <a:latin typeface="+mn-lt"/>
                <a:cs typeface="Arial" panose="020B0604020202020204" pitchFamily="34" charset="0"/>
              </a:rPr>
              <a:t>Communicating clear and consistent intentionality is essential</a:t>
            </a:r>
          </a:p>
          <a:p>
            <a:pPr>
              <a:spcBef>
                <a:spcPts val="0"/>
              </a:spcBef>
              <a:spcAft>
                <a:spcPts val="1200"/>
              </a:spcAft>
              <a:buSzPct val="100000"/>
              <a:buFont typeface="Arial" panose="020B0604020202020204" pitchFamily="34" charset="0"/>
              <a:buChar char="•"/>
            </a:pPr>
            <a:r>
              <a:rPr lang="en-US" sz="3200" dirty="0">
                <a:latin typeface="+mn-lt"/>
                <a:cs typeface="Arial" panose="020B0604020202020204" pitchFamily="34" charset="0"/>
              </a:rPr>
              <a:t>You have to lead at the level that your partner is able to follow</a:t>
            </a:r>
          </a:p>
          <a:p>
            <a:pPr>
              <a:spcBef>
                <a:spcPts val="0"/>
              </a:spcBef>
              <a:spcAft>
                <a:spcPts val="1200"/>
              </a:spcAft>
              <a:buSzPct val="100000"/>
              <a:buFont typeface="Arial" panose="020B0604020202020204" pitchFamily="34" charset="0"/>
              <a:buChar char="•"/>
            </a:pPr>
            <a:r>
              <a:rPr lang="en-US" sz="3200" dirty="0">
                <a:latin typeface="+mn-lt"/>
                <a:cs typeface="Arial" panose="020B0604020202020204" pitchFamily="34" charset="0"/>
              </a:rPr>
              <a:t>Really skilled partners switch off who leads and who follows</a:t>
            </a:r>
          </a:p>
          <a:p>
            <a:pPr>
              <a:spcBef>
                <a:spcPts val="0"/>
              </a:spcBef>
              <a:spcAft>
                <a:spcPts val="1200"/>
              </a:spcAft>
              <a:buSzPct val="100000"/>
              <a:buFont typeface="Arial" panose="020B0604020202020204" pitchFamily="34" charset="0"/>
              <a:buChar char="•"/>
            </a:pPr>
            <a:r>
              <a:rPr lang="en-US" sz="3200" dirty="0">
                <a:latin typeface="+mn-lt"/>
                <a:cs typeface="Arial" panose="020B0604020202020204" pitchFamily="34" charset="0"/>
              </a:rPr>
              <a:t>If your partner doesn't look good it's your fault</a:t>
            </a:r>
          </a:p>
          <a:p>
            <a:pPr>
              <a:spcBef>
                <a:spcPts val="0"/>
              </a:spcBef>
              <a:spcAft>
                <a:spcPts val="1200"/>
              </a:spcAft>
              <a:buSzPct val="100000"/>
              <a:buFont typeface="Arial" panose="020B0604020202020204" pitchFamily="34" charset="0"/>
              <a:buChar char="•"/>
            </a:pPr>
            <a:r>
              <a:rPr lang="en-US" sz="3200" dirty="0">
                <a:latin typeface="+mn-lt"/>
                <a:cs typeface="Arial" panose="020B0604020202020204" pitchFamily="34" charset="0"/>
              </a:rPr>
              <a:t>Always thank your partner no matter how well or poorly things went</a:t>
            </a:r>
          </a:p>
        </p:txBody>
      </p:sp>
    </p:spTree>
    <p:extLst>
      <p:ext uri="{BB962C8B-B14F-4D97-AF65-F5344CB8AC3E}">
        <p14:creationId xmlns:p14="http://schemas.microsoft.com/office/powerpoint/2010/main" val="8821012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885"/>
            <a:ext cx="8153400" cy="990600"/>
          </a:xfrm>
        </p:spPr>
        <p:txBody>
          <a:bodyPr/>
          <a:lstStyle/>
          <a:p>
            <a:r>
              <a:rPr lang="en-US" dirty="0">
                <a:solidFill>
                  <a:schemeClr val="tx2">
                    <a:lumMod val="60000"/>
                    <a:lumOff val="40000"/>
                  </a:schemeClr>
                </a:solidFill>
                <a:effectLst/>
                <a:latin typeface="+mn-lt"/>
              </a:rPr>
              <a:t>My Leadership Mentors</a:t>
            </a:r>
          </a:p>
        </p:txBody>
      </p:sp>
      <p:sp>
        <p:nvSpPr>
          <p:cNvPr id="3" name="Content Placeholder 2"/>
          <p:cNvSpPr>
            <a:spLocks noGrp="1"/>
          </p:cNvSpPr>
          <p:nvPr>
            <p:ph sz="quarter" idx="1"/>
          </p:nvPr>
        </p:nvSpPr>
        <p:spPr>
          <a:xfrm>
            <a:off x="457199" y="1128485"/>
            <a:ext cx="8463643" cy="5551715"/>
          </a:xfrm>
        </p:spPr>
        <p:txBody>
          <a:bodyPr>
            <a:normAutofit/>
          </a:bodyPr>
          <a:lstStyle/>
          <a:p>
            <a:pPr>
              <a:spcBef>
                <a:spcPts val="0"/>
              </a:spcBef>
              <a:spcAft>
                <a:spcPts val="1200"/>
              </a:spcAft>
              <a:buSzPct val="100000"/>
              <a:buFont typeface="Arial" panose="020B0604020202020204" pitchFamily="34" charset="0"/>
              <a:buChar char="•"/>
            </a:pPr>
            <a:r>
              <a:rPr lang="en-US" sz="2400" dirty="0">
                <a:latin typeface="+mn-lt"/>
                <a:cs typeface="Arial" panose="020B0604020202020204" pitchFamily="34" charset="0"/>
              </a:rPr>
              <a:t>The Boy Scouts </a:t>
            </a:r>
          </a:p>
          <a:p>
            <a:pPr marL="919163" lvl="1" indent="-347663">
              <a:spcBef>
                <a:spcPts val="0"/>
              </a:spcBef>
              <a:spcAft>
                <a:spcPts val="1200"/>
              </a:spcAft>
              <a:buSzPct val="100000"/>
              <a:buFont typeface="Arial" panose="020B0604020202020204" pitchFamily="34" charset="0"/>
              <a:buChar char="•"/>
            </a:pPr>
            <a:r>
              <a:rPr lang="en-US" dirty="0">
                <a:latin typeface="+mn-lt"/>
                <a:cs typeface="Arial" panose="020B0604020202020204" pitchFamily="34" charset="0"/>
              </a:rPr>
              <a:t>Often the most effective way to lead is being the first one to very publicly follow someone else's direction</a:t>
            </a:r>
          </a:p>
          <a:p>
            <a:pPr marL="919163" lvl="1" indent="-347663">
              <a:spcBef>
                <a:spcPts val="0"/>
              </a:spcBef>
              <a:spcAft>
                <a:spcPts val="1200"/>
              </a:spcAft>
              <a:buSzPct val="100000"/>
              <a:buFont typeface="Arial" panose="020B0604020202020204" pitchFamily="34" charset="0"/>
              <a:buChar char="•"/>
            </a:pPr>
            <a:r>
              <a:rPr lang="en-US" dirty="0">
                <a:latin typeface="+mn-lt"/>
                <a:cs typeface="Arial" panose="020B0604020202020204" pitchFamily="34" charset="0"/>
              </a:rPr>
              <a:t>Make it fun</a:t>
            </a:r>
          </a:p>
          <a:p>
            <a:pPr marL="571500" lvl="1" indent="0">
              <a:spcBef>
                <a:spcPts val="0"/>
              </a:spcBef>
              <a:spcAft>
                <a:spcPts val="1200"/>
              </a:spcAft>
              <a:buSzPct val="100000"/>
              <a:buNone/>
            </a:pPr>
            <a:endParaRPr lang="en-US" sz="800" dirty="0">
              <a:latin typeface="+mn-lt"/>
              <a:cs typeface="Arial" panose="020B0604020202020204" pitchFamily="34" charset="0"/>
            </a:endParaRPr>
          </a:p>
          <a:p>
            <a:pPr>
              <a:spcBef>
                <a:spcPts val="0"/>
              </a:spcBef>
              <a:spcAft>
                <a:spcPts val="1200"/>
              </a:spcAft>
              <a:buSzPct val="100000"/>
              <a:buFont typeface="Arial" panose="020B0604020202020204" pitchFamily="34" charset="0"/>
              <a:buChar char="•"/>
            </a:pPr>
            <a:r>
              <a:rPr lang="en-US" sz="2400" dirty="0">
                <a:latin typeface="+mn-lt"/>
                <a:cs typeface="Arial" panose="020B0604020202020204" pitchFamily="34" charset="0"/>
              </a:rPr>
              <a:t>Keith Schafer - Keep communications clear and simple. A single page that your aunt or store clerk could read and understand.</a:t>
            </a:r>
          </a:p>
          <a:p>
            <a:pPr marL="0" indent="0">
              <a:spcBef>
                <a:spcPts val="0"/>
              </a:spcBef>
              <a:spcAft>
                <a:spcPts val="1200"/>
              </a:spcAft>
              <a:buSzPct val="100000"/>
              <a:buNone/>
            </a:pPr>
            <a:endParaRPr lang="en-US" sz="800" dirty="0">
              <a:latin typeface="+mn-lt"/>
              <a:cs typeface="Arial" panose="020B0604020202020204" pitchFamily="34" charset="0"/>
            </a:endParaRPr>
          </a:p>
          <a:p>
            <a:pPr>
              <a:spcBef>
                <a:spcPts val="0"/>
              </a:spcBef>
              <a:spcAft>
                <a:spcPts val="1200"/>
              </a:spcAft>
              <a:buSzPct val="100000"/>
              <a:buFont typeface="Arial" panose="020B0604020202020204" pitchFamily="34" charset="0"/>
              <a:buChar char="•"/>
            </a:pPr>
            <a:r>
              <a:rPr lang="en-US" sz="2400" dirty="0">
                <a:latin typeface="+mn-lt"/>
                <a:cs typeface="Arial" panose="020B0604020202020204" pitchFamily="34" charset="0"/>
              </a:rPr>
              <a:t>Dorn Schuffman - Character makes it happen both for individuals and organizations</a:t>
            </a:r>
          </a:p>
          <a:p>
            <a:pPr marL="0" indent="0">
              <a:spcBef>
                <a:spcPts val="0"/>
              </a:spcBef>
              <a:spcAft>
                <a:spcPts val="1200"/>
              </a:spcAft>
              <a:buSzPct val="100000"/>
              <a:buNone/>
            </a:pPr>
            <a:endParaRPr lang="en-US" sz="800" dirty="0">
              <a:latin typeface="+mn-lt"/>
              <a:cs typeface="Arial" panose="020B0604020202020204" pitchFamily="34" charset="0"/>
            </a:endParaRPr>
          </a:p>
          <a:p>
            <a:pPr>
              <a:spcBef>
                <a:spcPts val="0"/>
              </a:spcBef>
              <a:spcAft>
                <a:spcPts val="1200"/>
              </a:spcAft>
              <a:buSzPct val="100000"/>
              <a:buFont typeface="Arial" panose="020B0604020202020204" pitchFamily="34" charset="0"/>
              <a:buChar char="•"/>
            </a:pPr>
            <a:r>
              <a:rPr lang="en-US" sz="2400" dirty="0">
                <a:latin typeface="+mn-lt"/>
                <a:cs typeface="Arial" panose="020B0604020202020204" pitchFamily="34" charset="0"/>
              </a:rPr>
              <a:t>“Getting to Yes – Principled Negotiation” - by Fisher and </a:t>
            </a:r>
            <a:r>
              <a:rPr lang="en-US" sz="2400" dirty="0" err="1">
                <a:latin typeface="+mn-lt"/>
                <a:cs typeface="Arial" panose="020B0604020202020204" pitchFamily="34" charset="0"/>
              </a:rPr>
              <a:t>Ury</a:t>
            </a:r>
            <a:endParaRPr lang="en-US" sz="2400" dirty="0">
              <a:latin typeface="+mn-lt"/>
              <a:cs typeface="Arial" panose="020B0604020202020204" pitchFamily="34" charset="0"/>
            </a:endParaRPr>
          </a:p>
        </p:txBody>
      </p:sp>
    </p:spTree>
    <p:extLst>
      <p:ext uri="{BB962C8B-B14F-4D97-AF65-F5344CB8AC3E}">
        <p14:creationId xmlns:p14="http://schemas.microsoft.com/office/powerpoint/2010/main" val="39285045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108857"/>
            <a:ext cx="8156448" cy="990600"/>
          </a:xfrm>
        </p:spPr>
        <p:txBody>
          <a:bodyPr/>
          <a:lstStyle/>
          <a:p>
            <a:pPr eaLnBrk="1" hangingPunct="1">
              <a:spcAft>
                <a:spcPts val="0"/>
              </a:spcAft>
            </a:pPr>
            <a:r>
              <a:rPr lang="en-US" sz="4400" dirty="0">
                <a:solidFill>
                  <a:schemeClr val="tx2">
                    <a:lumMod val="60000"/>
                    <a:lumOff val="40000"/>
                  </a:schemeClr>
                </a:solidFill>
                <a:effectLst/>
                <a:latin typeface="+mn-lt"/>
              </a:rPr>
              <a:t>Leadership Mentor - Pharma</a:t>
            </a:r>
          </a:p>
        </p:txBody>
      </p:sp>
      <p:sp>
        <p:nvSpPr>
          <p:cNvPr id="3" name="Content Placeholder 2"/>
          <p:cNvSpPr>
            <a:spLocks noGrp="1"/>
          </p:cNvSpPr>
          <p:nvPr>
            <p:ph sz="quarter" idx="1"/>
          </p:nvPr>
        </p:nvSpPr>
        <p:spPr>
          <a:xfrm>
            <a:off x="711200" y="1139371"/>
            <a:ext cx="8040914" cy="4938486"/>
          </a:xfrm>
        </p:spPr>
        <p:txBody>
          <a:bodyPr>
            <a:normAutofit lnSpcReduction="10000"/>
          </a:bodyPr>
          <a:lstStyle/>
          <a:p>
            <a:pPr>
              <a:spcBef>
                <a:spcPts val="0"/>
              </a:spcBef>
              <a:spcAft>
                <a:spcPts val="1200"/>
              </a:spcAft>
              <a:buSzPct val="100000"/>
              <a:buFont typeface="Arial" panose="020B0604020202020204" pitchFamily="34" charset="0"/>
              <a:buChar char="•"/>
            </a:pPr>
            <a:r>
              <a:rPr lang="en-US" dirty="0">
                <a:latin typeface="+mn-lt"/>
                <a:cs typeface="Arial" panose="020B0604020202020204" pitchFamily="34" charset="0"/>
              </a:rPr>
              <a:t>Repeat your message relentlessly</a:t>
            </a:r>
          </a:p>
          <a:p>
            <a:pPr>
              <a:spcBef>
                <a:spcPts val="0"/>
              </a:spcBef>
              <a:spcAft>
                <a:spcPts val="1200"/>
              </a:spcAft>
              <a:buSzPct val="100000"/>
              <a:buFont typeface="Arial" panose="020B0604020202020204" pitchFamily="34" charset="0"/>
              <a:buChar char="•"/>
            </a:pPr>
            <a:r>
              <a:rPr lang="en-US" dirty="0">
                <a:latin typeface="+mn-lt"/>
                <a:cs typeface="Arial" panose="020B0604020202020204" pitchFamily="34" charset="0"/>
              </a:rPr>
              <a:t>Segment your audience and tailor your leadership message for each audience - everyone doesn't respond to the same images and motivations</a:t>
            </a:r>
          </a:p>
          <a:p>
            <a:pPr>
              <a:spcBef>
                <a:spcPts val="0"/>
              </a:spcBef>
              <a:spcAft>
                <a:spcPts val="1200"/>
              </a:spcAft>
              <a:buSzPct val="100000"/>
              <a:buFont typeface="Arial" panose="020B0604020202020204" pitchFamily="34" charset="0"/>
              <a:buChar char="•"/>
            </a:pPr>
            <a:r>
              <a:rPr lang="en-US" dirty="0">
                <a:latin typeface="+mn-lt"/>
                <a:cs typeface="Arial" panose="020B0604020202020204" pitchFamily="34" charset="0"/>
              </a:rPr>
              <a:t>Communicate a lot more about the successes than the shortcomings</a:t>
            </a:r>
          </a:p>
          <a:p>
            <a:pPr>
              <a:spcBef>
                <a:spcPts val="0"/>
              </a:spcBef>
              <a:spcAft>
                <a:spcPts val="1200"/>
              </a:spcAft>
              <a:buSzPct val="100000"/>
              <a:buFont typeface="Arial" panose="020B0604020202020204" pitchFamily="34" charset="0"/>
              <a:buChar char="•"/>
            </a:pPr>
            <a:r>
              <a:rPr lang="en-US" dirty="0">
                <a:latin typeface="+mn-lt"/>
                <a:cs typeface="Arial" panose="020B0604020202020204" pitchFamily="34" charset="0"/>
              </a:rPr>
              <a:t>Small gifts help a lot</a:t>
            </a:r>
          </a:p>
          <a:p>
            <a:pPr>
              <a:spcBef>
                <a:spcPts val="0"/>
              </a:spcBef>
              <a:spcAft>
                <a:spcPts val="1200"/>
              </a:spcAft>
              <a:buSzPct val="100000"/>
              <a:buFont typeface="Arial" panose="020B0604020202020204" pitchFamily="34" charset="0"/>
              <a:buChar char="•"/>
            </a:pPr>
            <a:r>
              <a:rPr lang="en-US" dirty="0">
                <a:latin typeface="+mn-lt"/>
                <a:cs typeface="Arial" panose="020B0604020202020204" pitchFamily="34" charset="0"/>
              </a:rPr>
              <a:t>Sometimes reality is a group consensual delusion - if you can get everybody to agree that something is so, then it becomes so</a:t>
            </a:r>
            <a:endParaRPr lang="en-US" dirty="0">
              <a:latin typeface="+mn-lt"/>
            </a:endParaRPr>
          </a:p>
          <a:p>
            <a:pPr>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2726547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86" y="206829"/>
            <a:ext cx="8534400" cy="990600"/>
          </a:xfrm>
        </p:spPr>
        <p:txBody>
          <a:bodyPr/>
          <a:lstStyle/>
          <a:p>
            <a:r>
              <a:rPr lang="en-US" dirty="0">
                <a:solidFill>
                  <a:schemeClr val="tx2">
                    <a:lumMod val="60000"/>
                    <a:lumOff val="40000"/>
                  </a:schemeClr>
                </a:solidFill>
                <a:latin typeface="+mn-lt"/>
              </a:rPr>
              <a:t>What We Learned</a:t>
            </a:r>
            <a:endParaRPr lang="en-US" dirty="0">
              <a:solidFill>
                <a:schemeClr val="tx2">
                  <a:lumMod val="60000"/>
                  <a:lumOff val="40000"/>
                </a:schemeClr>
              </a:solidFill>
              <a:effectLst/>
              <a:latin typeface="+mn-lt"/>
            </a:endParaRPr>
          </a:p>
        </p:txBody>
      </p:sp>
      <p:sp>
        <p:nvSpPr>
          <p:cNvPr id="3" name="Content Placeholder 2"/>
          <p:cNvSpPr>
            <a:spLocks noGrp="1"/>
          </p:cNvSpPr>
          <p:nvPr>
            <p:ph sz="quarter" idx="1"/>
          </p:nvPr>
        </p:nvSpPr>
        <p:spPr>
          <a:xfrm>
            <a:off x="228600" y="1320074"/>
            <a:ext cx="8537448" cy="4495800"/>
          </a:xfrm>
        </p:spPr>
        <p:txBody>
          <a:bodyPr>
            <a:noAutofit/>
          </a:bodyPr>
          <a:lstStyle/>
          <a:p>
            <a:pPr>
              <a:spcBef>
                <a:spcPts val="0"/>
              </a:spcBef>
              <a:spcAft>
                <a:spcPts val="1200"/>
              </a:spcAft>
              <a:buSzPct val="100000"/>
              <a:buFont typeface="Arial" panose="020B0604020202020204" pitchFamily="34" charset="0"/>
              <a:buChar char="•"/>
            </a:pPr>
            <a:r>
              <a:rPr lang="en-US" dirty="0">
                <a:latin typeface="+mn-lt"/>
                <a:cs typeface="Arial" panose="020B0604020202020204" pitchFamily="34" charset="0"/>
              </a:rPr>
              <a:t>Organizational culture and professional culture are really important</a:t>
            </a:r>
          </a:p>
          <a:p>
            <a:pPr>
              <a:spcBef>
                <a:spcPts val="0"/>
              </a:spcBef>
              <a:spcAft>
                <a:spcPts val="1200"/>
              </a:spcAft>
              <a:buSzPct val="100000"/>
              <a:buFont typeface="Arial" panose="020B0604020202020204" pitchFamily="34" charset="0"/>
              <a:buChar char="•"/>
            </a:pPr>
            <a:r>
              <a:rPr lang="en-US" dirty="0">
                <a:latin typeface="+mn-lt"/>
                <a:cs typeface="Arial" panose="020B0604020202020204" pitchFamily="34" charset="0"/>
              </a:rPr>
              <a:t>Error on the side of Action</a:t>
            </a:r>
          </a:p>
          <a:p>
            <a:pPr>
              <a:spcBef>
                <a:spcPts val="0"/>
              </a:spcBef>
              <a:spcAft>
                <a:spcPts val="1200"/>
              </a:spcAft>
              <a:buSzPct val="100000"/>
              <a:buFont typeface="Arial" panose="020B0604020202020204" pitchFamily="34" charset="0"/>
              <a:buChar char="•"/>
            </a:pPr>
            <a:r>
              <a:rPr lang="en-US" dirty="0">
                <a:latin typeface="+mn-lt"/>
                <a:cs typeface="Arial" panose="020B0604020202020204" pitchFamily="34" charset="0"/>
              </a:rPr>
              <a:t>Effective Leaders Are Unrealistically Optimistic</a:t>
            </a:r>
          </a:p>
          <a:p>
            <a:pPr>
              <a:spcBef>
                <a:spcPts val="0"/>
              </a:spcBef>
              <a:spcAft>
                <a:spcPts val="1200"/>
              </a:spcAft>
              <a:buSzPct val="100000"/>
              <a:buFont typeface="Arial" panose="020B0604020202020204" pitchFamily="34" charset="0"/>
              <a:buChar char="•"/>
            </a:pPr>
            <a:r>
              <a:rPr lang="en-US" dirty="0">
                <a:latin typeface="+mn-lt"/>
                <a:cs typeface="Arial" panose="020B0604020202020204" pitchFamily="34" charset="0"/>
              </a:rPr>
              <a:t>Most people are surprisingly hungry to get some good leadership - and ready to follow</a:t>
            </a:r>
          </a:p>
          <a:p>
            <a:pPr>
              <a:spcBef>
                <a:spcPts val="0"/>
              </a:spcBef>
              <a:spcAft>
                <a:spcPts val="1200"/>
              </a:spcAft>
              <a:buSzPct val="100000"/>
              <a:buFont typeface="Arial" panose="020B0604020202020204" pitchFamily="34" charset="0"/>
              <a:buChar char="•"/>
            </a:pPr>
            <a:r>
              <a:rPr lang="en-US" dirty="0">
                <a:latin typeface="+mn-lt"/>
                <a:cs typeface="Arial" panose="020B0604020202020204" pitchFamily="34" charset="0"/>
              </a:rPr>
              <a:t>Consistent immediate responsiveness increases your influence and power</a:t>
            </a:r>
          </a:p>
          <a:p>
            <a:pPr>
              <a:spcBef>
                <a:spcPts val="0"/>
              </a:spcBef>
              <a:spcAft>
                <a:spcPts val="1200"/>
              </a:spcAft>
              <a:buSzPct val="100000"/>
              <a:buFont typeface="Arial" panose="020B0604020202020204" pitchFamily="34" charset="0"/>
              <a:buChar char="•"/>
            </a:pPr>
            <a:r>
              <a:rPr lang="en-US" dirty="0">
                <a:latin typeface="+mn-lt"/>
                <a:cs typeface="Arial" panose="020B0604020202020204" pitchFamily="34" charset="0"/>
              </a:rPr>
              <a:t>Rituals are important and powerful</a:t>
            </a:r>
          </a:p>
        </p:txBody>
      </p:sp>
    </p:spTree>
    <p:extLst>
      <p:ext uri="{BB962C8B-B14F-4D97-AF65-F5344CB8AC3E}">
        <p14:creationId xmlns:p14="http://schemas.microsoft.com/office/powerpoint/2010/main" val="390544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609600"/>
            <a:ext cx="8610600" cy="533400"/>
          </a:xfrm>
        </p:spPr>
        <p:txBody>
          <a:bodyPr/>
          <a:lstStyle/>
          <a:p>
            <a:pPr eaLnBrk="1" hangingPunct="1"/>
            <a:r>
              <a:rPr lang="en-US" sz="4000" b="0" dirty="0">
                <a:solidFill>
                  <a:schemeClr val="tx1"/>
                </a:solidFill>
                <a:latin typeface="Georgia" panose="02040502050405020303" pitchFamily="18" charset="0"/>
                <a:cs typeface="Arial" charset="0"/>
              </a:rPr>
              <a:t>Per Member Per Month Costs</a:t>
            </a:r>
          </a:p>
        </p:txBody>
      </p:sp>
      <p:graphicFrame>
        <p:nvGraphicFramePr>
          <p:cNvPr id="4" name="Content Placeholder 3"/>
          <p:cNvGraphicFramePr>
            <a:graphicFrameLocks noGrp="1"/>
          </p:cNvGraphicFramePr>
          <p:nvPr>
            <p:ph idx="1"/>
            <p:extLst/>
          </p:nvPr>
        </p:nvGraphicFramePr>
        <p:xfrm>
          <a:off x="609600" y="1600200"/>
          <a:ext cx="7848600" cy="4292600"/>
        </p:xfrm>
        <a:graphic>
          <a:graphicData uri="http://schemas.openxmlformats.org/drawingml/2006/chart">
            <c:chart xmlns:c="http://schemas.openxmlformats.org/drawingml/2006/chart" xmlns:r="http://schemas.openxmlformats.org/officeDocument/2006/relationships" r:id="rId3"/>
          </a:graphicData>
        </a:graphic>
      </p:graphicFrame>
      <p:sp>
        <p:nvSpPr>
          <p:cNvPr id="21508" name="TextBox 5"/>
          <p:cNvSpPr txBox="1">
            <a:spLocks noChangeArrowheads="1"/>
          </p:cNvSpPr>
          <p:nvPr/>
        </p:nvSpPr>
        <p:spPr bwMode="auto">
          <a:xfrm>
            <a:off x="6188242" y="6388768"/>
            <a:ext cx="2743200" cy="307777"/>
          </a:xfrm>
          <a:prstGeom prst="rect">
            <a:avLst/>
          </a:prstGeom>
          <a:noFill/>
          <a:ln w="9525">
            <a:noFill/>
            <a:miter lim="800000"/>
            <a:headEnd/>
            <a:tailEnd/>
          </a:ln>
        </p:spPr>
        <p:txBody>
          <a:bodyPr wrap="square">
            <a:spAutoFit/>
          </a:bodyPr>
          <a:lstStyle/>
          <a:p>
            <a:r>
              <a:rPr lang="en-US" sz="1400" dirty="0" err="1">
                <a:latin typeface="Century Gothic" panose="020B0502020202020204" pitchFamily="34" charset="0"/>
              </a:rPr>
              <a:t>Melek</a:t>
            </a:r>
            <a:r>
              <a:rPr lang="en-US" sz="1400" dirty="0">
                <a:latin typeface="Century Gothic" panose="020B0502020202020204" pitchFamily="34" charset="0"/>
              </a:rPr>
              <a:t> et al </a:t>
            </a:r>
            <a:r>
              <a:rPr lang="en-US" sz="1400" dirty="0" err="1">
                <a:latin typeface="Century Gothic" panose="020B0502020202020204" pitchFamily="34" charset="0"/>
              </a:rPr>
              <a:t>Milliman</a:t>
            </a:r>
            <a:r>
              <a:rPr lang="en-US" sz="1400" dirty="0">
                <a:latin typeface="Century Gothic" panose="020B0502020202020204" pitchFamily="34" charset="0"/>
              </a:rPr>
              <a:t>, Inc. 2013</a:t>
            </a:r>
          </a:p>
        </p:txBody>
      </p:sp>
    </p:spTree>
    <p:extLst>
      <p:ext uri="{BB962C8B-B14F-4D97-AF65-F5344CB8AC3E}">
        <p14:creationId xmlns:p14="http://schemas.microsoft.com/office/powerpoint/2010/main" val="3236442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20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2" dur="20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7" dur="20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2">
                    <a:lumMod val="60000"/>
                    <a:lumOff val="40000"/>
                  </a:schemeClr>
                </a:solidFill>
                <a:latin typeface="+mn-lt"/>
              </a:rPr>
              <a:t>What We Learned</a:t>
            </a:r>
            <a:endParaRPr lang="en-US" sz="4400" dirty="0">
              <a:solidFill>
                <a:schemeClr val="tx2">
                  <a:lumMod val="60000"/>
                  <a:lumOff val="40000"/>
                </a:schemeClr>
              </a:solidFill>
              <a:effectLst/>
              <a:latin typeface="+mn-lt"/>
            </a:endParaRPr>
          </a:p>
        </p:txBody>
      </p:sp>
      <p:sp>
        <p:nvSpPr>
          <p:cNvPr id="3" name="Content Placeholder 2"/>
          <p:cNvSpPr>
            <a:spLocks noGrp="1"/>
          </p:cNvSpPr>
          <p:nvPr>
            <p:ph sz="quarter" idx="1"/>
          </p:nvPr>
        </p:nvSpPr>
        <p:spPr>
          <a:xfrm>
            <a:off x="303276" y="990599"/>
            <a:ext cx="8521410" cy="4960257"/>
          </a:xfrm>
        </p:spPr>
        <p:txBody>
          <a:bodyPr>
            <a:normAutofit/>
          </a:bodyPr>
          <a:lstStyle/>
          <a:p>
            <a:pPr>
              <a:spcBef>
                <a:spcPts val="0"/>
              </a:spcBef>
              <a:spcAft>
                <a:spcPts val="1200"/>
              </a:spcAft>
              <a:buSzPct val="100000"/>
              <a:buFont typeface="Arial" panose="020B0604020202020204" pitchFamily="34" charset="0"/>
              <a:buChar char="•"/>
            </a:pPr>
            <a:r>
              <a:rPr lang="en-US" dirty="0">
                <a:latin typeface="+mn-lt"/>
                <a:cs typeface="Arial" panose="020B0604020202020204" pitchFamily="34" charset="0"/>
              </a:rPr>
              <a:t>Focus on continuous incremental change - big sweeping change scares people</a:t>
            </a:r>
          </a:p>
          <a:p>
            <a:pPr>
              <a:spcBef>
                <a:spcPts val="0"/>
              </a:spcBef>
              <a:spcAft>
                <a:spcPts val="1200"/>
              </a:spcAft>
              <a:buSzPct val="100000"/>
              <a:buFont typeface="Arial" panose="020B0604020202020204" pitchFamily="34" charset="0"/>
              <a:buChar char="•"/>
            </a:pPr>
            <a:r>
              <a:rPr lang="en-US" dirty="0">
                <a:latin typeface="+mn-lt"/>
                <a:cs typeface="Arial" panose="020B0604020202020204" pitchFamily="34" charset="0"/>
              </a:rPr>
              <a:t>Strategy is about a broad a general direction and not a detailed roadmap</a:t>
            </a:r>
          </a:p>
          <a:p>
            <a:pPr>
              <a:spcBef>
                <a:spcPts val="0"/>
              </a:spcBef>
              <a:spcAft>
                <a:spcPts val="1200"/>
              </a:spcAft>
              <a:buSzPct val="100000"/>
              <a:buFont typeface="Arial" panose="020B0604020202020204" pitchFamily="34" charset="0"/>
              <a:buChar char="•"/>
            </a:pPr>
            <a:r>
              <a:rPr lang="en-US" dirty="0">
                <a:latin typeface="+mn-lt"/>
                <a:cs typeface="Arial" panose="020B0604020202020204" pitchFamily="34" charset="0"/>
              </a:rPr>
              <a:t>Move opportunistically - it is easier to influence the direction of momentum than to create momentum</a:t>
            </a:r>
          </a:p>
          <a:p>
            <a:pPr>
              <a:spcBef>
                <a:spcPts val="0"/>
              </a:spcBef>
              <a:spcAft>
                <a:spcPts val="1200"/>
              </a:spcAft>
              <a:buSzPct val="100000"/>
              <a:buFont typeface="Arial" panose="020B0604020202020204" pitchFamily="34" charset="0"/>
              <a:buChar char="•"/>
            </a:pPr>
            <a:r>
              <a:rPr lang="en-US" dirty="0">
                <a:latin typeface="+mn-lt"/>
                <a:cs typeface="Arial" panose="020B0604020202020204" pitchFamily="34" charset="0"/>
              </a:rPr>
              <a:t>Reserve time to get to know of </a:t>
            </a:r>
            <a:r>
              <a:rPr lang="en-US" dirty="0" err="1">
                <a:latin typeface="+mn-lt"/>
                <a:cs typeface="Arial" panose="020B0604020202020204" pitchFamily="34" charset="0"/>
              </a:rPr>
              <a:t>obstensibly</a:t>
            </a:r>
            <a:r>
              <a:rPr lang="en-US" dirty="0">
                <a:latin typeface="+mn-lt"/>
                <a:cs typeface="Arial" panose="020B0604020202020204" pitchFamily="34" charset="0"/>
              </a:rPr>
              <a:t> unrelated organizations and industry sectors - you will discover resources and opportunities that you never knew existed</a:t>
            </a:r>
          </a:p>
        </p:txBody>
      </p:sp>
    </p:spTree>
    <p:extLst>
      <p:ext uri="{BB962C8B-B14F-4D97-AF65-F5344CB8AC3E}">
        <p14:creationId xmlns:p14="http://schemas.microsoft.com/office/powerpoint/2010/main" val="21271136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529D5CDD-D6A2-492A-B1C7-FF3C79000B43}"/>
              </a:ext>
            </a:extLst>
          </p:cNvPr>
          <p:cNvSpPr>
            <a:spLocks noGrp="1"/>
          </p:cNvSpPr>
          <p:nvPr>
            <p:ph type="title"/>
          </p:nvPr>
        </p:nvSpPr>
        <p:spPr>
          <a:xfrm>
            <a:off x="442686" y="327607"/>
            <a:ext cx="8229600" cy="690416"/>
          </a:xfrm>
        </p:spPr>
        <p:txBody>
          <a:bodyPr/>
          <a:lstStyle/>
          <a:p>
            <a:r>
              <a:rPr lang="en-US" altLang="en-US" dirty="0"/>
              <a:t>Trust and Collaboration</a:t>
            </a:r>
          </a:p>
        </p:txBody>
      </p:sp>
      <p:sp>
        <p:nvSpPr>
          <p:cNvPr id="71683" name="Content Placeholder 2">
            <a:extLst>
              <a:ext uri="{FF2B5EF4-FFF2-40B4-BE49-F238E27FC236}">
                <a16:creationId xmlns:a16="http://schemas.microsoft.com/office/drawing/2014/main" id="{A8FCAA7A-C1DE-4B44-B7F4-691877C9C8BE}"/>
              </a:ext>
            </a:extLst>
          </p:cNvPr>
          <p:cNvSpPr>
            <a:spLocks noGrp="1"/>
          </p:cNvSpPr>
          <p:nvPr>
            <p:ph idx="1"/>
          </p:nvPr>
        </p:nvSpPr>
        <p:spPr>
          <a:xfrm>
            <a:off x="822961" y="1553428"/>
            <a:ext cx="8229600" cy="4525963"/>
          </a:xfrm>
        </p:spPr>
        <p:txBody>
          <a:bodyPr/>
          <a:lstStyle/>
          <a:p>
            <a:r>
              <a:rPr lang="en-US" altLang="en-US" dirty="0">
                <a:ea typeface="ＭＳ Ｐゴシック" panose="020B0600070205080204" pitchFamily="34" charset="-128"/>
              </a:rPr>
              <a:t>Trust promotes collaboration</a:t>
            </a:r>
          </a:p>
          <a:p>
            <a:pPr marL="0" indent="0">
              <a:buNone/>
            </a:pPr>
            <a:endParaRPr lang="en-US" altLang="en-US" sz="800" dirty="0">
              <a:ea typeface="ＭＳ Ｐゴシック" panose="020B0600070205080204" pitchFamily="34" charset="-128"/>
            </a:endParaRPr>
          </a:p>
          <a:p>
            <a:r>
              <a:rPr lang="en-US" altLang="en-US" dirty="0">
                <a:ea typeface="ＭＳ Ｐゴシック" panose="020B0600070205080204" pitchFamily="34" charset="-128"/>
              </a:rPr>
              <a:t>Collaboration promotes trust</a:t>
            </a:r>
          </a:p>
          <a:p>
            <a:pPr marL="0" indent="0">
              <a:buNone/>
            </a:pPr>
            <a:endParaRPr lang="en-US" altLang="en-US" sz="800" dirty="0">
              <a:ea typeface="ＭＳ Ｐゴシック" panose="020B0600070205080204" pitchFamily="34" charset="-128"/>
            </a:endParaRPr>
          </a:p>
          <a:p>
            <a:r>
              <a:rPr lang="en-US" altLang="en-US" dirty="0">
                <a:ea typeface="ＭＳ Ｐゴシック" panose="020B0600070205080204" pitchFamily="34" charset="-128"/>
              </a:rPr>
              <a:t>Trust and collaboration promotes common problem solving and system successes</a:t>
            </a:r>
          </a:p>
          <a:p>
            <a:pPr marL="0" indent="0">
              <a:buNone/>
            </a:pPr>
            <a:endParaRPr lang="en-US" altLang="en-US" sz="800" dirty="0">
              <a:ea typeface="ＭＳ Ｐゴシック" panose="020B0600070205080204" pitchFamily="34" charset="-128"/>
            </a:endParaRPr>
          </a:p>
          <a:p>
            <a:r>
              <a:rPr lang="en-US" altLang="en-US" dirty="0">
                <a:ea typeface="ＭＳ Ｐゴシック" panose="020B0600070205080204" pitchFamily="34" charset="-128"/>
              </a:rPr>
              <a:t>Trust and collaboration decrease parochialism</a:t>
            </a:r>
          </a:p>
          <a:p>
            <a:pPr marL="0" indent="0">
              <a:buNone/>
            </a:pPr>
            <a:endParaRPr lang="en-US" altLang="en-US" sz="800" dirty="0">
              <a:ea typeface="ＭＳ Ｐゴシック" panose="020B0600070205080204" pitchFamily="34" charset="-128"/>
            </a:endParaRPr>
          </a:p>
          <a:p>
            <a:r>
              <a:rPr lang="en-US" altLang="en-US" dirty="0">
                <a:ea typeface="ＭＳ Ｐゴシック" panose="020B0600070205080204" pitchFamily="34" charset="-128"/>
              </a:rPr>
              <a:t>Parochialism is the seed of failure</a:t>
            </a:r>
          </a:p>
          <a:p>
            <a:endParaRPr lang="en-US" altLang="en-US" dirty="0"/>
          </a:p>
        </p:txBody>
      </p:sp>
      <p:sp>
        <p:nvSpPr>
          <p:cNvPr id="71684" name="Slide Number Placeholder 3">
            <a:extLst>
              <a:ext uri="{FF2B5EF4-FFF2-40B4-BE49-F238E27FC236}">
                <a16:creationId xmlns:a16="http://schemas.microsoft.com/office/drawing/2014/main" id="{BED959E6-564F-4B22-9DE3-713A7A212D6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00"/>
              </a:buClr>
              <a:buChar char="•"/>
              <a:defRPr sz="3200" b="1">
                <a:solidFill>
                  <a:schemeClr val="tx1"/>
                </a:solidFill>
                <a:latin typeface="Arial" panose="020B0604020202020204" pitchFamily="34" charset="0"/>
              </a:defRPr>
            </a:lvl1pPr>
            <a:lvl2pPr marL="742950" indent="-285750">
              <a:spcBef>
                <a:spcPct val="10000"/>
              </a:spcBef>
              <a:buClr>
                <a:srgbClr val="336600"/>
              </a:buClr>
              <a:buChar char="•"/>
              <a:defRPr sz="2800" i="1">
                <a:solidFill>
                  <a:schemeClr val="tx1"/>
                </a:solidFill>
                <a:latin typeface="Arial" panose="020B0604020202020204" pitchFamily="34" charset="0"/>
              </a:defRPr>
            </a:lvl2pPr>
            <a:lvl3pPr marL="1143000" indent="-228600">
              <a:spcBef>
                <a:spcPct val="10000"/>
              </a:spcBef>
              <a:buClr>
                <a:srgbClr val="336600"/>
              </a:buClr>
              <a:buChar char="•"/>
              <a:defRPr sz="2400" b="1">
                <a:solidFill>
                  <a:schemeClr val="tx1"/>
                </a:solidFill>
                <a:latin typeface="Arial" panose="020B0604020202020204" pitchFamily="34" charset="0"/>
              </a:defRPr>
            </a:lvl3pPr>
            <a:lvl4pPr marL="1600200" indent="-228600">
              <a:spcBef>
                <a:spcPct val="10000"/>
              </a:spcBef>
              <a:buClr>
                <a:srgbClr val="336600"/>
              </a:buClr>
              <a:buChar char="•"/>
              <a:defRPr sz="2000" i="1">
                <a:solidFill>
                  <a:schemeClr val="tx1"/>
                </a:solidFill>
                <a:latin typeface="Arial" panose="020B0604020202020204" pitchFamily="34" charset="0"/>
              </a:defRPr>
            </a:lvl4pPr>
            <a:lvl5pPr marL="2057400" indent="-228600">
              <a:spcBef>
                <a:spcPct val="10000"/>
              </a:spcBef>
              <a:buClr>
                <a:srgbClr val="336600"/>
              </a:buClr>
              <a:buChar char="•"/>
              <a:defRPr sz="2000" b="1">
                <a:solidFill>
                  <a:schemeClr val="tx1"/>
                </a:solidFill>
                <a:latin typeface="Arial" panose="020B0604020202020204"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anose="020B0604020202020204" pitchFamily="34" charset="0"/>
              </a:defRPr>
            </a:lvl9pPr>
          </a:lstStyle>
          <a:p>
            <a:pPr>
              <a:spcBef>
                <a:spcPct val="0"/>
              </a:spcBef>
              <a:buClrTx/>
              <a:buFontTx/>
              <a:buNone/>
            </a:pPr>
            <a:r>
              <a:rPr lang="en-US" altLang="en-US" sz="1400" b="0">
                <a:latin typeface="Calibri" panose="020F0502020204030204" pitchFamily="34" charset="0"/>
              </a:rPr>
              <a:t>Slide </a:t>
            </a:r>
            <a:fld id="{7C5B3B0F-BF83-4539-A309-282745990E3A}" type="slidenum">
              <a:rPr lang="en-US" altLang="en-US" sz="1400" b="0" smtClean="0">
                <a:latin typeface="Calibri" panose="020F0502020204030204" pitchFamily="34" charset="0"/>
              </a:rPr>
              <a:pPr>
                <a:spcBef>
                  <a:spcPct val="0"/>
                </a:spcBef>
                <a:buClrTx/>
                <a:buFontTx/>
                <a:buNone/>
              </a:pPr>
              <a:t>61</a:t>
            </a:fld>
            <a:endParaRPr lang="en-US" altLang="en-US" sz="1400" b="0">
              <a:latin typeface="Calibri" panose="020F0502020204030204" pitchFamily="34" charset="0"/>
            </a:endParaRPr>
          </a:p>
        </p:txBody>
      </p:sp>
    </p:spTree>
    <p:extLst>
      <p:ext uri="{BB962C8B-B14F-4D97-AF65-F5344CB8AC3E}">
        <p14:creationId xmlns:p14="http://schemas.microsoft.com/office/powerpoint/2010/main" val="15481850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demotivators_1727_5769474"/>
          <p:cNvPicPr>
            <a:picLocks noChangeAspect="1" noChangeArrowheads="1"/>
          </p:cNvPicPr>
          <p:nvPr/>
        </p:nvPicPr>
        <p:blipFill>
          <a:blip r:embed="rId2" cstate="print"/>
          <a:srcRect/>
          <a:stretch>
            <a:fillRect/>
          </a:stretch>
        </p:blipFill>
        <p:spPr bwMode="auto">
          <a:xfrm>
            <a:off x="501650" y="-23813"/>
            <a:ext cx="8216900" cy="6881813"/>
          </a:xfrm>
          <a:prstGeom prst="rect">
            <a:avLst/>
          </a:prstGeom>
          <a:noFill/>
          <a:ln w="9525">
            <a:noFill/>
            <a:miter lim="800000"/>
            <a:headEnd/>
            <a:tailEnd/>
          </a:ln>
        </p:spPr>
      </p:pic>
    </p:spTree>
    <p:extLst>
      <p:ext uri="{BB962C8B-B14F-4D97-AF65-F5344CB8AC3E}">
        <p14:creationId xmlns:p14="http://schemas.microsoft.com/office/powerpoint/2010/main" val="318980979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7772400" cy="838200"/>
          </a:xfrm>
        </p:spPr>
        <p:txBody>
          <a:bodyPr/>
          <a:lstStyle/>
          <a:p>
            <a:r>
              <a:rPr lang="en-US" dirty="0">
                <a:solidFill>
                  <a:srgbClr val="E9B12B"/>
                </a:solidFill>
              </a:rPr>
              <a:t>Questions? </a:t>
            </a:r>
          </a:p>
        </p:txBody>
      </p:sp>
      <p:sp>
        <p:nvSpPr>
          <p:cNvPr id="3" name="Content Placeholder 2"/>
          <p:cNvSpPr>
            <a:spLocks noGrp="1"/>
          </p:cNvSpPr>
          <p:nvPr>
            <p:ph idx="1"/>
          </p:nvPr>
        </p:nvSpPr>
        <p:spPr>
          <a:xfrm>
            <a:off x="1371600" y="1752600"/>
            <a:ext cx="6473825" cy="3217862"/>
          </a:xfrm>
        </p:spPr>
        <p:txBody>
          <a:bodyPr/>
          <a:lstStyle/>
          <a:p>
            <a:pPr marL="0" indent="0" algn="ctr">
              <a:buNone/>
            </a:pPr>
            <a:endParaRPr lang="en-US" dirty="0"/>
          </a:p>
          <a:p>
            <a:pPr marL="0" indent="0" algn="ctr">
              <a:buNone/>
            </a:pPr>
            <a:r>
              <a:rPr lang="en-US" sz="2800" b="1" dirty="0"/>
              <a:t>Joseph Parks, M.D.</a:t>
            </a:r>
          </a:p>
          <a:p>
            <a:pPr marL="0" indent="0" algn="ctr">
              <a:buNone/>
            </a:pPr>
            <a:r>
              <a:rPr lang="en-US" dirty="0"/>
              <a:t>Medical Director</a:t>
            </a:r>
          </a:p>
          <a:p>
            <a:pPr marL="0" indent="0" algn="ctr">
              <a:buNone/>
            </a:pPr>
            <a:r>
              <a:rPr lang="en-US" dirty="0"/>
              <a:t>National Council for Behavioral Health</a:t>
            </a:r>
          </a:p>
          <a:p>
            <a:pPr marL="0" indent="0" algn="ctr">
              <a:buNone/>
            </a:pPr>
            <a:r>
              <a:rPr lang="en-US" dirty="0">
                <a:hlinkClick r:id="rId2"/>
              </a:rPr>
              <a:t>JoeP@thenationalcouncil.org</a:t>
            </a:r>
            <a:endParaRPr lang="en-US" dirty="0"/>
          </a:p>
        </p:txBody>
      </p:sp>
    </p:spTree>
    <p:extLst>
      <p:ext uri="{BB962C8B-B14F-4D97-AF65-F5344CB8AC3E}">
        <p14:creationId xmlns:p14="http://schemas.microsoft.com/office/powerpoint/2010/main" val="243876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 y="381000"/>
            <a:ext cx="8839200" cy="990600"/>
          </a:xfrm>
        </p:spPr>
        <p:txBody>
          <a:bodyPr/>
          <a:lstStyle/>
          <a:p>
            <a:pPr eaLnBrk="1" hangingPunct="1"/>
            <a:r>
              <a:rPr lang="en-US" sz="3000" b="0" dirty="0">
                <a:solidFill>
                  <a:schemeClr val="tx1"/>
                </a:solidFill>
                <a:latin typeface="Georgia" panose="02040502050405020303" pitchFamily="18" charset="0"/>
                <a:cs typeface="Arial" charset="0"/>
              </a:rPr>
              <a:t>MH/SU costs in  NY State’s Medicaid Program</a:t>
            </a:r>
          </a:p>
        </p:txBody>
      </p:sp>
      <p:graphicFrame>
        <p:nvGraphicFramePr>
          <p:cNvPr id="4" name="Content Placeholder 3"/>
          <p:cNvGraphicFramePr>
            <a:graphicFrameLocks noGrp="1"/>
          </p:cNvGraphicFramePr>
          <p:nvPr>
            <p:ph idx="1"/>
            <p:extLst/>
          </p:nvPr>
        </p:nvGraphicFramePr>
        <p:xfrm>
          <a:off x="533400" y="1600200"/>
          <a:ext cx="81534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5765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7"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a:xfrm>
            <a:off x="228600" y="152400"/>
            <a:ext cx="8686800" cy="1143000"/>
          </a:xfrm>
          <a:noFill/>
        </p:spPr>
        <p:txBody>
          <a:bodyPr lIns="90488" tIns="44450" rIns="90488" bIns="44450" anchor="b"/>
          <a:lstStyle/>
          <a:p>
            <a:pPr algn="ctr" eaLnBrk="1" hangingPunct="1"/>
            <a:r>
              <a:rPr lang="en-US" sz="3600" b="1" dirty="0"/>
              <a:t>How Are </a:t>
            </a:r>
            <a:r>
              <a:rPr lang="en-US" sz="3600" dirty="0"/>
              <a:t>Payers</a:t>
            </a:r>
            <a:r>
              <a:rPr lang="en-US" sz="3600" b="1" dirty="0"/>
              <a:t> Responding to Need to Control Spending?</a:t>
            </a:r>
            <a:endParaRPr lang="en-US" sz="2400" b="1" dirty="0"/>
          </a:p>
        </p:txBody>
      </p:sp>
      <p:sp>
        <p:nvSpPr>
          <p:cNvPr id="50181" name="Rectangle 3"/>
          <p:cNvSpPr>
            <a:spLocks noGrp="1" noChangeArrowheads="1"/>
          </p:cNvSpPr>
          <p:nvPr>
            <p:ph type="body" idx="4294967295"/>
          </p:nvPr>
        </p:nvSpPr>
        <p:spPr>
          <a:xfrm>
            <a:off x="304800" y="1388021"/>
            <a:ext cx="8610600" cy="5029200"/>
          </a:xfrm>
        </p:spPr>
        <p:txBody>
          <a:bodyPr lIns="90488" tIns="44450" rIns="90488" bIns="44450"/>
          <a:lstStyle/>
          <a:p>
            <a:r>
              <a:rPr lang="en-US" i="1" dirty="0">
                <a:solidFill>
                  <a:srgbClr val="0033CC"/>
                </a:solidFill>
              </a:rPr>
              <a:t>A Focus on Improving Quality, Controlling Costs and Increasing Value </a:t>
            </a:r>
          </a:p>
          <a:p>
            <a:pPr lvl="1"/>
            <a:r>
              <a:rPr lang="en-US" i="1" dirty="0">
                <a:solidFill>
                  <a:srgbClr val="0070C0"/>
                </a:solidFill>
              </a:rPr>
              <a:t>Focus on high-need, high cost populations</a:t>
            </a:r>
            <a:r>
              <a:rPr lang="en-US" dirty="0"/>
              <a:t>, including persons with chronic conditions, disabilities, in LTC and on both Medicaid and Medicare (dual </a:t>
            </a:r>
            <a:r>
              <a:rPr lang="en-US" dirty="0" err="1"/>
              <a:t>eligibles</a:t>
            </a:r>
            <a:r>
              <a:rPr lang="en-US" dirty="0"/>
              <a:t>)</a:t>
            </a:r>
          </a:p>
          <a:p>
            <a:pPr lvl="1"/>
            <a:r>
              <a:rPr lang="en-US" i="1" dirty="0">
                <a:solidFill>
                  <a:srgbClr val="0070C0"/>
                </a:solidFill>
              </a:rPr>
              <a:t>Quality improvement</a:t>
            </a:r>
            <a:r>
              <a:rPr lang="en-US" dirty="0"/>
              <a:t>: strengthening contract requirements for health plans, pay-for-performance, special initiatives e.g., on non-emergency ER use. </a:t>
            </a:r>
          </a:p>
          <a:p>
            <a:pPr lvl="1"/>
            <a:r>
              <a:rPr lang="en-US" i="1" dirty="0">
                <a:solidFill>
                  <a:srgbClr val="0070C0"/>
                </a:solidFill>
              </a:rPr>
              <a:t>Cost savings </a:t>
            </a:r>
            <a:r>
              <a:rPr lang="en-US" dirty="0"/>
              <a:t>through managed care, delivery system and payment reforms, payment restrictions.</a:t>
            </a:r>
          </a:p>
          <a:p>
            <a:pPr lvl="1"/>
            <a:endParaRPr lang="en-US" dirty="0"/>
          </a:p>
        </p:txBody>
      </p:sp>
      <p:sp>
        <p:nvSpPr>
          <p:cNvPr id="57347" name="Footer Placeholder 4"/>
          <p:cNvSpPr txBox="1">
            <a:spLocks noGrp="1"/>
          </p:cNvSpPr>
          <p:nvPr/>
        </p:nvSpPr>
        <p:spPr bwMode="auto">
          <a:xfrm>
            <a:off x="8221372" y="6509842"/>
            <a:ext cx="914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cs typeface="Arial" charset="0"/>
              </a:defRPr>
            </a:lvl1pPr>
            <a:lvl2pPr marL="742950" indent="-285750" eaLnBrk="0" hangingPunct="0">
              <a:defRPr sz="2400">
                <a:solidFill>
                  <a:schemeClr val="bg1"/>
                </a:solidFill>
                <a:latin typeface="Arial" charset="0"/>
                <a:cs typeface="Arial" charset="0"/>
              </a:defRPr>
            </a:lvl2pPr>
            <a:lvl3pPr marL="1143000" indent="-228600" eaLnBrk="0" hangingPunct="0">
              <a:defRPr sz="2400">
                <a:solidFill>
                  <a:schemeClr val="bg1"/>
                </a:solidFill>
                <a:latin typeface="Arial" charset="0"/>
                <a:cs typeface="Arial" charset="0"/>
              </a:defRPr>
            </a:lvl3pPr>
            <a:lvl4pPr marL="1600200" indent="-228600" eaLnBrk="0" hangingPunct="0">
              <a:defRPr sz="2400">
                <a:solidFill>
                  <a:schemeClr val="bg1"/>
                </a:solidFill>
                <a:latin typeface="Arial" charset="0"/>
                <a:cs typeface="Arial" charset="0"/>
              </a:defRPr>
            </a:lvl4pPr>
            <a:lvl5pPr marL="2057400" indent="-228600" eaLnBrk="0" hangingPunct="0">
              <a:defRPr sz="2400">
                <a:solidFill>
                  <a:schemeClr val="bg1"/>
                </a:solidFill>
                <a:latin typeface="Arial" charset="0"/>
                <a:cs typeface="Arial" charset="0"/>
              </a:defRPr>
            </a:lvl5pPr>
            <a:lvl6pPr marL="2514600" indent="-228600" eaLnBrk="0" fontAlgn="base" hangingPunct="0">
              <a:spcBef>
                <a:spcPct val="0"/>
              </a:spcBef>
              <a:spcAft>
                <a:spcPct val="0"/>
              </a:spcAft>
              <a:defRPr sz="2400">
                <a:solidFill>
                  <a:schemeClr val="bg1"/>
                </a:solidFill>
                <a:latin typeface="Arial" charset="0"/>
                <a:cs typeface="Arial" charset="0"/>
              </a:defRPr>
            </a:lvl6pPr>
            <a:lvl7pPr marL="2971800" indent="-228600" eaLnBrk="0" fontAlgn="base" hangingPunct="0">
              <a:spcBef>
                <a:spcPct val="0"/>
              </a:spcBef>
              <a:spcAft>
                <a:spcPct val="0"/>
              </a:spcAft>
              <a:defRPr sz="2400">
                <a:solidFill>
                  <a:schemeClr val="bg1"/>
                </a:solidFill>
                <a:latin typeface="Arial" charset="0"/>
                <a:cs typeface="Arial" charset="0"/>
              </a:defRPr>
            </a:lvl7pPr>
            <a:lvl8pPr marL="3429000" indent="-228600" eaLnBrk="0" fontAlgn="base" hangingPunct="0">
              <a:spcBef>
                <a:spcPct val="0"/>
              </a:spcBef>
              <a:spcAft>
                <a:spcPct val="0"/>
              </a:spcAft>
              <a:defRPr sz="2400">
                <a:solidFill>
                  <a:schemeClr val="bg1"/>
                </a:solidFill>
                <a:latin typeface="Arial" charset="0"/>
                <a:cs typeface="Arial" charset="0"/>
              </a:defRPr>
            </a:lvl8pPr>
            <a:lvl9pPr marL="3886200" indent="-228600" eaLnBrk="0" fontAlgn="base" hangingPunct="0">
              <a:spcBef>
                <a:spcPct val="0"/>
              </a:spcBef>
              <a:spcAft>
                <a:spcPct val="0"/>
              </a:spcAft>
              <a:defRPr sz="2400">
                <a:solidFill>
                  <a:schemeClr val="bg1"/>
                </a:solidFill>
                <a:latin typeface="Arial" charset="0"/>
                <a:cs typeface="Arial" charset="0"/>
              </a:defRPr>
            </a:lvl9pPr>
          </a:lstStyle>
          <a:p>
            <a:pPr algn="r" eaLnBrk="1" hangingPunct="1"/>
            <a:r>
              <a:rPr lang="en-US" sz="1400" i="1" dirty="0">
                <a:solidFill>
                  <a:schemeClr val="tx2"/>
                </a:solidFill>
              </a:rPr>
              <a:t>27</a:t>
            </a:r>
          </a:p>
        </p:txBody>
      </p:sp>
      <p:sp>
        <p:nvSpPr>
          <p:cNvPr id="2" name="TextBox 1"/>
          <p:cNvSpPr txBox="1"/>
          <p:nvPr/>
        </p:nvSpPr>
        <p:spPr>
          <a:xfrm>
            <a:off x="571500" y="5662117"/>
            <a:ext cx="8077200" cy="847725"/>
          </a:xfrm>
          <a:prstGeom prst="rect">
            <a:avLst/>
          </a:prstGeom>
          <a:noFill/>
        </p:spPr>
        <p:txBody>
          <a:bodyPr wrap="square" rtlCol="0">
            <a:spAutoFit/>
          </a:bodyPr>
          <a:lstStyle/>
          <a:p>
            <a:r>
              <a:rPr lang="en-US" sz="1200" dirty="0">
                <a:solidFill>
                  <a:schemeClr val="tx1"/>
                </a:solidFill>
              </a:rPr>
              <a:t>SOURCE: Vernon Smith, et al., “Medicaid in an Era of Health &amp; Delivery System Reform: Results from a 50-State Medicaid Budget Survey for State Fiscal Years 2014 and 2015,” Kaiser Family Foundation, October 2014.</a:t>
            </a:r>
          </a:p>
          <a:p>
            <a:endParaRPr lang="en-US" dirty="0"/>
          </a:p>
        </p:txBody>
      </p:sp>
    </p:spTree>
    <p:extLst>
      <p:ext uri="{BB962C8B-B14F-4D97-AF65-F5344CB8AC3E}">
        <p14:creationId xmlns:p14="http://schemas.microsoft.com/office/powerpoint/2010/main" val="41077621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Payers What</a:t>
            </a:r>
          </a:p>
        </p:txBody>
      </p:sp>
      <p:sp>
        <p:nvSpPr>
          <p:cNvPr id="3" name="Content Placeholder 2"/>
          <p:cNvSpPr>
            <a:spLocks noGrp="1"/>
          </p:cNvSpPr>
          <p:nvPr>
            <p:ph idx="1"/>
          </p:nvPr>
        </p:nvSpPr>
        <p:spPr>
          <a:xfrm>
            <a:off x="457200" y="1192236"/>
            <a:ext cx="8229600" cy="4730262"/>
          </a:xfrm>
        </p:spPr>
        <p:txBody>
          <a:bodyPr>
            <a:normAutofit lnSpcReduction="10000"/>
          </a:bodyPr>
          <a:lstStyle/>
          <a:p>
            <a:r>
              <a:rPr lang="en-US" dirty="0"/>
              <a:t>Lower Costs (Utilization)</a:t>
            </a:r>
          </a:p>
          <a:p>
            <a:r>
              <a:rPr lang="en-US" dirty="0"/>
              <a:t>Better Care (Quality)</a:t>
            </a:r>
          </a:p>
          <a:p>
            <a:r>
              <a:rPr lang="en-US" dirty="0"/>
              <a:t>Both only pay if</a:t>
            </a:r>
          </a:p>
          <a:p>
            <a:pPr lvl="1"/>
            <a:r>
              <a:rPr lang="en-US" dirty="0"/>
              <a:t>Savings Occur</a:t>
            </a:r>
          </a:p>
          <a:p>
            <a:pPr lvl="1"/>
            <a:r>
              <a:rPr lang="en-US" dirty="0"/>
              <a:t>Quality meets explicit measured results</a:t>
            </a:r>
          </a:p>
          <a:p>
            <a:r>
              <a:rPr lang="en-US" dirty="0"/>
              <a:t>Predictability</a:t>
            </a:r>
          </a:p>
          <a:p>
            <a:r>
              <a:rPr lang="en-US" dirty="0"/>
              <a:t>Integration with BH (but don’t know what that is)</a:t>
            </a:r>
          </a:p>
          <a:p>
            <a:r>
              <a:rPr lang="en-US" dirty="0"/>
              <a:t>Social Determinants addressed (but don’t know how to)</a:t>
            </a:r>
          </a:p>
          <a:p>
            <a:r>
              <a:rPr lang="en-US" dirty="0"/>
              <a:t>You (and everyone else) to Share Their Risk</a:t>
            </a:r>
          </a:p>
          <a:p>
            <a:endParaRPr lang="en-US" dirty="0"/>
          </a:p>
        </p:txBody>
      </p:sp>
      <p:sp>
        <p:nvSpPr>
          <p:cNvPr id="4" name="Date Placeholder 3"/>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2828279071"/>
      </p:ext>
    </p:extLst>
  </p:cSld>
  <p:clrMapOvr>
    <a:masterClrMapping/>
  </p:clrMapOvr>
</p:sld>
</file>

<file path=ppt/theme/theme1.xml><?xml version="1.0" encoding="utf-8"?>
<a:theme xmlns:a="http://schemas.openxmlformats.org/drawingml/2006/main" name="1_NatCon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atCon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510</TotalTime>
  <Words>3232</Words>
  <Application>Microsoft Office PowerPoint</Application>
  <PresentationFormat>On-screen Show (4:3)</PresentationFormat>
  <Paragraphs>487</Paragraphs>
  <Slides>63</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63</vt:i4>
      </vt:variant>
    </vt:vector>
  </HeadingPairs>
  <TitlesOfParts>
    <vt:vector size="76" baseType="lpstr">
      <vt:lpstr>ＭＳ Ｐゴシック</vt:lpstr>
      <vt:lpstr>ＭＳ Ｐゴシック</vt:lpstr>
      <vt:lpstr>Arial</vt:lpstr>
      <vt:lpstr>Arial Black</vt:lpstr>
      <vt:lpstr>Calibri</vt:lpstr>
      <vt:lpstr>Century Gothic</vt:lpstr>
      <vt:lpstr>Courier New</vt:lpstr>
      <vt:lpstr>Georgia</vt:lpstr>
      <vt:lpstr>Open Sans</vt:lpstr>
      <vt:lpstr>Times New Roman</vt:lpstr>
      <vt:lpstr>Wingdings</vt:lpstr>
      <vt:lpstr>1_NatCon Slide Master</vt:lpstr>
      <vt:lpstr>NatCon Slide Master</vt:lpstr>
      <vt:lpstr>Are You Embracing Change or Running Away from It?</vt:lpstr>
      <vt:lpstr>My Background </vt:lpstr>
      <vt:lpstr>Choose Your Future</vt:lpstr>
      <vt:lpstr>Drivers of Increased Demand for Behavioral Health Care </vt:lpstr>
      <vt:lpstr>New Drivers of BH Demand</vt:lpstr>
      <vt:lpstr>Per Member Per Month Costs</vt:lpstr>
      <vt:lpstr>MH/SU costs in  NY State’s Medicaid Program</vt:lpstr>
      <vt:lpstr>How Are Payers Responding to Need to Control Spending?</vt:lpstr>
      <vt:lpstr>What Payers What</vt:lpstr>
      <vt:lpstr>A Quick Overview of Assumption of Risk Models</vt:lpstr>
      <vt:lpstr>…from encounters…to ongoing management</vt:lpstr>
      <vt:lpstr>BH Advantages</vt:lpstr>
      <vt:lpstr>What BH Organizations Need to Evolve and Prosper</vt:lpstr>
      <vt:lpstr>Delivery System Redesign</vt:lpstr>
      <vt:lpstr>Important Provider Competencies</vt:lpstr>
      <vt:lpstr>Population Health Definitions</vt:lpstr>
      <vt:lpstr>What is a Population Health Management?</vt:lpstr>
      <vt:lpstr>Population-Based Care</vt:lpstr>
      <vt:lpstr>Population Management</vt:lpstr>
      <vt:lpstr>Six Population Health Management Services </vt:lpstr>
      <vt:lpstr>Comprehensive Care Management</vt:lpstr>
      <vt:lpstr>Step 1 – Create Disease Registry </vt:lpstr>
      <vt:lpstr>Step 2 – Identify Care Gaps and ACT! </vt:lpstr>
      <vt:lpstr>Care Coordination</vt:lpstr>
      <vt:lpstr>Provide Information to Other Healthcare Providers</vt:lpstr>
      <vt:lpstr>HIPAA Allows</vt:lpstr>
      <vt:lpstr>HIPAA Allows</vt:lpstr>
      <vt:lpstr>HIPAA Allows</vt:lpstr>
      <vt:lpstr>Data-Driven Care</vt:lpstr>
      <vt:lpstr>Why Share Data </vt:lpstr>
      <vt:lpstr>Principles</vt:lpstr>
      <vt:lpstr>More Principles</vt:lpstr>
      <vt:lpstr>Types of Bundled Payment</vt:lpstr>
      <vt:lpstr>Issue – What is the Baseline?</vt:lpstr>
      <vt:lpstr>New Costs to Cover</vt:lpstr>
      <vt:lpstr>Key Principle #1 – Keep It Simple</vt:lpstr>
      <vt:lpstr>Most Important Principle</vt:lpstr>
      <vt:lpstr>PowerPoint Presentation</vt:lpstr>
      <vt:lpstr>Putting It All Together</vt:lpstr>
      <vt:lpstr>PowerPoint Presentation</vt:lpstr>
      <vt:lpstr>What BH Needs to Succeed</vt:lpstr>
      <vt:lpstr>Missouri Strategy</vt:lpstr>
      <vt:lpstr>Health Home Outcomes </vt:lpstr>
      <vt:lpstr>A1C Levels Over Time  </vt:lpstr>
      <vt:lpstr>LDL Levels Over Time</vt:lpstr>
      <vt:lpstr>Blood Pressure  Changes Over Time</vt:lpstr>
      <vt:lpstr>What Makes it Possible?</vt:lpstr>
      <vt:lpstr>PowerPoint Presentation</vt:lpstr>
      <vt:lpstr>Partner for Success:  Build a Neighborhood</vt:lpstr>
      <vt:lpstr>PowerPoint Presentation</vt:lpstr>
      <vt:lpstr>Partnership Principles</vt:lpstr>
      <vt:lpstr>PowerPoint Presentation</vt:lpstr>
      <vt:lpstr>Switch: Patient to Partner and Disease to Project</vt:lpstr>
      <vt:lpstr>Partnership Strategies</vt:lpstr>
      <vt:lpstr>Partnership Mentor - Dancing</vt:lpstr>
      <vt:lpstr>Partnership Mentor - Dancing</vt:lpstr>
      <vt:lpstr>My Leadership Mentors</vt:lpstr>
      <vt:lpstr>Leadership Mentor - Pharma</vt:lpstr>
      <vt:lpstr>What We Learned</vt:lpstr>
      <vt:lpstr>What We Learned</vt:lpstr>
      <vt:lpstr>Trust and Collaboration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Policy Update</dc:title>
  <dc:creator>Rebecca Farley David</dc:creator>
  <cp:lastModifiedBy>Sheryl Turpin</cp:lastModifiedBy>
  <cp:revision>106</cp:revision>
  <dcterms:created xsi:type="dcterms:W3CDTF">2017-09-13T13:31:54Z</dcterms:created>
  <dcterms:modified xsi:type="dcterms:W3CDTF">2017-11-29T14:31:22Z</dcterms:modified>
</cp:coreProperties>
</file>