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761" r:id="rId2"/>
    <p:sldMasterId id="2147483795" r:id="rId3"/>
    <p:sldMasterId id="2147483812" r:id="rId4"/>
  </p:sldMasterIdLst>
  <p:notesMasterIdLst>
    <p:notesMasterId r:id="rId28"/>
  </p:notesMasterIdLst>
  <p:handoutMasterIdLst>
    <p:handoutMasterId r:id="rId29"/>
  </p:handoutMasterIdLst>
  <p:sldIdLst>
    <p:sldId id="332" r:id="rId5"/>
    <p:sldId id="376" r:id="rId6"/>
    <p:sldId id="458" r:id="rId7"/>
    <p:sldId id="460" r:id="rId8"/>
    <p:sldId id="387" r:id="rId9"/>
    <p:sldId id="353" r:id="rId10"/>
    <p:sldId id="461" r:id="rId11"/>
    <p:sldId id="438" r:id="rId12"/>
    <p:sldId id="440" r:id="rId13"/>
    <p:sldId id="478" r:id="rId14"/>
    <p:sldId id="468" r:id="rId15"/>
    <p:sldId id="469" r:id="rId16"/>
    <p:sldId id="471" r:id="rId17"/>
    <p:sldId id="472" r:id="rId18"/>
    <p:sldId id="473" r:id="rId19"/>
    <p:sldId id="462" r:id="rId20"/>
    <p:sldId id="477" r:id="rId21"/>
    <p:sldId id="476" r:id="rId22"/>
    <p:sldId id="463" r:id="rId23"/>
    <p:sldId id="464" r:id="rId24"/>
    <p:sldId id="465" r:id="rId25"/>
    <p:sldId id="474" r:id="rId26"/>
    <p:sldId id="322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Matulis" initials="RM" lastIdx="2" clrIdx="0">
    <p:extLst>
      <p:ext uri="{19B8F6BF-5375-455C-9EA6-DF929625EA0E}">
        <p15:presenceInfo xmlns:p15="http://schemas.microsoft.com/office/powerpoint/2012/main" userId="S-1-5-21-416751792-971454018-1221738049-7267" providerId="AD"/>
      </p:ext>
    </p:extLst>
  </p:cmAuthor>
  <p:cmAuthor id="2" name="Michelle Herman Soper" initials="MHS" lastIdx="5" clrIdx="1">
    <p:extLst>
      <p:ext uri="{19B8F6BF-5375-455C-9EA6-DF929625EA0E}">
        <p15:presenceInfo xmlns:p15="http://schemas.microsoft.com/office/powerpoint/2012/main" userId="S-1-5-21-416751792-971454018-1221738049-6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814"/>
    <a:srgbClr val="697B89"/>
    <a:srgbClr val="798B99"/>
    <a:srgbClr val="351C14"/>
    <a:srgbClr val="01508B"/>
    <a:srgbClr val="01627F"/>
    <a:srgbClr val="000000"/>
    <a:srgbClr val="0182A9"/>
    <a:srgbClr val="FFFFFF"/>
    <a:srgbClr val="B4D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9" autoAdjust="0"/>
    <p:restoredTop sz="69829" autoAdjust="0"/>
  </p:normalViewPr>
  <p:slideViewPr>
    <p:cSldViewPr snapToGrid="0">
      <p:cViewPr varScale="1">
        <p:scale>
          <a:sx n="52" d="100"/>
          <a:sy n="52" d="100"/>
        </p:scale>
        <p:origin x="2076" y="42"/>
      </p:cViewPr>
      <p:guideLst/>
    </p:cSldViewPr>
  </p:slideViewPr>
  <p:outlineViewPr>
    <p:cViewPr>
      <p:scale>
        <a:sx n="33" d="100"/>
        <a:sy n="33" d="100"/>
      </p:scale>
      <p:origin x="0" y="-59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30809232958E-2"/>
          <c:y val="0.1124394636374"/>
          <c:w val="0.74108968370479122"/>
          <c:h val="0.73732522485901097"/>
        </c:manualLayout>
      </c:layout>
      <c:lineChart>
        <c:grouping val="standar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US (17.1%)</c:v>
                </c:pt>
              </c:strCache>
            </c:strRef>
          </c:tx>
          <c:spPr>
            <a:ln w="24053">
              <a:solidFill>
                <a:srgbClr val="00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Sheet1!$B$2:$AI$2</c:f>
              <c:numCache>
                <c:formatCode>General</c:formatCode>
                <c:ptCount val="34"/>
                <c:pt idx="0">
                  <c:v>8.7460000000000004</c:v>
                </c:pt>
                <c:pt idx="1">
                  <c:v>9.0638000000000005</c:v>
                </c:pt>
                <c:pt idx="2">
                  <c:v>9.8259000000000007</c:v>
                </c:pt>
                <c:pt idx="3">
                  <c:v>9.9623000000000008</c:v>
                </c:pt>
                <c:pt idx="4">
                  <c:v>9.8721999999999994</c:v>
                </c:pt>
                <c:pt idx="5">
                  <c:v>10.037100000000001</c:v>
                </c:pt>
                <c:pt idx="6">
                  <c:v>10.193300000000001</c:v>
                </c:pt>
                <c:pt idx="7">
                  <c:v>10.453200000000001</c:v>
                </c:pt>
                <c:pt idx="8">
                  <c:v>10.8681</c:v>
                </c:pt>
                <c:pt idx="9">
                  <c:v>11.236499999999999</c:v>
                </c:pt>
                <c:pt idx="10">
                  <c:v>11.900499999999999</c:v>
                </c:pt>
                <c:pt idx="11">
                  <c:v>12.596399999999999</c:v>
                </c:pt>
                <c:pt idx="12">
                  <c:v>12.888500000000001</c:v>
                </c:pt>
                <c:pt idx="13">
                  <c:v>13.1568</c:v>
                </c:pt>
                <c:pt idx="14">
                  <c:v>13.0656</c:v>
                </c:pt>
                <c:pt idx="15">
                  <c:v>13.1622</c:v>
                </c:pt>
                <c:pt idx="16">
                  <c:v>13.135999999999999</c:v>
                </c:pt>
                <c:pt idx="17">
                  <c:v>13.045</c:v>
                </c:pt>
                <c:pt idx="18">
                  <c:v>13.0642</c:v>
                </c:pt>
                <c:pt idx="19">
                  <c:v>13.0746</c:v>
                </c:pt>
                <c:pt idx="20">
                  <c:v>13.142799999999999</c:v>
                </c:pt>
                <c:pt idx="21">
                  <c:v>13.790800000000001</c:v>
                </c:pt>
                <c:pt idx="22">
                  <c:v>14.629300000000001</c:v>
                </c:pt>
                <c:pt idx="23">
                  <c:v>15.1465</c:v>
                </c:pt>
                <c:pt idx="24">
                  <c:v>15.2117</c:v>
                </c:pt>
                <c:pt idx="25">
                  <c:v>15.2325</c:v>
                </c:pt>
                <c:pt idx="26">
                  <c:v>15.3415</c:v>
                </c:pt>
                <c:pt idx="27">
                  <c:v>15.6206</c:v>
                </c:pt>
                <c:pt idx="28">
                  <c:v>16.102799999999998</c:v>
                </c:pt>
                <c:pt idx="29">
                  <c:v>17.065799999999999</c:v>
                </c:pt>
                <c:pt idx="30">
                  <c:v>17.076699999999999</c:v>
                </c:pt>
                <c:pt idx="31">
                  <c:v>17.115600000000001</c:v>
                </c:pt>
                <c:pt idx="32">
                  <c:v>17.133500000000002</c:v>
                </c:pt>
                <c:pt idx="33">
                  <c:v>17.130199999999999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Sheet1!$A$3</c:f>
              <c:strCache>
                <c:ptCount val="1"/>
                <c:pt idx="0">
                  <c:v>FR (11.6%)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Sheet1!$B$3:$AI$3</c:f>
              <c:numCache>
                <c:formatCode>General</c:formatCode>
                <c:ptCount val="34"/>
                <c:pt idx="0">
                  <c:v>6.8996000000000004</c:v>
                </c:pt>
                <c:pt idx="5">
                  <c:v>7.827</c:v>
                </c:pt>
                <c:pt idx="10">
                  <c:v>8.1623000000000001</c:v>
                </c:pt>
                <c:pt idx="11">
                  <c:v>8.4044000000000008</c:v>
                </c:pt>
                <c:pt idx="12">
                  <c:v>8.641</c:v>
                </c:pt>
                <c:pt idx="13">
                  <c:v>9.0572999999999997</c:v>
                </c:pt>
                <c:pt idx="14">
                  <c:v>9.0375999999999994</c:v>
                </c:pt>
                <c:pt idx="15">
                  <c:v>10.1126</c:v>
                </c:pt>
                <c:pt idx="16">
                  <c:v>10.108700000000001</c:v>
                </c:pt>
                <c:pt idx="17">
                  <c:v>9.9749999999999996</c:v>
                </c:pt>
                <c:pt idx="18">
                  <c:v>9.8646999999999991</c:v>
                </c:pt>
                <c:pt idx="19">
                  <c:v>9.8568999999999996</c:v>
                </c:pt>
                <c:pt idx="20">
                  <c:v>9.7744999999999997</c:v>
                </c:pt>
                <c:pt idx="21">
                  <c:v>9.8869000000000007</c:v>
                </c:pt>
                <c:pt idx="22">
                  <c:v>10.2203</c:v>
                </c:pt>
                <c:pt idx="23">
                  <c:v>10.4283</c:v>
                </c:pt>
                <c:pt idx="24">
                  <c:v>10.534700000000001</c:v>
                </c:pt>
                <c:pt idx="25">
                  <c:v>10.5999</c:v>
                </c:pt>
                <c:pt idx="26">
                  <c:v>10.529199999999999</c:v>
                </c:pt>
                <c:pt idx="27">
                  <c:v>10.449</c:v>
                </c:pt>
                <c:pt idx="28">
                  <c:v>10.569900000000001</c:v>
                </c:pt>
                <c:pt idx="29">
                  <c:v>11.2806</c:v>
                </c:pt>
                <c:pt idx="30">
                  <c:v>11.1972</c:v>
                </c:pt>
                <c:pt idx="31">
                  <c:v>11.334899999999999</c:v>
                </c:pt>
                <c:pt idx="32">
                  <c:v>11.416399999999999</c:v>
                </c:pt>
                <c:pt idx="33">
                  <c:v>11.576000000000001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SWE (11.5%)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Sheet1!$B$4:$AI$4</c:f>
              <c:numCache>
                <c:formatCode>General</c:formatCode>
                <c:ptCount val="34"/>
                <c:pt idx="0">
                  <c:v>8.4021000000000008</c:v>
                </c:pt>
                <c:pt idx="1">
                  <c:v>8.5359999999999996</c:v>
                </c:pt>
                <c:pt idx="2">
                  <c:v>8.6435999999999993</c:v>
                </c:pt>
                <c:pt idx="3">
                  <c:v>8.5546000000000006</c:v>
                </c:pt>
                <c:pt idx="4">
                  <c:v>8.3557000000000006</c:v>
                </c:pt>
                <c:pt idx="5">
                  <c:v>8.0535999999999994</c:v>
                </c:pt>
                <c:pt idx="6">
                  <c:v>7.8307000000000002</c:v>
                </c:pt>
                <c:pt idx="7">
                  <c:v>7.8638000000000003</c:v>
                </c:pt>
                <c:pt idx="8">
                  <c:v>7.7716000000000003</c:v>
                </c:pt>
                <c:pt idx="9">
                  <c:v>7.8037000000000001</c:v>
                </c:pt>
                <c:pt idx="10">
                  <c:v>7.8064999999999998</c:v>
                </c:pt>
                <c:pt idx="11">
                  <c:v>7.6582999999999997</c:v>
                </c:pt>
                <c:pt idx="12">
                  <c:v>7.8120000000000003</c:v>
                </c:pt>
                <c:pt idx="13">
                  <c:v>8.1151999999999997</c:v>
                </c:pt>
                <c:pt idx="14">
                  <c:v>7.7226999999999997</c:v>
                </c:pt>
                <c:pt idx="15">
                  <c:v>7.6516999999999999</c:v>
                </c:pt>
                <c:pt idx="16">
                  <c:v>7.8688000000000002</c:v>
                </c:pt>
                <c:pt idx="17">
                  <c:v>7.6833999999999998</c:v>
                </c:pt>
                <c:pt idx="18">
                  <c:v>7.7480000000000002</c:v>
                </c:pt>
                <c:pt idx="19">
                  <c:v>7.8334000000000001</c:v>
                </c:pt>
                <c:pt idx="20">
                  <c:v>7.7847</c:v>
                </c:pt>
                <c:pt idx="31">
                  <c:v>11.139099999999999</c:v>
                </c:pt>
                <c:pt idx="32">
                  <c:v>11.3697</c:v>
                </c:pt>
                <c:pt idx="33">
                  <c:v>11.541600000000001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Sheet1!$A$5</c:f>
              <c:strCache>
                <c:ptCount val="1"/>
                <c:pt idx="0">
                  <c:v>GER (11.2%)</c:v>
                </c:pt>
              </c:strCache>
            </c:strRef>
          </c:tx>
          <c:spPr>
            <a:ln w="12027">
              <a:solidFill>
                <a:srgbClr val="FFC000"/>
              </a:solidFill>
              <a:prstDash val="solid"/>
            </a:ln>
          </c:spPr>
          <c:marker>
            <c:symbol val="plus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Sheet1!$B$5:$AI$5</c:f>
              <c:numCache>
                <c:formatCode>General</c:formatCode>
                <c:ptCount val="34"/>
                <c:pt idx="0">
                  <c:v>8.423</c:v>
                </c:pt>
                <c:pt idx="1">
                  <c:v>8.7036999999999995</c:v>
                </c:pt>
                <c:pt idx="2">
                  <c:v>8.5785</c:v>
                </c:pt>
                <c:pt idx="3">
                  <c:v>8.5541999999999998</c:v>
                </c:pt>
                <c:pt idx="4">
                  <c:v>8.6319999999999997</c:v>
                </c:pt>
                <c:pt idx="5">
                  <c:v>8.7774000000000001</c:v>
                </c:pt>
                <c:pt idx="6">
                  <c:v>8.6709999999999994</c:v>
                </c:pt>
                <c:pt idx="7">
                  <c:v>8.7727000000000004</c:v>
                </c:pt>
                <c:pt idx="8">
                  <c:v>8.9431999999999992</c:v>
                </c:pt>
                <c:pt idx="9">
                  <c:v>8.3422000000000001</c:v>
                </c:pt>
                <c:pt idx="10">
                  <c:v>8.2874999999999996</c:v>
                </c:pt>
                <c:pt idx="12">
                  <c:v>9.3772000000000002</c:v>
                </c:pt>
                <c:pt idx="13">
                  <c:v>9.3392999999999997</c:v>
                </c:pt>
                <c:pt idx="14">
                  <c:v>9.5634999999999994</c:v>
                </c:pt>
                <c:pt idx="15">
                  <c:v>9.8485999999999994</c:v>
                </c:pt>
                <c:pt idx="16">
                  <c:v>10.162699999999999</c:v>
                </c:pt>
                <c:pt idx="17">
                  <c:v>10.002700000000001</c:v>
                </c:pt>
                <c:pt idx="18">
                  <c:v>9.9962</c:v>
                </c:pt>
                <c:pt idx="19">
                  <c:v>10.063599999999999</c:v>
                </c:pt>
                <c:pt idx="20">
                  <c:v>10.1174</c:v>
                </c:pt>
                <c:pt idx="21">
                  <c:v>10.1683</c:v>
                </c:pt>
                <c:pt idx="22">
                  <c:v>10.414099999999999</c:v>
                </c:pt>
                <c:pt idx="23">
                  <c:v>10.6303</c:v>
                </c:pt>
                <c:pt idx="24">
                  <c:v>10.3848</c:v>
                </c:pt>
                <c:pt idx="25">
                  <c:v>10.531499999999999</c:v>
                </c:pt>
                <c:pt idx="26">
                  <c:v>10.354200000000001</c:v>
                </c:pt>
                <c:pt idx="27">
                  <c:v>10.193099999999999</c:v>
                </c:pt>
                <c:pt idx="28">
                  <c:v>10.4076</c:v>
                </c:pt>
                <c:pt idx="29">
                  <c:v>11.4201</c:v>
                </c:pt>
                <c:pt idx="30">
                  <c:v>11.2683</c:v>
                </c:pt>
                <c:pt idx="31">
                  <c:v>10.949</c:v>
                </c:pt>
                <c:pt idx="32">
                  <c:v>11.011699999999999</c:v>
                </c:pt>
                <c:pt idx="33">
                  <c:v>11.209899999999999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NETH (11.1%)</c:v>
                </c:pt>
              </c:strCache>
            </c:strRef>
          </c:tx>
          <c:spPr>
            <a:ln w="12700">
              <a:solidFill>
                <a:srgbClr val="92D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Sheet1!$B$6:$AI$6</c:f>
              <c:numCache>
                <c:formatCode>General</c:formatCode>
                <c:ptCount val="34"/>
                <c:pt idx="0">
                  <c:v>6.6238000000000001</c:v>
                </c:pt>
                <c:pt idx="1">
                  <c:v>6.7159000000000004</c:v>
                </c:pt>
                <c:pt idx="2">
                  <c:v>6.9444999999999997</c:v>
                </c:pt>
                <c:pt idx="3">
                  <c:v>6.9440999999999997</c:v>
                </c:pt>
                <c:pt idx="4">
                  <c:v>6.6660000000000004</c:v>
                </c:pt>
                <c:pt idx="5">
                  <c:v>6.6547000000000001</c:v>
                </c:pt>
                <c:pt idx="6">
                  <c:v>6.7424999999999997</c:v>
                </c:pt>
                <c:pt idx="7">
                  <c:v>6.8521000000000001</c:v>
                </c:pt>
                <c:pt idx="8">
                  <c:v>6.7793000000000001</c:v>
                </c:pt>
                <c:pt idx="9">
                  <c:v>6.9497</c:v>
                </c:pt>
                <c:pt idx="10">
                  <c:v>7.1102999999999996</c:v>
                </c:pt>
                <c:pt idx="11">
                  <c:v>7.2901999999999996</c:v>
                </c:pt>
                <c:pt idx="12">
                  <c:v>7.5010000000000003</c:v>
                </c:pt>
                <c:pt idx="13">
                  <c:v>7.6021000000000001</c:v>
                </c:pt>
                <c:pt idx="14">
                  <c:v>7.4832999999999998</c:v>
                </c:pt>
                <c:pt idx="15">
                  <c:v>7.3929999999999998</c:v>
                </c:pt>
                <c:pt idx="16">
                  <c:v>7.3414000000000001</c:v>
                </c:pt>
                <c:pt idx="17">
                  <c:v>7.1460999999999997</c:v>
                </c:pt>
                <c:pt idx="18">
                  <c:v>7.1989000000000001</c:v>
                </c:pt>
                <c:pt idx="19">
                  <c:v>7.2110000000000003</c:v>
                </c:pt>
                <c:pt idx="20">
                  <c:v>7.0462999999999996</c:v>
                </c:pt>
                <c:pt idx="21">
                  <c:v>7.4496000000000002</c:v>
                </c:pt>
                <c:pt idx="22">
                  <c:v>7.9695</c:v>
                </c:pt>
                <c:pt idx="23">
                  <c:v>8.4711999999999996</c:v>
                </c:pt>
                <c:pt idx="24">
                  <c:v>8.5803999999999991</c:v>
                </c:pt>
                <c:pt idx="25">
                  <c:v>9.4971999999999994</c:v>
                </c:pt>
                <c:pt idx="26">
                  <c:v>9.3971</c:v>
                </c:pt>
                <c:pt idx="27">
                  <c:v>9.3829999999999991</c:v>
                </c:pt>
                <c:pt idx="28">
                  <c:v>9.5829000000000004</c:v>
                </c:pt>
                <c:pt idx="29">
                  <c:v>10.2501</c:v>
                </c:pt>
                <c:pt idx="30">
                  <c:v>10.432399999999999</c:v>
                </c:pt>
                <c:pt idx="31">
                  <c:v>10.482100000000001</c:v>
                </c:pt>
                <c:pt idx="32">
                  <c:v>11.0334</c:v>
                </c:pt>
                <c:pt idx="33">
                  <c:v>11.115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Sheet1!$A$7</c:f>
              <c:strCache>
                <c:ptCount val="1"/>
                <c:pt idx="0">
                  <c:v>SWIZ (11.1%)</c:v>
                </c:pt>
              </c:strCache>
            </c:strRef>
          </c:tx>
          <c:spPr>
            <a:ln w="12027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Sheet1!$B$7:$AI$7</c:f>
              <c:numCache>
                <c:formatCode>General</c:formatCode>
                <c:ptCount val="34"/>
                <c:pt idx="0">
                  <c:v>6.6479999999999997</c:v>
                </c:pt>
                <c:pt idx="1">
                  <c:v>6.7077999999999998</c:v>
                </c:pt>
                <c:pt idx="2">
                  <c:v>6.8449999999999998</c:v>
                </c:pt>
                <c:pt idx="3">
                  <c:v>7.2098000000000004</c:v>
                </c:pt>
                <c:pt idx="4">
                  <c:v>6.9692999999999996</c:v>
                </c:pt>
                <c:pt idx="5">
                  <c:v>6.9722999999999997</c:v>
                </c:pt>
                <c:pt idx="6">
                  <c:v>7.1452999999999998</c:v>
                </c:pt>
                <c:pt idx="7">
                  <c:v>7.3495999999999997</c:v>
                </c:pt>
                <c:pt idx="8">
                  <c:v>7.3979999999999997</c:v>
                </c:pt>
                <c:pt idx="9">
                  <c:v>7.4219999999999997</c:v>
                </c:pt>
                <c:pt idx="10">
                  <c:v>7.3616000000000001</c:v>
                </c:pt>
                <c:pt idx="11">
                  <c:v>7.9641999999999999</c:v>
                </c:pt>
                <c:pt idx="12">
                  <c:v>8.3340999999999994</c:v>
                </c:pt>
                <c:pt idx="13">
                  <c:v>8.4106000000000005</c:v>
                </c:pt>
                <c:pt idx="14">
                  <c:v>8.4850999999999992</c:v>
                </c:pt>
                <c:pt idx="15">
                  <c:v>8.8484999999999996</c:v>
                </c:pt>
                <c:pt idx="16">
                  <c:v>9.1967999999999996</c:v>
                </c:pt>
                <c:pt idx="17">
                  <c:v>9.1861999999999995</c:v>
                </c:pt>
                <c:pt idx="18">
                  <c:v>9.31</c:v>
                </c:pt>
                <c:pt idx="19">
                  <c:v>9.4391999999999996</c:v>
                </c:pt>
                <c:pt idx="20">
                  <c:v>9.3384999999999998</c:v>
                </c:pt>
                <c:pt idx="21">
                  <c:v>9.6919000000000004</c:v>
                </c:pt>
                <c:pt idx="22">
                  <c:v>10.0969</c:v>
                </c:pt>
                <c:pt idx="23">
                  <c:v>10.3932</c:v>
                </c:pt>
                <c:pt idx="24">
                  <c:v>10.4232</c:v>
                </c:pt>
                <c:pt idx="25">
                  <c:v>10.2555</c:v>
                </c:pt>
                <c:pt idx="26">
                  <c:v>9.8069000000000006</c:v>
                </c:pt>
                <c:pt idx="27">
                  <c:v>9.6348000000000003</c:v>
                </c:pt>
                <c:pt idx="28">
                  <c:v>9.7804000000000002</c:v>
                </c:pt>
                <c:pt idx="29">
                  <c:v>10.388</c:v>
                </c:pt>
                <c:pt idx="30">
                  <c:v>10.459</c:v>
                </c:pt>
                <c:pt idx="31">
                  <c:v>10.6097</c:v>
                </c:pt>
                <c:pt idx="32">
                  <c:v>10.9817</c:v>
                </c:pt>
                <c:pt idx="33">
                  <c:v>11.108599999999999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Sheet1!$A$8</c:f>
              <c:strCache>
                <c:ptCount val="1"/>
                <c:pt idx="0">
                  <c:v>DEN (11.1%)</c:v>
                </c:pt>
              </c:strCache>
            </c:strRef>
          </c:tx>
          <c:spPr>
            <a:ln w="12027">
              <a:solidFill>
                <a:srgbClr val="00B0F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Sheet1!$B$8:$AI$8</c:f>
              <c:numCache>
                <c:formatCode>General</c:formatCode>
                <c:ptCount val="34"/>
                <c:pt idx="0">
                  <c:v>8.8032000000000004</c:v>
                </c:pt>
                <c:pt idx="1">
                  <c:v>9.0038999999999998</c:v>
                </c:pt>
                <c:pt idx="2">
                  <c:v>9.0101999999999993</c:v>
                </c:pt>
                <c:pt idx="3">
                  <c:v>8.7384000000000004</c:v>
                </c:pt>
                <c:pt idx="4">
                  <c:v>8.3223000000000003</c:v>
                </c:pt>
                <c:pt idx="5">
                  <c:v>8.3460999999999999</c:v>
                </c:pt>
                <c:pt idx="6">
                  <c:v>8.0228999999999999</c:v>
                </c:pt>
                <c:pt idx="7">
                  <c:v>8.3257999999999992</c:v>
                </c:pt>
                <c:pt idx="8">
                  <c:v>8.4748999999999999</c:v>
                </c:pt>
                <c:pt idx="9">
                  <c:v>8.3137000000000008</c:v>
                </c:pt>
                <c:pt idx="10">
                  <c:v>8.2077000000000009</c:v>
                </c:pt>
                <c:pt idx="11">
                  <c:v>8.0884999999999998</c:v>
                </c:pt>
                <c:pt idx="12">
                  <c:v>8.1427999999999994</c:v>
                </c:pt>
                <c:pt idx="13">
                  <c:v>8.5046999999999997</c:v>
                </c:pt>
                <c:pt idx="14">
                  <c:v>8.2978000000000005</c:v>
                </c:pt>
                <c:pt idx="15">
                  <c:v>7.9924999999999997</c:v>
                </c:pt>
                <c:pt idx="16">
                  <c:v>8.0716000000000001</c:v>
                </c:pt>
                <c:pt idx="17">
                  <c:v>8.0052000000000003</c:v>
                </c:pt>
                <c:pt idx="18">
                  <c:v>8.0023</c:v>
                </c:pt>
                <c:pt idx="19">
                  <c:v>8.7514000000000003</c:v>
                </c:pt>
                <c:pt idx="20">
                  <c:v>8.4831000000000003</c:v>
                </c:pt>
                <c:pt idx="21">
                  <c:v>8.8619000000000003</c:v>
                </c:pt>
                <c:pt idx="22">
                  <c:v>9.0845000000000002</c:v>
                </c:pt>
                <c:pt idx="23">
                  <c:v>9.2706999999999997</c:v>
                </c:pt>
                <c:pt idx="24">
                  <c:v>9.4238999999999997</c:v>
                </c:pt>
                <c:pt idx="25">
                  <c:v>9.5158000000000005</c:v>
                </c:pt>
                <c:pt idx="26">
                  <c:v>9.6232000000000006</c:v>
                </c:pt>
                <c:pt idx="27">
                  <c:v>9.7346000000000004</c:v>
                </c:pt>
                <c:pt idx="28">
                  <c:v>9.9314999999999998</c:v>
                </c:pt>
                <c:pt idx="29">
                  <c:v>11.141400000000001</c:v>
                </c:pt>
                <c:pt idx="30">
                  <c:v>10.843999999999999</c:v>
                </c:pt>
                <c:pt idx="31">
                  <c:v>10.6188</c:v>
                </c:pt>
                <c:pt idx="32">
                  <c:v>10.741400000000001</c:v>
                </c:pt>
                <c:pt idx="33">
                  <c:v>11.0707</c:v>
                </c:pt>
              </c:numCache>
            </c:numRef>
          </c:val>
          <c:smooth val="0"/>
        </c:ser>
        <c:ser>
          <c:idx val="11"/>
          <c:order val="7"/>
          <c:tx>
            <c:strRef>
              <c:f>Sheet1!$A$9</c:f>
              <c:strCache>
                <c:ptCount val="1"/>
                <c:pt idx="0">
                  <c:v>NZ (11.0%)</c:v>
                </c:pt>
              </c:strCache>
            </c:strRef>
          </c:tx>
          <c:spPr>
            <a:ln w="12027">
              <a:solidFill>
                <a:srgbClr val="0070C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Sheet1!$B$9:$AI$9</c:f>
              <c:numCache>
                <c:formatCode>General</c:formatCode>
                <c:ptCount val="34"/>
                <c:pt idx="0">
                  <c:v>5.7385999999999999</c:v>
                </c:pt>
                <c:pt idx="1">
                  <c:v>5.6601999999999997</c:v>
                </c:pt>
                <c:pt idx="2">
                  <c:v>5.8019999999999996</c:v>
                </c:pt>
                <c:pt idx="3">
                  <c:v>5.6504000000000003</c:v>
                </c:pt>
                <c:pt idx="4">
                  <c:v>5.3704000000000001</c:v>
                </c:pt>
                <c:pt idx="5">
                  <c:v>4.9368999999999996</c:v>
                </c:pt>
                <c:pt idx="6">
                  <c:v>5.0369000000000002</c:v>
                </c:pt>
                <c:pt idx="7">
                  <c:v>5.5697000000000001</c:v>
                </c:pt>
                <c:pt idx="8">
                  <c:v>6.1295000000000002</c:v>
                </c:pt>
                <c:pt idx="9">
                  <c:v>6.2751999999999999</c:v>
                </c:pt>
                <c:pt idx="10">
                  <c:v>6.6677999999999997</c:v>
                </c:pt>
                <c:pt idx="11">
                  <c:v>7.1005000000000003</c:v>
                </c:pt>
                <c:pt idx="12">
                  <c:v>7.2279</c:v>
                </c:pt>
                <c:pt idx="13">
                  <c:v>6.9253</c:v>
                </c:pt>
                <c:pt idx="14">
                  <c:v>6.9343000000000004</c:v>
                </c:pt>
                <c:pt idx="15">
                  <c:v>6.9485000000000001</c:v>
                </c:pt>
                <c:pt idx="16">
                  <c:v>6.8905000000000003</c:v>
                </c:pt>
                <c:pt idx="17">
                  <c:v>7.0983000000000001</c:v>
                </c:pt>
                <c:pt idx="18">
                  <c:v>7.5133999999999999</c:v>
                </c:pt>
                <c:pt idx="19">
                  <c:v>7.3975999999999997</c:v>
                </c:pt>
                <c:pt idx="20">
                  <c:v>7.47</c:v>
                </c:pt>
                <c:pt idx="21">
                  <c:v>7.5789</c:v>
                </c:pt>
                <c:pt idx="22">
                  <c:v>7.8905000000000003</c:v>
                </c:pt>
                <c:pt idx="28">
                  <c:v>10.698499999999999</c:v>
                </c:pt>
                <c:pt idx="29">
                  <c:v>11.2057</c:v>
                </c:pt>
                <c:pt idx="30">
                  <c:v>11.198</c:v>
                </c:pt>
                <c:pt idx="31">
                  <c:v>11.2415</c:v>
                </c:pt>
                <c:pt idx="32">
                  <c:v>11.3529</c:v>
                </c:pt>
                <c:pt idx="33">
                  <c:v>11.0457</c:v>
                </c:pt>
              </c:numCache>
            </c:numRef>
          </c:val>
          <c:smooth val="0"/>
        </c:ser>
        <c:ser>
          <c:idx val="5"/>
          <c:order val="8"/>
          <c:tx>
            <c:strRef>
              <c:f>Sheet1!$A$10</c:f>
              <c:strCache>
                <c:ptCount val="1"/>
                <c:pt idx="0">
                  <c:v>CAN (10.7%)</c:v>
                </c:pt>
              </c:strCache>
            </c:strRef>
          </c:tx>
          <c:spPr>
            <a:ln w="12027">
              <a:solidFill>
                <a:srgbClr val="00206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Sheet1!$B$10:$AI$10</c:f>
              <c:numCache>
                <c:formatCode>General</c:formatCode>
                <c:ptCount val="34"/>
                <c:pt idx="0">
                  <c:v>6.9084000000000003</c:v>
                </c:pt>
                <c:pt idx="1">
                  <c:v>7.1021000000000001</c:v>
                </c:pt>
                <c:pt idx="2">
                  <c:v>7.8838999999999997</c:v>
                </c:pt>
                <c:pt idx="3">
                  <c:v>8.0416000000000007</c:v>
                </c:pt>
                <c:pt idx="4">
                  <c:v>7.9398</c:v>
                </c:pt>
                <c:pt idx="5">
                  <c:v>7.9583000000000004</c:v>
                </c:pt>
                <c:pt idx="6">
                  <c:v>8.2126000000000001</c:v>
                </c:pt>
                <c:pt idx="7">
                  <c:v>8.1419999999999995</c:v>
                </c:pt>
                <c:pt idx="8">
                  <c:v>8.0946999999999996</c:v>
                </c:pt>
                <c:pt idx="9">
                  <c:v>8.3097999999999992</c:v>
                </c:pt>
                <c:pt idx="10">
                  <c:v>8.7284000000000006</c:v>
                </c:pt>
                <c:pt idx="11">
                  <c:v>9.4026999999999994</c:v>
                </c:pt>
                <c:pt idx="12">
                  <c:v>9.6556999999999995</c:v>
                </c:pt>
                <c:pt idx="13">
                  <c:v>9.5251999999999999</c:v>
                </c:pt>
                <c:pt idx="14">
                  <c:v>9.1843000000000004</c:v>
                </c:pt>
                <c:pt idx="15">
                  <c:v>8.8613</c:v>
                </c:pt>
                <c:pt idx="16">
                  <c:v>8.6366999999999994</c:v>
                </c:pt>
                <c:pt idx="17">
                  <c:v>8.6041000000000007</c:v>
                </c:pt>
                <c:pt idx="18">
                  <c:v>8.8274000000000008</c:v>
                </c:pt>
                <c:pt idx="19">
                  <c:v>8.7299000000000007</c:v>
                </c:pt>
                <c:pt idx="20">
                  <c:v>8.6685999999999996</c:v>
                </c:pt>
                <c:pt idx="21">
                  <c:v>9.0959000000000003</c:v>
                </c:pt>
                <c:pt idx="22">
                  <c:v>9.3699999999999992</c:v>
                </c:pt>
                <c:pt idx="23">
                  <c:v>9.5403000000000002</c:v>
                </c:pt>
                <c:pt idx="24">
                  <c:v>9.5558999999999994</c:v>
                </c:pt>
                <c:pt idx="25">
                  <c:v>9.5725999999999996</c:v>
                </c:pt>
                <c:pt idx="26">
                  <c:v>9.7507999999999999</c:v>
                </c:pt>
                <c:pt idx="27">
                  <c:v>9.8348999999999993</c:v>
                </c:pt>
                <c:pt idx="28">
                  <c:v>10.031499999999999</c:v>
                </c:pt>
                <c:pt idx="29">
                  <c:v>11.1731</c:v>
                </c:pt>
                <c:pt idx="30">
                  <c:v>11.2011</c:v>
                </c:pt>
                <c:pt idx="31">
                  <c:v>10.821300000000001</c:v>
                </c:pt>
                <c:pt idx="32">
                  <c:v>10.779199999999999</c:v>
                </c:pt>
                <c:pt idx="33">
                  <c:v>10.6652</c:v>
                </c:pt>
              </c:numCache>
            </c:numRef>
          </c:val>
          <c:smooth val="0"/>
        </c:ser>
        <c:ser>
          <c:idx val="6"/>
          <c:order val="9"/>
          <c:tx>
            <c:strRef>
              <c:f>Sheet1!$A$11</c:f>
              <c:strCache>
                <c:ptCount val="1"/>
                <c:pt idx="0">
                  <c:v>JAP (10.2%)</c:v>
                </c:pt>
              </c:strCache>
            </c:strRef>
          </c:tx>
          <c:spPr>
            <a:ln w="12027">
              <a:solidFill>
                <a:srgbClr val="7030A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Sheet1!$B$11:$AI$11</c:f>
              <c:numCache>
                <c:formatCode>General</c:formatCode>
                <c:ptCount val="34"/>
                <c:pt idx="0">
                  <c:v>6.3528000000000002</c:v>
                </c:pt>
                <c:pt idx="1">
                  <c:v>6.4227999999999996</c:v>
                </c:pt>
                <c:pt idx="2">
                  <c:v>6.5818000000000003</c:v>
                </c:pt>
                <c:pt idx="3">
                  <c:v>6.6848000000000001</c:v>
                </c:pt>
                <c:pt idx="4">
                  <c:v>6.4847999999999999</c:v>
                </c:pt>
                <c:pt idx="5">
                  <c:v>6.5483000000000002</c:v>
                </c:pt>
                <c:pt idx="6">
                  <c:v>6.5008999999999997</c:v>
                </c:pt>
                <c:pt idx="7">
                  <c:v>6.5106000000000002</c:v>
                </c:pt>
                <c:pt idx="8">
                  <c:v>6.2188999999999997</c:v>
                </c:pt>
                <c:pt idx="9">
                  <c:v>5.9695999999999998</c:v>
                </c:pt>
                <c:pt idx="10">
                  <c:v>5.8106999999999998</c:v>
                </c:pt>
                <c:pt idx="11">
                  <c:v>5.8521000000000001</c:v>
                </c:pt>
                <c:pt idx="12">
                  <c:v>6.1124999999999998</c:v>
                </c:pt>
                <c:pt idx="13">
                  <c:v>6.3878000000000004</c:v>
                </c:pt>
                <c:pt idx="14">
                  <c:v>6.6608000000000001</c:v>
                </c:pt>
                <c:pt idx="15">
                  <c:v>6.6226000000000003</c:v>
                </c:pt>
                <c:pt idx="16">
                  <c:v>6.4903000000000004</c:v>
                </c:pt>
                <c:pt idx="17">
                  <c:v>6.7255000000000003</c:v>
                </c:pt>
                <c:pt idx="18">
                  <c:v>7.0088999999999997</c:v>
                </c:pt>
                <c:pt idx="19">
                  <c:v>7.3410000000000002</c:v>
                </c:pt>
                <c:pt idx="20">
                  <c:v>7.5331999999999999</c:v>
                </c:pt>
                <c:pt idx="21">
                  <c:v>7.7466999999999997</c:v>
                </c:pt>
                <c:pt idx="22">
                  <c:v>7.8484999999999996</c:v>
                </c:pt>
                <c:pt idx="23">
                  <c:v>7.9958999999999998</c:v>
                </c:pt>
                <c:pt idx="24">
                  <c:v>8.0349000000000004</c:v>
                </c:pt>
                <c:pt idx="25">
                  <c:v>8.1814999999999998</c:v>
                </c:pt>
                <c:pt idx="26">
                  <c:v>8.1941000000000006</c:v>
                </c:pt>
                <c:pt idx="27">
                  <c:v>8.2484999999999999</c:v>
                </c:pt>
                <c:pt idx="28">
                  <c:v>8.5990000000000002</c:v>
                </c:pt>
                <c:pt idx="29">
                  <c:v>9.5139999999999993</c:v>
                </c:pt>
                <c:pt idx="30">
                  <c:v>9.5785</c:v>
                </c:pt>
                <c:pt idx="31">
                  <c:v>10.0718</c:v>
                </c:pt>
                <c:pt idx="32">
                  <c:v>10.1698</c:v>
                </c:pt>
                <c:pt idx="33">
                  <c:v>10.247400000000001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NOR (9.4%)</c:v>
                </c:pt>
              </c:strCache>
            </c:strRef>
          </c:tx>
          <c:spPr>
            <a:ln w="12027">
              <a:solidFill>
                <a:srgbClr val="C0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Sheet1!$B$12:$AI$12</c:f>
              <c:numCache>
                <c:formatCode>General</c:formatCode>
                <c:ptCount val="34"/>
                <c:pt idx="0">
                  <c:v>6.8760000000000003</c:v>
                </c:pt>
                <c:pt idx="1">
                  <c:v>6.6074000000000002</c:v>
                </c:pt>
                <c:pt idx="2">
                  <c:v>6.7164000000000001</c:v>
                </c:pt>
                <c:pt idx="3">
                  <c:v>6.9005999999999998</c:v>
                </c:pt>
                <c:pt idx="4">
                  <c:v>6.5601000000000003</c:v>
                </c:pt>
                <c:pt idx="5">
                  <c:v>6.4467999999999996</c:v>
                </c:pt>
                <c:pt idx="6">
                  <c:v>6.9081000000000001</c:v>
                </c:pt>
                <c:pt idx="7">
                  <c:v>7.3852000000000002</c:v>
                </c:pt>
                <c:pt idx="8">
                  <c:v>7.5787000000000004</c:v>
                </c:pt>
                <c:pt idx="9">
                  <c:v>7.4097</c:v>
                </c:pt>
                <c:pt idx="10">
                  <c:v>7.4997999999999996</c:v>
                </c:pt>
                <c:pt idx="11">
                  <c:v>7.8520000000000003</c:v>
                </c:pt>
                <c:pt idx="12">
                  <c:v>7.9322999999999997</c:v>
                </c:pt>
                <c:pt idx="13">
                  <c:v>7.7843</c:v>
                </c:pt>
                <c:pt idx="14">
                  <c:v>7.6890000000000001</c:v>
                </c:pt>
                <c:pt idx="15">
                  <c:v>7.7165999999999997</c:v>
                </c:pt>
                <c:pt idx="16">
                  <c:v>7.6664000000000003</c:v>
                </c:pt>
                <c:pt idx="17">
                  <c:v>8.2363999999999997</c:v>
                </c:pt>
                <c:pt idx="18">
                  <c:v>9.0703999999999994</c:v>
                </c:pt>
                <c:pt idx="19">
                  <c:v>9.1423000000000005</c:v>
                </c:pt>
                <c:pt idx="20">
                  <c:v>8.2725000000000009</c:v>
                </c:pt>
                <c:pt idx="21">
                  <c:v>8.6456</c:v>
                </c:pt>
                <c:pt idx="22">
                  <c:v>9.6161999999999992</c:v>
                </c:pt>
                <c:pt idx="23">
                  <c:v>9.8526000000000007</c:v>
                </c:pt>
                <c:pt idx="24">
                  <c:v>9.4411000000000005</c:v>
                </c:pt>
                <c:pt idx="25">
                  <c:v>8.8940000000000001</c:v>
                </c:pt>
                <c:pt idx="26">
                  <c:v>8.4306000000000001</c:v>
                </c:pt>
                <c:pt idx="27">
                  <c:v>8.5844000000000005</c:v>
                </c:pt>
                <c:pt idx="28">
                  <c:v>8.4021000000000008</c:v>
                </c:pt>
                <c:pt idx="29">
                  <c:v>9.4856999999999996</c:v>
                </c:pt>
                <c:pt idx="30">
                  <c:v>9.2556999999999992</c:v>
                </c:pt>
                <c:pt idx="31">
                  <c:v>9.1355000000000004</c:v>
                </c:pt>
                <c:pt idx="32">
                  <c:v>9.1568000000000005</c:v>
                </c:pt>
                <c:pt idx="33">
                  <c:v>9.3989999999999991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Sheet1!$A$13</c:f>
              <c:strCache>
                <c:ptCount val="1"/>
                <c:pt idx="0">
                  <c:v>AUS (9.4%)*</c:v>
                </c:pt>
              </c:strCache>
            </c:strRef>
          </c:tx>
          <c:spPr>
            <a:ln w="12027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Sheet1!$B$13:$AI$13</c:f>
              <c:numCache>
                <c:formatCode>General</c:formatCode>
                <c:ptCount val="34"/>
                <c:pt idx="0">
                  <c:v>6.1608000000000001</c:v>
                </c:pt>
                <c:pt idx="1">
                  <c:v>6.0960000000000001</c:v>
                </c:pt>
                <c:pt idx="2">
                  <c:v>6.3547000000000002</c:v>
                </c:pt>
                <c:pt idx="3">
                  <c:v>6.3353000000000002</c:v>
                </c:pt>
                <c:pt idx="4">
                  <c:v>6.3521000000000001</c:v>
                </c:pt>
                <c:pt idx="5">
                  <c:v>6.4583000000000004</c:v>
                </c:pt>
                <c:pt idx="6">
                  <c:v>6.6691000000000003</c:v>
                </c:pt>
                <c:pt idx="7">
                  <c:v>6.5038999999999998</c:v>
                </c:pt>
                <c:pt idx="8">
                  <c:v>6.4340999999999999</c:v>
                </c:pt>
                <c:pt idx="9">
                  <c:v>6.4767000000000001</c:v>
                </c:pt>
                <c:pt idx="10">
                  <c:v>6.8228</c:v>
                </c:pt>
                <c:pt idx="11">
                  <c:v>7.1014999999999997</c:v>
                </c:pt>
                <c:pt idx="12">
                  <c:v>7.2</c:v>
                </c:pt>
                <c:pt idx="13">
                  <c:v>7.2396000000000003</c:v>
                </c:pt>
                <c:pt idx="14">
                  <c:v>7.2392000000000003</c:v>
                </c:pt>
                <c:pt idx="15">
                  <c:v>7.2596999999999996</c:v>
                </c:pt>
                <c:pt idx="16">
                  <c:v>7.4429999999999996</c:v>
                </c:pt>
                <c:pt idx="17">
                  <c:v>7.4992000000000001</c:v>
                </c:pt>
                <c:pt idx="18">
                  <c:v>7.6627000000000001</c:v>
                </c:pt>
                <c:pt idx="19">
                  <c:v>7.7897999999999996</c:v>
                </c:pt>
                <c:pt idx="20">
                  <c:v>8.0711999999999993</c:v>
                </c:pt>
                <c:pt idx="21">
                  <c:v>8.1786999999999992</c:v>
                </c:pt>
                <c:pt idx="22">
                  <c:v>8.3903999999999996</c:v>
                </c:pt>
                <c:pt idx="23">
                  <c:v>8.3185000000000002</c:v>
                </c:pt>
                <c:pt idx="24">
                  <c:v>8.5742999999999991</c:v>
                </c:pt>
                <c:pt idx="25">
                  <c:v>8.4539000000000009</c:v>
                </c:pt>
                <c:pt idx="26">
                  <c:v>8.4911999999999992</c:v>
                </c:pt>
                <c:pt idx="27">
                  <c:v>8.5305999999999997</c:v>
                </c:pt>
                <c:pt idx="28">
                  <c:v>8.7827999999999999</c:v>
                </c:pt>
                <c:pt idx="29">
                  <c:v>9.0460999999999991</c:v>
                </c:pt>
                <c:pt idx="30">
                  <c:v>8.9228000000000005</c:v>
                </c:pt>
                <c:pt idx="31">
                  <c:v>9.1992999999999991</c:v>
                </c:pt>
                <c:pt idx="32">
                  <c:v>9.3574000000000002</c:v>
                </c:pt>
              </c:numCache>
            </c:numRef>
          </c:val>
          <c:smooth val="0"/>
        </c:ser>
        <c:ser>
          <c:idx val="9"/>
          <c:order val="12"/>
          <c:tx>
            <c:strRef>
              <c:f>Sheet1!$A$14</c:f>
              <c:strCache>
                <c:ptCount val="1"/>
                <c:pt idx="0">
                  <c:v>UK (8.8%)</c:v>
                </c:pt>
              </c:strCache>
            </c:strRef>
          </c:tx>
          <c:spPr>
            <a:ln w="12700">
              <a:solidFill>
                <a:srgbClr val="FFC000"/>
              </a:solidFill>
            </a:ln>
          </c:spPr>
          <c:marker>
            <c:symbol val="triangl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Sheet1!$B$14:$AI$14</c:f>
              <c:numCache>
                <c:formatCode>General</c:formatCode>
                <c:ptCount val="34"/>
                <c:pt idx="0">
                  <c:v>5.3555000000000001</c:v>
                </c:pt>
                <c:pt idx="1">
                  <c:v>5.5896999999999997</c:v>
                </c:pt>
                <c:pt idx="2">
                  <c:v>5.4526000000000003</c:v>
                </c:pt>
                <c:pt idx="3">
                  <c:v>5.6402000000000001</c:v>
                </c:pt>
                <c:pt idx="4">
                  <c:v>5.5686</c:v>
                </c:pt>
                <c:pt idx="5">
                  <c:v>5.4711999999999996</c:v>
                </c:pt>
                <c:pt idx="6">
                  <c:v>5.4771000000000001</c:v>
                </c:pt>
                <c:pt idx="7">
                  <c:v>5.5109000000000004</c:v>
                </c:pt>
                <c:pt idx="8">
                  <c:v>5.4115000000000002</c:v>
                </c:pt>
                <c:pt idx="9">
                  <c:v>5.3968999999999996</c:v>
                </c:pt>
                <c:pt idx="10">
                  <c:v>5.4505999999999997</c:v>
                </c:pt>
                <c:pt idx="11">
                  <c:v>5.8369</c:v>
                </c:pt>
                <c:pt idx="12">
                  <c:v>6.2868000000000004</c:v>
                </c:pt>
                <c:pt idx="13">
                  <c:v>6.2992999999999997</c:v>
                </c:pt>
                <c:pt idx="14">
                  <c:v>6.4074</c:v>
                </c:pt>
                <c:pt idx="15">
                  <c:v>6.3968999999999996</c:v>
                </c:pt>
                <c:pt idx="16">
                  <c:v>6.3983999999999996</c:v>
                </c:pt>
                <c:pt idx="17">
                  <c:v>6.2377000000000002</c:v>
                </c:pt>
                <c:pt idx="18">
                  <c:v>6.3348000000000004</c:v>
                </c:pt>
                <c:pt idx="19">
                  <c:v>6.6422999999999996</c:v>
                </c:pt>
                <c:pt idx="20">
                  <c:v>6.6942000000000004</c:v>
                </c:pt>
                <c:pt idx="21">
                  <c:v>7.101</c:v>
                </c:pt>
                <c:pt idx="22">
                  <c:v>7.3259999999999996</c:v>
                </c:pt>
                <c:pt idx="23">
                  <c:v>7.5369999999999999</c:v>
                </c:pt>
                <c:pt idx="24">
                  <c:v>7.7104999999999997</c:v>
                </c:pt>
                <c:pt idx="25">
                  <c:v>7.9255000000000004</c:v>
                </c:pt>
                <c:pt idx="26">
                  <c:v>8.0399999999999991</c:v>
                </c:pt>
                <c:pt idx="27">
                  <c:v>8.1150000000000002</c:v>
                </c:pt>
                <c:pt idx="28">
                  <c:v>8.5210000000000008</c:v>
                </c:pt>
                <c:pt idx="29">
                  <c:v>9.3810000000000002</c:v>
                </c:pt>
                <c:pt idx="30">
                  <c:v>9.0630000000000006</c:v>
                </c:pt>
                <c:pt idx="31">
                  <c:v>8.8729999999999993</c:v>
                </c:pt>
                <c:pt idx="32">
                  <c:v>8.86</c:v>
                </c:pt>
                <c:pt idx="33">
                  <c:v>8.7919999999999998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053424"/>
        <c:axId val="539048528"/>
      </c:lineChart>
      <c:catAx>
        <c:axId val="53905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53904852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539048528"/>
        <c:scaling>
          <c:orientation val="minMax"/>
          <c:max val="18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539053424"/>
        <c:crosses val="autoZero"/>
        <c:crossBetween val="between"/>
        <c:majorUnit val="2"/>
      </c:valAx>
      <c:spPr>
        <a:noFill/>
        <a:ln w="24053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356087904266205"/>
          <c:y val="6.9646141391263933E-2"/>
          <c:w val="0.19360080519596068"/>
          <c:h val="0.75841494704905299"/>
        </c:manualLayout>
      </c:layout>
      <c:overlay val="0"/>
      <c:spPr>
        <a:noFill/>
        <a:ln w="24053">
          <a:noFill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61737366409084"/>
          <c:y val="3.9885340355260507E-2"/>
          <c:w val="0.53959521409828204"/>
          <c:h val="0.869974712435819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092268222845158"/>
                  <c:y val="0.163745930910203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270533723097895"/>
                  <c:y val="-0.208748337789307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258718437728215E-2"/>
                  <c:y val="-0.13062952996312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1607917484317732"/>
                  <c:y val="7.36443671411638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Integrated MCO</c:v>
                </c:pt>
                <c:pt idx="1">
                  <c:v>Risk-Based BHO</c:v>
                </c:pt>
                <c:pt idx="2">
                  <c:v>ASO</c:v>
                </c:pt>
                <c:pt idx="3">
                  <c:v>Fee-for-Service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8</c:v>
                </c:pt>
                <c:pt idx="2">
                  <c:v>2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573C0-5C13-43DD-B0A9-2911BB118E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7E7596-D7BB-486C-A627-210F0D831A6E}">
      <dgm:prSet phldrT="[Text]"/>
      <dgm:spPr/>
      <dgm:t>
        <a:bodyPr/>
        <a:lstStyle/>
        <a:p>
          <a:r>
            <a:rPr lang="en-US" dirty="0" smtClean="0"/>
            <a:t>Hospital and Practice Administrators</a:t>
          </a:r>
          <a:endParaRPr lang="en-US" dirty="0"/>
        </a:p>
      </dgm:t>
    </dgm:pt>
    <dgm:pt modelId="{4ECAFBE3-09C9-4E1D-9250-6863FE3F5878}" type="parTrans" cxnId="{AE90A123-A242-4A22-A152-F1B6F727F766}">
      <dgm:prSet/>
      <dgm:spPr/>
      <dgm:t>
        <a:bodyPr/>
        <a:lstStyle/>
        <a:p>
          <a:endParaRPr lang="en-US"/>
        </a:p>
      </dgm:t>
    </dgm:pt>
    <dgm:pt modelId="{A541E805-BEDB-4FA5-9531-008335D7F5B5}" type="sibTrans" cxnId="{AE90A123-A242-4A22-A152-F1B6F727F766}">
      <dgm:prSet/>
      <dgm:spPr/>
      <dgm:t>
        <a:bodyPr/>
        <a:lstStyle/>
        <a:p>
          <a:endParaRPr lang="en-US"/>
        </a:p>
      </dgm:t>
    </dgm:pt>
    <dgm:pt modelId="{791F8288-FB3D-4322-B7FB-AF75D8B23F6C}">
      <dgm:prSet phldrT="[Text]"/>
      <dgm:spPr/>
      <dgm:t>
        <a:bodyPr/>
        <a:lstStyle/>
        <a:p>
          <a:r>
            <a:rPr lang="en-US" dirty="0" smtClean="0"/>
            <a:t>Clinicians</a:t>
          </a:r>
          <a:endParaRPr lang="en-US" dirty="0"/>
        </a:p>
      </dgm:t>
    </dgm:pt>
    <dgm:pt modelId="{E54D9009-C684-41DA-B8AF-8C7F3C7010F6}" type="parTrans" cxnId="{F5ADCB2B-27AB-4090-994F-DEF37C45C1E0}">
      <dgm:prSet/>
      <dgm:spPr/>
      <dgm:t>
        <a:bodyPr/>
        <a:lstStyle/>
        <a:p>
          <a:endParaRPr lang="en-US"/>
        </a:p>
      </dgm:t>
    </dgm:pt>
    <dgm:pt modelId="{35CAEDF8-56D1-4C48-A94E-3A13B516A9EE}" type="sibTrans" cxnId="{F5ADCB2B-27AB-4090-994F-DEF37C45C1E0}">
      <dgm:prSet/>
      <dgm:spPr/>
      <dgm:t>
        <a:bodyPr/>
        <a:lstStyle/>
        <a:p>
          <a:endParaRPr lang="en-US"/>
        </a:p>
      </dgm:t>
    </dgm:pt>
    <dgm:pt modelId="{97E0EEF3-B773-4647-91B2-2524D519E3CC}">
      <dgm:prSet phldrT="[Text]"/>
      <dgm:spPr/>
      <dgm:t>
        <a:bodyPr/>
        <a:lstStyle/>
        <a:p>
          <a:r>
            <a:rPr lang="en-US" dirty="0" smtClean="0"/>
            <a:t>Government Departments &amp; Agencies</a:t>
          </a:r>
          <a:endParaRPr lang="en-US" dirty="0"/>
        </a:p>
      </dgm:t>
    </dgm:pt>
    <dgm:pt modelId="{21C891C2-7113-44A7-8E43-E24F1CC35B32}" type="parTrans" cxnId="{CF8A886C-FE5C-4264-8BA3-88E09F67FF3C}">
      <dgm:prSet/>
      <dgm:spPr/>
      <dgm:t>
        <a:bodyPr/>
        <a:lstStyle/>
        <a:p>
          <a:endParaRPr lang="en-US"/>
        </a:p>
      </dgm:t>
    </dgm:pt>
    <dgm:pt modelId="{7C9D1BEC-AF89-4A6A-9281-2C8775CD413F}" type="sibTrans" cxnId="{CF8A886C-FE5C-4264-8BA3-88E09F67FF3C}">
      <dgm:prSet/>
      <dgm:spPr/>
      <dgm:t>
        <a:bodyPr/>
        <a:lstStyle/>
        <a:p>
          <a:endParaRPr lang="en-US"/>
        </a:p>
      </dgm:t>
    </dgm:pt>
    <dgm:pt modelId="{45688A60-CD37-4F74-A5A4-9631E3989D95}">
      <dgm:prSet phldrT="[Text]"/>
      <dgm:spPr/>
      <dgm:t>
        <a:bodyPr/>
        <a:lstStyle/>
        <a:p>
          <a:r>
            <a:rPr lang="en-US" dirty="0" smtClean="0"/>
            <a:t>Public</a:t>
          </a:r>
          <a:endParaRPr lang="en-US" dirty="0"/>
        </a:p>
      </dgm:t>
    </dgm:pt>
    <dgm:pt modelId="{BA4FB632-0C0C-4D56-B49D-BF76B0C5E936}" type="parTrans" cxnId="{0432E913-8429-4C10-8491-A8F845CAE002}">
      <dgm:prSet/>
      <dgm:spPr/>
      <dgm:t>
        <a:bodyPr/>
        <a:lstStyle/>
        <a:p>
          <a:endParaRPr lang="en-US"/>
        </a:p>
      </dgm:t>
    </dgm:pt>
    <dgm:pt modelId="{5A88B139-A7B2-4716-8597-D176EBE2E489}" type="sibTrans" cxnId="{0432E913-8429-4C10-8491-A8F845CAE002}">
      <dgm:prSet/>
      <dgm:spPr/>
      <dgm:t>
        <a:bodyPr/>
        <a:lstStyle/>
        <a:p>
          <a:endParaRPr lang="en-US"/>
        </a:p>
      </dgm:t>
    </dgm:pt>
    <dgm:pt modelId="{0B579F55-D9DC-408B-B649-A04C2DFE4C85}">
      <dgm:prSet phldrT="[Text]"/>
      <dgm:spPr/>
      <dgm:t>
        <a:bodyPr/>
        <a:lstStyle/>
        <a:p>
          <a:r>
            <a:rPr lang="en-US" dirty="0" smtClean="0"/>
            <a:t>Employers</a:t>
          </a:r>
          <a:endParaRPr lang="en-US" dirty="0"/>
        </a:p>
      </dgm:t>
    </dgm:pt>
    <dgm:pt modelId="{70251076-F66C-4015-8C4E-A4D373EA1DAF}" type="parTrans" cxnId="{12003CC9-DC78-49EA-A96A-737D33AD5784}">
      <dgm:prSet/>
      <dgm:spPr/>
      <dgm:t>
        <a:bodyPr/>
        <a:lstStyle/>
        <a:p>
          <a:endParaRPr lang="en-US"/>
        </a:p>
      </dgm:t>
    </dgm:pt>
    <dgm:pt modelId="{A4E13BBA-B637-42DE-8BF7-19262FBF9E7F}" type="sibTrans" cxnId="{12003CC9-DC78-49EA-A96A-737D33AD5784}">
      <dgm:prSet/>
      <dgm:spPr/>
      <dgm:t>
        <a:bodyPr/>
        <a:lstStyle/>
        <a:p>
          <a:endParaRPr lang="en-US"/>
        </a:p>
      </dgm:t>
    </dgm:pt>
    <dgm:pt modelId="{A83606DB-B771-4267-886C-C839CAA4956E}">
      <dgm:prSet/>
      <dgm:spPr/>
      <dgm:t>
        <a:bodyPr/>
        <a:lstStyle/>
        <a:p>
          <a:r>
            <a:rPr lang="en-US" dirty="0" smtClean="0"/>
            <a:t>Medical Societies &amp; Associations</a:t>
          </a:r>
          <a:endParaRPr lang="en-US" dirty="0"/>
        </a:p>
      </dgm:t>
    </dgm:pt>
    <dgm:pt modelId="{F326AE5C-C977-45A2-BDA8-0F565BA08A6F}" type="parTrans" cxnId="{3F9C90E0-1DEA-427D-A1DE-27CD4208EFA7}">
      <dgm:prSet/>
      <dgm:spPr/>
      <dgm:t>
        <a:bodyPr/>
        <a:lstStyle/>
        <a:p>
          <a:endParaRPr lang="en-US"/>
        </a:p>
      </dgm:t>
    </dgm:pt>
    <dgm:pt modelId="{43ED0FAF-A0A4-4DD7-968A-16AC08005332}" type="sibTrans" cxnId="{3F9C90E0-1DEA-427D-A1DE-27CD4208EFA7}">
      <dgm:prSet/>
      <dgm:spPr/>
      <dgm:t>
        <a:bodyPr/>
        <a:lstStyle/>
        <a:p>
          <a:endParaRPr lang="en-US"/>
        </a:p>
      </dgm:t>
    </dgm:pt>
    <dgm:pt modelId="{2CBFF746-1A55-49AD-A685-0B3C127BEE8D}">
      <dgm:prSet/>
      <dgm:spPr/>
      <dgm:t>
        <a:bodyPr/>
        <a:lstStyle/>
        <a:p>
          <a:r>
            <a:rPr lang="en-US" dirty="0" smtClean="0"/>
            <a:t>Community Organizations</a:t>
          </a:r>
          <a:endParaRPr lang="en-US" dirty="0"/>
        </a:p>
      </dgm:t>
    </dgm:pt>
    <dgm:pt modelId="{A77370F1-FD9A-452F-98BB-9BB4CAE34C57}" type="parTrans" cxnId="{7D8D31BF-034D-4BC1-8E54-257FD61640D2}">
      <dgm:prSet/>
      <dgm:spPr/>
      <dgm:t>
        <a:bodyPr/>
        <a:lstStyle/>
        <a:p>
          <a:endParaRPr lang="en-US"/>
        </a:p>
      </dgm:t>
    </dgm:pt>
    <dgm:pt modelId="{6B0748B9-D1A1-4CBA-9322-E185349B9745}" type="sibTrans" cxnId="{7D8D31BF-034D-4BC1-8E54-257FD61640D2}">
      <dgm:prSet/>
      <dgm:spPr/>
      <dgm:t>
        <a:bodyPr/>
        <a:lstStyle/>
        <a:p>
          <a:endParaRPr lang="en-US"/>
        </a:p>
      </dgm:t>
    </dgm:pt>
    <dgm:pt modelId="{D207FB5C-BF39-47B6-A9B9-560273D338F3}">
      <dgm:prSet/>
      <dgm:spPr/>
      <dgm:t>
        <a:bodyPr/>
        <a:lstStyle/>
        <a:p>
          <a:r>
            <a:rPr lang="en-US" dirty="0" smtClean="0"/>
            <a:t>Contractors</a:t>
          </a:r>
          <a:endParaRPr lang="en-US" dirty="0"/>
        </a:p>
      </dgm:t>
    </dgm:pt>
    <dgm:pt modelId="{2A39B5BC-868B-4B9B-B33F-E7030DB508A3}" type="parTrans" cxnId="{760E6C2B-56D2-48DD-9262-AE6E9E529C67}">
      <dgm:prSet/>
      <dgm:spPr/>
      <dgm:t>
        <a:bodyPr/>
        <a:lstStyle/>
        <a:p>
          <a:endParaRPr lang="en-US"/>
        </a:p>
      </dgm:t>
    </dgm:pt>
    <dgm:pt modelId="{6290119A-B44E-4AC9-B5E2-67F6FE20C4BE}" type="sibTrans" cxnId="{760E6C2B-56D2-48DD-9262-AE6E9E529C67}">
      <dgm:prSet/>
      <dgm:spPr/>
      <dgm:t>
        <a:bodyPr/>
        <a:lstStyle/>
        <a:p>
          <a:endParaRPr lang="en-US"/>
        </a:p>
      </dgm:t>
    </dgm:pt>
    <dgm:pt modelId="{BB2FBC1F-B058-4F12-A20A-6BA7F05BB158}">
      <dgm:prSet/>
      <dgm:spPr/>
      <dgm:t>
        <a:bodyPr/>
        <a:lstStyle/>
        <a:p>
          <a:r>
            <a:rPr lang="en-US" dirty="0" smtClean="0"/>
            <a:t>Legislature</a:t>
          </a:r>
          <a:endParaRPr lang="en-US" dirty="0"/>
        </a:p>
      </dgm:t>
    </dgm:pt>
    <dgm:pt modelId="{2343E60B-2737-4B3D-BEE3-F04D4DA85681}" type="parTrans" cxnId="{51E4E484-64A6-4A09-AE39-6FBF41DA0565}">
      <dgm:prSet/>
      <dgm:spPr/>
    </dgm:pt>
    <dgm:pt modelId="{4DAA1ADA-5815-4B9A-9062-9954578D86CE}" type="sibTrans" cxnId="{51E4E484-64A6-4A09-AE39-6FBF41DA0565}">
      <dgm:prSet/>
      <dgm:spPr/>
    </dgm:pt>
    <dgm:pt modelId="{C934C7CC-F702-4261-9664-D22F5D904D20}" type="pres">
      <dgm:prSet presAssocID="{DA6573C0-5C13-43DD-B0A9-2911BB118E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8C65F-D67F-4284-ACBB-B70F9CC1F869}" type="pres">
      <dgm:prSet presAssocID="{847E7596-D7BB-486C-A627-210F0D831A6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45F0D-AC0B-4D49-9F4E-4ADD6DF613AF}" type="pres">
      <dgm:prSet presAssocID="{A541E805-BEDB-4FA5-9531-008335D7F5B5}" presName="sibTrans" presStyleCnt="0"/>
      <dgm:spPr/>
    </dgm:pt>
    <dgm:pt modelId="{7217DFC5-D1E5-4878-8B3C-D9B2EF765A96}" type="pres">
      <dgm:prSet presAssocID="{791F8288-FB3D-4322-B7FB-AF75D8B23F6C}" presName="node" presStyleLbl="node1" presStyleIdx="1" presStyleCnt="9" custLinFactNeighborX="482" custLinFactNeighborY="1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702B3-E930-48FD-8B65-568A9077BB27}" type="pres">
      <dgm:prSet presAssocID="{35CAEDF8-56D1-4C48-A94E-3A13B516A9EE}" presName="sibTrans" presStyleCnt="0"/>
      <dgm:spPr/>
    </dgm:pt>
    <dgm:pt modelId="{8DCBB2CB-E8C8-4F8F-A185-CA9B30ACD4AD}" type="pres">
      <dgm:prSet presAssocID="{2CBFF746-1A55-49AD-A685-0B3C127BEE8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038E4-434A-4F7C-BA1E-77EE0A126AAA}" type="pres">
      <dgm:prSet presAssocID="{6B0748B9-D1A1-4CBA-9322-E185349B9745}" presName="sibTrans" presStyleCnt="0"/>
      <dgm:spPr/>
    </dgm:pt>
    <dgm:pt modelId="{5A2BFB3B-ED52-4959-9E68-3229DF622A05}" type="pres">
      <dgm:prSet presAssocID="{A83606DB-B771-4267-886C-C839CAA4956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5AC4A-FDD2-4ABC-A51A-A26C40A3C2D9}" type="pres">
      <dgm:prSet presAssocID="{43ED0FAF-A0A4-4DD7-968A-16AC08005332}" presName="sibTrans" presStyleCnt="0"/>
      <dgm:spPr/>
    </dgm:pt>
    <dgm:pt modelId="{A4F7CBB3-E7EB-456E-B3FD-19E376AA013B}" type="pres">
      <dgm:prSet presAssocID="{D207FB5C-BF39-47B6-A9B9-560273D338F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D919D-2C1A-446A-9B9D-D6076C92A158}" type="pres">
      <dgm:prSet presAssocID="{6290119A-B44E-4AC9-B5E2-67F6FE20C4BE}" presName="sibTrans" presStyleCnt="0"/>
      <dgm:spPr/>
    </dgm:pt>
    <dgm:pt modelId="{0470DDE1-7796-4BF1-A483-ADEABBA9C254}" type="pres">
      <dgm:prSet presAssocID="{97E0EEF3-B773-4647-91B2-2524D519E3C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4EC37-D12D-4EDE-8345-9BE7C21824AD}" type="pres">
      <dgm:prSet presAssocID="{7C9D1BEC-AF89-4A6A-9281-2C8775CD413F}" presName="sibTrans" presStyleCnt="0"/>
      <dgm:spPr/>
    </dgm:pt>
    <dgm:pt modelId="{4447E906-07CD-49E7-B1A6-04B259A9BB4E}" type="pres">
      <dgm:prSet presAssocID="{45688A60-CD37-4F74-A5A4-9631E3989D9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11203-2CA2-4904-980A-7B156283ACAF}" type="pres">
      <dgm:prSet presAssocID="{5A88B139-A7B2-4716-8597-D176EBE2E489}" presName="sibTrans" presStyleCnt="0"/>
      <dgm:spPr/>
    </dgm:pt>
    <dgm:pt modelId="{C2B67226-0979-4329-8ED4-E1D2DBB5592F}" type="pres">
      <dgm:prSet presAssocID="{0B579F55-D9DC-408B-B649-A04C2DFE4C8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DC420-6A5F-4EB6-9B28-FB0216DB985D}" type="pres">
      <dgm:prSet presAssocID="{A4E13BBA-B637-42DE-8BF7-19262FBF9E7F}" presName="sibTrans" presStyleCnt="0"/>
      <dgm:spPr/>
    </dgm:pt>
    <dgm:pt modelId="{C9679F26-6238-4722-B398-DFF876BFA609}" type="pres">
      <dgm:prSet presAssocID="{BB2FBC1F-B058-4F12-A20A-6BA7F05BB15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D31BF-034D-4BC1-8E54-257FD61640D2}" srcId="{DA6573C0-5C13-43DD-B0A9-2911BB118E14}" destId="{2CBFF746-1A55-49AD-A685-0B3C127BEE8D}" srcOrd="2" destOrd="0" parTransId="{A77370F1-FD9A-452F-98BB-9BB4CAE34C57}" sibTransId="{6B0748B9-D1A1-4CBA-9322-E185349B9745}"/>
    <dgm:cxn modelId="{F5ADCB2B-27AB-4090-994F-DEF37C45C1E0}" srcId="{DA6573C0-5C13-43DD-B0A9-2911BB118E14}" destId="{791F8288-FB3D-4322-B7FB-AF75D8B23F6C}" srcOrd="1" destOrd="0" parTransId="{E54D9009-C684-41DA-B8AF-8C7F3C7010F6}" sibTransId="{35CAEDF8-56D1-4C48-A94E-3A13B516A9EE}"/>
    <dgm:cxn modelId="{789B2F5F-98FD-4632-9018-DFF1B981D843}" type="presOf" srcId="{0B579F55-D9DC-408B-B649-A04C2DFE4C85}" destId="{C2B67226-0979-4329-8ED4-E1D2DBB5592F}" srcOrd="0" destOrd="0" presId="urn:microsoft.com/office/officeart/2005/8/layout/default"/>
    <dgm:cxn modelId="{0F244702-CCED-4F76-A725-C1A2C6D95E10}" type="presOf" srcId="{791F8288-FB3D-4322-B7FB-AF75D8B23F6C}" destId="{7217DFC5-D1E5-4878-8B3C-D9B2EF765A96}" srcOrd="0" destOrd="0" presId="urn:microsoft.com/office/officeart/2005/8/layout/default"/>
    <dgm:cxn modelId="{3F9C90E0-1DEA-427D-A1DE-27CD4208EFA7}" srcId="{DA6573C0-5C13-43DD-B0A9-2911BB118E14}" destId="{A83606DB-B771-4267-886C-C839CAA4956E}" srcOrd="3" destOrd="0" parTransId="{F326AE5C-C977-45A2-BDA8-0F565BA08A6F}" sibTransId="{43ED0FAF-A0A4-4DD7-968A-16AC08005332}"/>
    <dgm:cxn modelId="{760E6C2B-56D2-48DD-9262-AE6E9E529C67}" srcId="{DA6573C0-5C13-43DD-B0A9-2911BB118E14}" destId="{D207FB5C-BF39-47B6-A9B9-560273D338F3}" srcOrd="4" destOrd="0" parTransId="{2A39B5BC-868B-4B9B-B33F-E7030DB508A3}" sibTransId="{6290119A-B44E-4AC9-B5E2-67F6FE20C4BE}"/>
    <dgm:cxn modelId="{EE979E7D-EE57-4E4B-BC87-A1DB75AAB3D2}" type="presOf" srcId="{2CBFF746-1A55-49AD-A685-0B3C127BEE8D}" destId="{8DCBB2CB-E8C8-4F8F-A185-CA9B30ACD4AD}" srcOrd="0" destOrd="0" presId="urn:microsoft.com/office/officeart/2005/8/layout/default"/>
    <dgm:cxn modelId="{AE90A123-A242-4A22-A152-F1B6F727F766}" srcId="{DA6573C0-5C13-43DD-B0A9-2911BB118E14}" destId="{847E7596-D7BB-486C-A627-210F0D831A6E}" srcOrd="0" destOrd="0" parTransId="{4ECAFBE3-09C9-4E1D-9250-6863FE3F5878}" sibTransId="{A541E805-BEDB-4FA5-9531-008335D7F5B5}"/>
    <dgm:cxn modelId="{BBE240DC-C502-4D71-BC78-C951A1DDEE94}" type="presOf" srcId="{45688A60-CD37-4F74-A5A4-9631E3989D95}" destId="{4447E906-07CD-49E7-B1A6-04B259A9BB4E}" srcOrd="0" destOrd="0" presId="urn:microsoft.com/office/officeart/2005/8/layout/default"/>
    <dgm:cxn modelId="{CA69AD64-A94F-4A89-A1AF-CD2DDCFCEBB5}" type="presOf" srcId="{BB2FBC1F-B058-4F12-A20A-6BA7F05BB158}" destId="{C9679F26-6238-4722-B398-DFF876BFA609}" srcOrd="0" destOrd="0" presId="urn:microsoft.com/office/officeart/2005/8/layout/default"/>
    <dgm:cxn modelId="{CF8A886C-FE5C-4264-8BA3-88E09F67FF3C}" srcId="{DA6573C0-5C13-43DD-B0A9-2911BB118E14}" destId="{97E0EEF3-B773-4647-91B2-2524D519E3CC}" srcOrd="5" destOrd="0" parTransId="{21C891C2-7113-44A7-8E43-E24F1CC35B32}" sibTransId="{7C9D1BEC-AF89-4A6A-9281-2C8775CD413F}"/>
    <dgm:cxn modelId="{0432E913-8429-4C10-8491-A8F845CAE002}" srcId="{DA6573C0-5C13-43DD-B0A9-2911BB118E14}" destId="{45688A60-CD37-4F74-A5A4-9631E3989D95}" srcOrd="6" destOrd="0" parTransId="{BA4FB632-0C0C-4D56-B49D-BF76B0C5E936}" sibTransId="{5A88B139-A7B2-4716-8597-D176EBE2E489}"/>
    <dgm:cxn modelId="{12003CC9-DC78-49EA-A96A-737D33AD5784}" srcId="{DA6573C0-5C13-43DD-B0A9-2911BB118E14}" destId="{0B579F55-D9DC-408B-B649-A04C2DFE4C85}" srcOrd="7" destOrd="0" parTransId="{70251076-F66C-4015-8C4E-A4D373EA1DAF}" sibTransId="{A4E13BBA-B637-42DE-8BF7-19262FBF9E7F}"/>
    <dgm:cxn modelId="{51E4E484-64A6-4A09-AE39-6FBF41DA0565}" srcId="{DA6573C0-5C13-43DD-B0A9-2911BB118E14}" destId="{BB2FBC1F-B058-4F12-A20A-6BA7F05BB158}" srcOrd="8" destOrd="0" parTransId="{2343E60B-2737-4B3D-BEE3-F04D4DA85681}" sibTransId="{4DAA1ADA-5815-4B9A-9062-9954578D86CE}"/>
    <dgm:cxn modelId="{827E1F98-4464-4054-9450-CBA1EB06A87D}" type="presOf" srcId="{A83606DB-B771-4267-886C-C839CAA4956E}" destId="{5A2BFB3B-ED52-4959-9E68-3229DF622A05}" srcOrd="0" destOrd="0" presId="urn:microsoft.com/office/officeart/2005/8/layout/default"/>
    <dgm:cxn modelId="{435C887C-9CDA-476C-9E31-E2716CE3CF18}" type="presOf" srcId="{D207FB5C-BF39-47B6-A9B9-560273D338F3}" destId="{A4F7CBB3-E7EB-456E-B3FD-19E376AA013B}" srcOrd="0" destOrd="0" presId="urn:microsoft.com/office/officeart/2005/8/layout/default"/>
    <dgm:cxn modelId="{A7FC8D82-5114-409C-9034-B5554D55938D}" type="presOf" srcId="{97E0EEF3-B773-4647-91B2-2524D519E3CC}" destId="{0470DDE1-7796-4BF1-A483-ADEABBA9C254}" srcOrd="0" destOrd="0" presId="urn:microsoft.com/office/officeart/2005/8/layout/default"/>
    <dgm:cxn modelId="{2D5218A3-E182-4E07-9196-4A6467BAE7E2}" type="presOf" srcId="{847E7596-D7BB-486C-A627-210F0D831A6E}" destId="{7228C65F-D67F-4284-ACBB-B70F9CC1F869}" srcOrd="0" destOrd="0" presId="urn:microsoft.com/office/officeart/2005/8/layout/default"/>
    <dgm:cxn modelId="{098C2A44-6733-4476-899E-92F1F541AB43}" type="presOf" srcId="{DA6573C0-5C13-43DD-B0A9-2911BB118E14}" destId="{C934C7CC-F702-4261-9664-D22F5D904D20}" srcOrd="0" destOrd="0" presId="urn:microsoft.com/office/officeart/2005/8/layout/default"/>
    <dgm:cxn modelId="{4355A632-EEBE-4BBA-AAEE-3EB1787510A4}" type="presParOf" srcId="{C934C7CC-F702-4261-9664-D22F5D904D20}" destId="{7228C65F-D67F-4284-ACBB-B70F9CC1F869}" srcOrd="0" destOrd="0" presId="urn:microsoft.com/office/officeart/2005/8/layout/default"/>
    <dgm:cxn modelId="{8944055A-B198-49CF-B3BC-C63C3C8CC486}" type="presParOf" srcId="{C934C7CC-F702-4261-9664-D22F5D904D20}" destId="{05245F0D-AC0B-4D49-9F4E-4ADD6DF613AF}" srcOrd="1" destOrd="0" presId="urn:microsoft.com/office/officeart/2005/8/layout/default"/>
    <dgm:cxn modelId="{76BE5B38-5419-4208-B153-2BE9FA9811B1}" type="presParOf" srcId="{C934C7CC-F702-4261-9664-D22F5D904D20}" destId="{7217DFC5-D1E5-4878-8B3C-D9B2EF765A96}" srcOrd="2" destOrd="0" presId="urn:microsoft.com/office/officeart/2005/8/layout/default"/>
    <dgm:cxn modelId="{B84CC647-6590-4B61-B712-1D6260771B9B}" type="presParOf" srcId="{C934C7CC-F702-4261-9664-D22F5D904D20}" destId="{4FA702B3-E930-48FD-8B65-568A9077BB27}" srcOrd="3" destOrd="0" presId="urn:microsoft.com/office/officeart/2005/8/layout/default"/>
    <dgm:cxn modelId="{8A179D21-901F-4812-9ED8-D4B1EDE1876A}" type="presParOf" srcId="{C934C7CC-F702-4261-9664-D22F5D904D20}" destId="{8DCBB2CB-E8C8-4F8F-A185-CA9B30ACD4AD}" srcOrd="4" destOrd="0" presId="urn:microsoft.com/office/officeart/2005/8/layout/default"/>
    <dgm:cxn modelId="{D15BD334-989D-40D2-AB91-8D2A0E86C30E}" type="presParOf" srcId="{C934C7CC-F702-4261-9664-D22F5D904D20}" destId="{733038E4-434A-4F7C-BA1E-77EE0A126AAA}" srcOrd="5" destOrd="0" presId="urn:microsoft.com/office/officeart/2005/8/layout/default"/>
    <dgm:cxn modelId="{F0AF8C58-31D2-45A9-9734-CDAAD6A9F68D}" type="presParOf" srcId="{C934C7CC-F702-4261-9664-D22F5D904D20}" destId="{5A2BFB3B-ED52-4959-9E68-3229DF622A05}" srcOrd="6" destOrd="0" presId="urn:microsoft.com/office/officeart/2005/8/layout/default"/>
    <dgm:cxn modelId="{AB2FDFD2-450A-4218-982B-BD41DEA367CC}" type="presParOf" srcId="{C934C7CC-F702-4261-9664-D22F5D904D20}" destId="{9155AC4A-FDD2-4ABC-A51A-A26C40A3C2D9}" srcOrd="7" destOrd="0" presId="urn:microsoft.com/office/officeart/2005/8/layout/default"/>
    <dgm:cxn modelId="{5240C135-1222-4C7D-9F5E-8D37BCA68126}" type="presParOf" srcId="{C934C7CC-F702-4261-9664-D22F5D904D20}" destId="{A4F7CBB3-E7EB-456E-B3FD-19E376AA013B}" srcOrd="8" destOrd="0" presId="urn:microsoft.com/office/officeart/2005/8/layout/default"/>
    <dgm:cxn modelId="{F8C3090E-16C2-4305-836B-441B1EF9979F}" type="presParOf" srcId="{C934C7CC-F702-4261-9664-D22F5D904D20}" destId="{564D919D-2C1A-446A-9B9D-D6076C92A158}" srcOrd="9" destOrd="0" presId="urn:microsoft.com/office/officeart/2005/8/layout/default"/>
    <dgm:cxn modelId="{AF69888C-1911-49CB-92E1-0450C954EC0A}" type="presParOf" srcId="{C934C7CC-F702-4261-9664-D22F5D904D20}" destId="{0470DDE1-7796-4BF1-A483-ADEABBA9C254}" srcOrd="10" destOrd="0" presId="urn:microsoft.com/office/officeart/2005/8/layout/default"/>
    <dgm:cxn modelId="{2829CD13-05DA-4806-A945-A6AB7953BFD1}" type="presParOf" srcId="{C934C7CC-F702-4261-9664-D22F5D904D20}" destId="{CD54EC37-D12D-4EDE-8345-9BE7C21824AD}" srcOrd="11" destOrd="0" presId="urn:microsoft.com/office/officeart/2005/8/layout/default"/>
    <dgm:cxn modelId="{5E0A06CC-9FBF-4EC3-82C6-3FBE89196E4E}" type="presParOf" srcId="{C934C7CC-F702-4261-9664-D22F5D904D20}" destId="{4447E906-07CD-49E7-B1A6-04B259A9BB4E}" srcOrd="12" destOrd="0" presId="urn:microsoft.com/office/officeart/2005/8/layout/default"/>
    <dgm:cxn modelId="{0C8E5651-EC57-4C0B-90EA-E4F5BB4A779F}" type="presParOf" srcId="{C934C7CC-F702-4261-9664-D22F5D904D20}" destId="{3B111203-2CA2-4904-980A-7B156283ACAF}" srcOrd="13" destOrd="0" presId="urn:microsoft.com/office/officeart/2005/8/layout/default"/>
    <dgm:cxn modelId="{A9E531BA-D35E-43CC-A3B5-853705859101}" type="presParOf" srcId="{C934C7CC-F702-4261-9664-D22F5D904D20}" destId="{C2B67226-0979-4329-8ED4-E1D2DBB5592F}" srcOrd="14" destOrd="0" presId="urn:microsoft.com/office/officeart/2005/8/layout/default"/>
    <dgm:cxn modelId="{B083B46D-ADCD-417D-AF51-AEFD6CAACD90}" type="presParOf" srcId="{C934C7CC-F702-4261-9664-D22F5D904D20}" destId="{1A4DC420-6A5F-4EB6-9B28-FB0216DB985D}" srcOrd="15" destOrd="0" presId="urn:microsoft.com/office/officeart/2005/8/layout/default"/>
    <dgm:cxn modelId="{EDB38932-CD7A-4DB4-94B6-38D916CDA8E4}" type="presParOf" srcId="{C934C7CC-F702-4261-9664-D22F5D904D20}" destId="{C9679F26-6238-4722-B398-DFF876BFA60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C65F-D67F-4284-ACBB-B70F9CC1F869}">
      <dsp:nvSpPr>
        <dsp:cNvPr id="0" name=""/>
        <dsp:cNvSpPr/>
      </dsp:nvSpPr>
      <dsp:spPr>
        <a:xfrm>
          <a:off x="207303" y="509"/>
          <a:ext cx="2309302" cy="138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Hospital and Practice Administrators</a:t>
          </a:r>
          <a:endParaRPr lang="en-US" sz="2700" kern="1200" dirty="0"/>
        </a:p>
      </dsp:txBody>
      <dsp:txXfrm>
        <a:off x="207303" y="509"/>
        <a:ext cx="2309302" cy="1385581"/>
      </dsp:txXfrm>
    </dsp:sp>
    <dsp:sp modelId="{7217DFC5-D1E5-4878-8B3C-D9B2EF765A96}">
      <dsp:nvSpPr>
        <dsp:cNvPr id="0" name=""/>
        <dsp:cNvSpPr/>
      </dsp:nvSpPr>
      <dsp:spPr>
        <a:xfrm>
          <a:off x="2758667" y="27306"/>
          <a:ext cx="2309302" cy="138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Clinicians</a:t>
          </a:r>
          <a:endParaRPr lang="en-US" sz="2700" kern="1200" dirty="0"/>
        </a:p>
      </dsp:txBody>
      <dsp:txXfrm>
        <a:off x="2758667" y="27306"/>
        <a:ext cx="2309302" cy="1385581"/>
      </dsp:txXfrm>
    </dsp:sp>
    <dsp:sp modelId="{8DCBB2CB-E8C8-4F8F-A185-CA9B30ACD4AD}">
      <dsp:nvSpPr>
        <dsp:cNvPr id="0" name=""/>
        <dsp:cNvSpPr/>
      </dsp:nvSpPr>
      <dsp:spPr>
        <a:xfrm>
          <a:off x="5287769" y="509"/>
          <a:ext cx="2309302" cy="138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Community Organizations</a:t>
          </a:r>
          <a:endParaRPr lang="en-US" sz="2700" kern="1200" dirty="0"/>
        </a:p>
      </dsp:txBody>
      <dsp:txXfrm>
        <a:off x="5287769" y="509"/>
        <a:ext cx="2309302" cy="1385581"/>
      </dsp:txXfrm>
    </dsp:sp>
    <dsp:sp modelId="{5A2BFB3B-ED52-4959-9E68-3229DF622A05}">
      <dsp:nvSpPr>
        <dsp:cNvPr id="0" name=""/>
        <dsp:cNvSpPr/>
      </dsp:nvSpPr>
      <dsp:spPr>
        <a:xfrm>
          <a:off x="207303" y="1617021"/>
          <a:ext cx="2309302" cy="138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Medical Societies &amp; Associations</a:t>
          </a:r>
          <a:endParaRPr lang="en-US" sz="2700" kern="1200" dirty="0"/>
        </a:p>
      </dsp:txBody>
      <dsp:txXfrm>
        <a:off x="207303" y="1617021"/>
        <a:ext cx="2309302" cy="1385581"/>
      </dsp:txXfrm>
    </dsp:sp>
    <dsp:sp modelId="{A4F7CBB3-E7EB-456E-B3FD-19E376AA013B}">
      <dsp:nvSpPr>
        <dsp:cNvPr id="0" name=""/>
        <dsp:cNvSpPr/>
      </dsp:nvSpPr>
      <dsp:spPr>
        <a:xfrm>
          <a:off x="2747536" y="1617021"/>
          <a:ext cx="2309302" cy="138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Contractors</a:t>
          </a:r>
          <a:endParaRPr lang="en-US" sz="2700" kern="1200" dirty="0"/>
        </a:p>
      </dsp:txBody>
      <dsp:txXfrm>
        <a:off x="2747536" y="1617021"/>
        <a:ext cx="2309302" cy="1385581"/>
      </dsp:txXfrm>
    </dsp:sp>
    <dsp:sp modelId="{0470DDE1-7796-4BF1-A483-ADEABBA9C254}">
      <dsp:nvSpPr>
        <dsp:cNvPr id="0" name=""/>
        <dsp:cNvSpPr/>
      </dsp:nvSpPr>
      <dsp:spPr>
        <a:xfrm>
          <a:off x="5287769" y="1617021"/>
          <a:ext cx="2309302" cy="138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Government Departments &amp; Agencies</a:t>
          </a:r>
          <a:endParaRPr lang="en-US" sz="2700" kern="1200" dirty="0"/>
        </a:p>
      </dsp:txBody>
      <dsp:txXfrm>
        <a:off x="5287769" y="1617021"/>
        <a:ext cx="2309302" cy="1385581"/>
      </dsp:txXfrm>
    </dsp:sp>
    <dsp:sp modelId="{4447E906-07CD-49E7-B1A6-04B259A9BB4E}">
      <dsp:nvSpPr>
        <dsp:cNvPr id="0" name=""/>
        <dsp:cNvSpPr/>
      </dsp:nvSpPr>
      <dsp:spPr>
        <a:xfrm>
          <a:off x="207303" y="3233533"/>
          <a:ext cx="2309302" cy="138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Public</a:t>
          </a:r>
          <a:endParaRPr lang="en-US" sz="2700" kern="1200" dirty="0"/>
        </a:p>
      </dsp:txBody>
      <dsp:txXfrm>
        <a:off x="207303" y="3233533"/>
        <a:ext cx="2309302" cy="1385581"/>
      </dsp:txXfrm>
    </dsp:sp>
    <dsp:sp modelId="{C2B67226-0979-4329-8ED4-E1D2DBB5592F}">
      <dsp:nvSpPr>
        <dsp:cNvPr id="0" name=""/>
        <dsp:cNvSpPr/>
      </dsp:nvSpPr>
      <dsp:spPr>
        <a:xfrm>
          <a:off x="2747536" y="3233533"/>
          <a:ext cx="2309302" cy="138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Employers</a:t>
          </a:r>
          <a:endParaRPr lang="en-US" sz="2700" kern="1200" dirty="0"/>
        </a:p>
      </dsp:txBody>
      <dsp:txXfrm>
        <a:off x="2747536" y="3233533"/>
        <a:ext cx="2309302" cy="1385581"/>
      </dsp:txXfrm>
    </dsp:sp>
    <dsp:sp modelId="{C9679F26-6238-4722-B398-DFF876BFA609}">
      <dsp:nvSpPr>
        <dsp:cNvPr id="0" name=""/>
        <dsp:cNvSpPr/>
      </dsp:nvSpPr>
      <dsp:spPr>
        <a:xfrm>
          <a:off x="5287769" y="3233533"/>
          <a:ext cx="2309302" cy="138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Legislature</a:t>
          </a:r>
          <a:endParaRPr lang="en-US" sz="2700" kern="1200" dirty="0"/>
        </a:p>
      </dsp:txBody>
      <dsp:txXfrm>
        <a:off x="5287769" y="3233533"/>
        <a:ext cx="2309302" cy="1385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477D64F-8F06-48DA-B910-475A6D842B0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409AF1B-8C89-474E-BF6D-B2D4FD7C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9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CED0E178-DE08-45EB-9074-A044DA5209D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C2FC99B-041F-4F6D-B65A-4F0C77E8B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9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58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9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0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4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9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4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67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9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8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05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8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4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04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3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1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C94DC43E-3AA4-400E-B6CD-F9BAC5AC1946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2975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133" y="4410397"/>
            <a:ext cx="5586735" cy="4175762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737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3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3F8A92-BE4E-4C99-A169-194D8D38BA67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9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hidden">
          <a:xfrm>
            <a:off x="0" y="-3174"/>
            <a:ext cx="9144000" cy="3607508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49"/>
            <a:ext cx="7929000" cy="2155185"/>
          </a:xfrm>
        </p:spPr>
        <p:txBody>
          <a:bodyPr anchor="ctr"/>
          <a:lstStyle>
            <a:lvl1pPr>
              <a:defRPr sz="405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050632"/>
            <a:ext cx="7929000" cy="1707928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7" name="Picture 6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 bwMode="hidden">
          <a:xfrm>
            <a:off x="0" y="6346169"/>
            <a:ext cx="9144000" cy="511831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 bwMode="hidden">
          <a:xfrm>
            <a:off x="-1" y="6276276"/>
            <a:ext cx="9144001" cy="64008"/>
            <a:chOff x="-1" y="6295604"/>
            <a:chExt cx="9144001" cy="48552"/>
          </a:xfrm>
          <a:effectLst>
            <a:outerShdw blurRad="38100" dist="25400" dir="16200000" rotWithShape="0">
              <a:prstClr val="black">
                <a:alpha val="10000"/>
              </a:prstClr>
            </a:outerShdw>
          </a:effectLst>
        </p:grpSpPr>
        <p:sp>
          <p:nvSpPr>
            <p:cNvPr id="15" name="Rectangle 14"/>
            <p:cNvSpPr/>
            <p:nvPr/>
          </p:nvSpPr>
          <p:spPr bwMode="hidden">
            <a:xfrm>
              <a:off x="-1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hidden">
            <a:xfrm>
              <a:off x="2285999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hidden">
            <a:xfrm>
              <a:off x="4572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tint val="98000"/>
                    <a:lumMod val="102000"/>
                  </a:schemeClr>
                  <a:schemeClr val="accent3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hidden">
            <a:xfrm>
              <a:off x="6858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4">
                    <a:tint val="98000"/>
                    <a:lumMod val="102000"/>
                  </a:schemeClr>
                  <a:schemeClr val="accent4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/>
            <a:r>
              <a:rPr lang="en-US" sz="1150" b="1" dirty="0" smtClean="0">
                <a:solidFill>
                  <a:schemeClr val="bg1"/>
                </a:solidFill>
              </a:rPr>
              <a:t>www.chcs.org  |  @</a:t>
            </a:r>
            <a:r>
              <a:rPr lang="en-US" sz="1150" b="1" dirty="0" err="1" smtClean="0">
                <a:solidFill>
                  <a:schemeClr val="bg1"/>
                </a:solidFill>
              </a:rPr>
              <a:t>CHCShealth</a:t>
            </a:r>
            <a:endParaRPr lang="en-US" sz="1150" b="1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5757863"/>
            <a:ext cx="7927975" cy="431800"/>
          </a:xfrm>
        </p:spPr>
        <p:txBody>
          <a:bodyPr/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Click to add funder attribution.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92018"/>
            <a:ext cx="4164804" cy="576262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2168280"/>
            <a:ext cx="4164807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92018"/>
            <a:ext cx="4164801" cy="576262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blackGray">
          <a:xfrm>
            <a:off x="4640566" y="2168280"/>
            <a:ext cx="4164800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2 Boxe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92018"/>
            <a:ext cx="4164804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2168280"/>
            <a:ext cx="4164807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92018"/>
            <a:ext cx="4164801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blackGray">
          <a:xfrm>
            <a:off x="4640565" y="2168280"/>
            <a:ext cx="4164801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41216"/>
            <a:ext cx="4164804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5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41216"/>
            <a:ext cx="4164801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idx="13"/>
          </p:nvPr>
        </p:nvSpPr>
        <p:spPr bwMode="gray">
          <a:xfrm>
            <a:off x="338638" y="3935384"/>
            <a:ext cx="4164804" cy="411480"/>
          </a:xfrm>
          <a:blipFill dpi="0" rotWithShape="1"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 userDrawn="1">
            <p:ph type="body" sz="quarter" idx="15"/>
          </p:nvPr>
        </p:nvSpPr>
        <p:spPr bwMode="gray">
          <a:xfrm>
            <a:off x="4640564" y="3935384"/>
            <a:ext cx="4164801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3"/>
          <p:cNvSpPr>
            <a:spLocks noGrp="1"/>
          </p:cNvSpPr>
          <p:nvPr>
            <p:ph sz="half" idx="16"/>
          </p:nvPr>
        </p:nvSpPr>
        <p:spPr bwMode="blackGray">
          <a:xfrm>
            <a:off x="4640557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 bwMode="blackGray">
          <a:xfrm>
            <a:off x="338635" y="4346864"/>
            <a:ext cx="4164807" cy="184799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 bwMode="blackGray">
          <a:xfrm>
            <a:off x="4640558" y="4346863"/>
            <a:ext cx="4164807" cy="1847669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Squar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41216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5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41216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idx="13"/>
          </p:nvPr>
        </p:nvSpPr>
        <p:spPr bwMode="gray">
          <a:xfrm>
            <a:off x="338638" y="3935384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 userDrawn="1">
            <p:ph type="body" sz="quarter" idx="15"/>
          </p:nvPr>
        </p:nvSpPr>
        <p:spPr bwMode="gray">
          <a:xfrm>
            <a:off x="4640564" y="3935384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3"/>
          <p:cNvSpPr>
            <a:spLocks noGrp="1"/>
          </p:cNvSpPr>
          <p:nvPr>
            <p:ph sz="half" idx="16"/>
          </p:nvPr>
        </p:nvSpPr>
        <p:spPr bwMode="blackGray">
          <a:xfrm>
            <a:off x="4640557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 bwMode="blackGray">
          <a:xfrm>
            <a:off x="338635" y="4346864"/>
            <a:ext cx="4164807" cy="184799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 bwMode="blackGray">
          <a:xfrm>
            <a:off x="4640558" y="4346863"/>
            <a:ext cx="4164807" cy="1847669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p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O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hidden">
          <a:xfrm>
            <a:off x="0" y="-3174"/>
            <a:ext cx="9144000" cy="3607508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51"/>
            <a:ext cx="7929000" cy="2155185"/>
          </a:xfrm>
        </p:spPr>
        <p:txBody>
          <a:bodyPr anchor="ctr"/>
          <a:lstStyle>
            <a:lvl1pPr>
              <a:defRPr sz="405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050632"/>
            <a:ext cx="7929000" cy="1707928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7" name="Picture 6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 bwMode="hidden">
          <a:xfrm>
            <a:off x="0" y="6346171"/>
            <a:ext cx="9144000" cy="511831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 bwMode="hidden">
          <a:xfrm>
            <a:off x="-1" y="6276276"/>
            <a:ext cx="9144001" cy="64008"/>
            <a:chOff x="-1" y="6295604"/>
            <a:chExt cx="9144001" cy="48552"/>
          </a:xfrm>
          <a:effectLst>
            <a:outerShdw blurRad="38100" dist="25400" dir="16200000" rotWithShape="0">
              <a:prstClr val="black">
                <a:alpha val="10000"/>
              </a:prstClr>
            </a:outerShdw>
          </a:effectLst>
        </p:grpSpPr>
        <p:sp>
          <p:nvSpPr>
            <p:cNvPr id="15" name="Rectangle 14"/>
            <p:cNvSpPr/>
            <p:nvPr/>
          </p:nvSpPr>
          <p:spPr bwMode="hidden">
            <a:xfrm>
              <a:off x="-1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hidden">
            <a:xfrm>
              <a:off x="2285999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hidden">
            <a:xfrm>
              <a:off x="4572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tint val="98000"/>
                    <a:lumMod val="102000"/>
                  </a:schemeClr>
                  <a:schemeClr val="accent3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hidden">
            <a:xfrm>
              <a:off x="6858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4">
                    <a:tint val="98000"/>
                    <a:lumMod val="102000"/>
                  </a:schemeClr>
                  <a:schemeClr val="accent4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4" y="5757863"/>
            <a:ext cx="7927975" cy="431800"/>
          </a:xfrm>
        </p:spPr>
        <p:txBody>
          <a:bodyPr/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Click to add funder attribution.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/>
          <p:cNvSpPr/>
          <p:nvPr userDrawn="1"/>
        </p:nvSpPr>
        <p:spPr bwMode="hidden">
          <a:xfrm>
            <a:off x="0" y="-3174"/>
            <a:ext cx="9144000" cy="2717799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23" name="Picture 22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hidden">
          <a:xfrm>
            <a:off x="0" y="6346171"/>
            <a:ext cx="9144000" cy="511831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 bwMode="hidden">
          <a:xfrm>
            <a:off x="-1" y="6276276"/>
            <a:ext cx="9144001" cy="64008"/>
            <a:chOff x="-1" y="6295604"/>
            <a:chExt cx="9144001" cy="48552"/>
          </a:xfrm>
          <a:effectLst>
            <a:outerShdw blurRad="38100" dist="25400" dir="16200000" rotWithShape="0">
              <a:prstClr val="black">
                <a:alpha val="10000"/>
              </a:prstClr>
            </a:outerShdw>
          </a:effectLst>
        </p:grpSpPr>
        <p:sp>
          <p:nvSpPr>
            <p:cNvPr id="28" name="Rectangle 27"/>
            <p:cNvSpPr/>
            <p:nvPr/>
          </p:nvSpPr>
          <p:spPr bwMode="hidden">
            <a:xfrm>
              <a:off x="-1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hidden">
            <a:xfrm>
              <a:off x="2285999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hidden">
            <a:xfrm>
              <a:off x="4572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tint val="98000"/>
                    <a:lumMod val="102000"/>
                  </a:schemeClr>
                  <a:schemeClr val="accent3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hidden">
            <a:xfrm>
              <a:off x="6858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4">
                    <a:tint val="98000"/>
                    <a:lumMod val="102000"/>
                  </a:schemeClr>
                  <a:schemeClr val="accent4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50"/>
            <a:ext cx="7929000" cy="1265477"/>
          </a:xfrm>
        </p:spPr>
        <p:txBody>
          <a:bodyPr anchor="ctr"/>
          <a:lstStyle>
            <a:lvl1pPr>
              <a:defRPr sz="4050"/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99" y="3131031"/>
            <a:ext cx="7929000" cy="2627531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4" y="5757863"/>
            <a:ext cx="7927975" cy="431800"/>
          </a:xfrm>
        </p:spPr>
        <p:txBody>
          <a:bodyPr/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Click to add funder attribution.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38637" y="1636296"/>
            <a:ext cx="7910014" cy="4618681"/>
          </a:xfrm>
        </p:spPr>
        <p:txBody>
          <a:bodyPr/>
          <a:lstStyle>
            <a:lvl1pPr>
              <a:buSzPct val="10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185" indent="-214303">
              <a:buClr>
                <a:schemeClr val="accent4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07" indent="-171442">
              <a:buClr>
                <a:schemeClr val="accent3"/>
              </a:buClr>
              <a:buSzPct val="50000"/>
              <a:buFont typeface="Wingdings 2" panose="05020102010507070707" pitchFamily="18" charset="2"/>
              <a:buChar char="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090" indent="-171442">
              <a:buClr>
                <a:schemeClr val="accent2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2974" indent="-171442">
              <a:buClr>
                <a:schemeClr val="accent6"/>
              </a:buClr>
              <a:buSzPct val="75000"/>
              <a:buFont typeface="Wingdings 2" panose="05020102010507070707" pitchFamily="18" charset="2"/>
              <a:buChar char="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/>
          <p:cNvSpPr/>
          <p:nvPr userDrawn="1"/>
        </p:nvSpPr>
        <p:spPr bwMode="hidden">
          <a:xfrm>
            <a:off x="0" y="-3174"/>
            <a:ext cx="9144000" cy="2717799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23" name="Picture 22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hidden">
          <a:xfrm>
            <a:off x="0" y="6346169"/>
            <a:ext cx="9144000" cy="511831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 bwMode="hidden">
          <a:xfrm>
            <a:off x="-1" y="6276276"/>
            <a:ext cx="9144001" cy="64008"/>
            <a:chOff x="-1" y="6295604"/>
            <a:chExt cx="9144001" cy="48552"/>
          </a:xfrm>
          <a:effectLst>
            <a:outerShdw blurRad="38100" dist="25400" dir="16200000" rotWithShape="0">
              <a:prstClr val="black">
                <a:alpha val="10000"/>
              </a:prstClr>
            </a:outerShdw>
          </a:effectLst>
        </p:grpSpPr>
        <p:sp>
          <p:nvSpPr>
            <p:cNvPr id="28" name="Rectangle 27"/>
            <p:cNvSpPr/>
            <p:nvPr/>
          </p:nvSpPr>
          <p:spPr bwMode="hidden">
            <a:xfrm>
              <a:off x="-1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hidden">
            <a:xfrm>
              <a:off x="2285999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hidden">
            <a:xfrm>
              <a:off x="4572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tint val="98000"/>
                    <a:lumMod val="102000"/>
                  </a:schemeClr>
                  <a:schemeClr val="accent3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hidden">
            <a:xfrm>
              <a:off x="6858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4">
                    <a:tint val="98000"/>
                    <a:lumMod val="102000"/>
                  </a:schemeClr>
                  <a:schemeClr val="accent4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/>
            <a:r>
              <a:rPr lang="en-US" sz="1150" b="1" dirty="0" smtClean="0">
                <a:solidFill>
                  <a:schemeClr val="bg1"/>
                </a:solidFill>
              </a:rPr>
              <a:t>www.chcs.org  |  @</a:t>
            </a:r>
            <a:r>
              <a:rPr lang="en-US" sz="1150" b="1" dirty="0" err="1" smtClean="0">
                <a:solidFill>
                  <a:schemeClr val="bg1"/>
                </a:solidFill>
              </a:rPr>
              <a:t>CHCShealth</a:t>
            </a:r>
            <a:endParaRPr lang="en-US" sz="115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48"/>
            <a:ext cx="7929000" cy="1265477"/>
          </a:xfrm>
        </p:spPr>
        <p:txBody>
          <a:bodyPr anchor="ctr"/>
          <a:lstStyle>
            <a:lvl1pPr>
              <a:defRPr sz="4050"/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99" y="3131029"/>
            <a:ext cx="7929000" cy="2627531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5757863"/>
            <a:ext cx="7927975" cy="431800"/>
          </a:xfrm>
        </p:spPr>
        <p:txBody>
          <a:bodyPr/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Click to add funder attribution.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60373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60373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3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26506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26506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26506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901027" y="1732979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baseline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897986" y="3226747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894945" y="4720515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61079" y="1732979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61079" y="3226746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061079" y="4720513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urquois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11469" y="2694600"/>
            <a:ext cx="7921064" cy="1468800"/>
          </a:xfrm>
        </p:spPr>
        <p:txBody>
          <a:bodyPr anchor="ctr"/>
          <a:lstStyle>
            <a:lvl1pPr marL="914400" indent="0" algn="l">
              <a:defRPr sz="4400" b="0" cap="none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38636" y="6346171"/>
            <a:ext cx="631911" cy="365125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4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4" name="Picture 13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1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tint val="98000"/>
                  <a:lumMod val="102000"/>
                </a:schemeClr>
                <a:schemeClr val="accent2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4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8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tint val="98000"/>
                  <a:lumMod val="102000"/>
                </a:schemeClr>
                <a:schemeClr val="accent3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4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0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4">
                  <a:tint val="98000"/>
                  <a:lumMod val="102000"/>
                </a:schemeClr>
                <a:schemeClr val="accent4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4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9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37" y="1636295"/>
            <a:ext cx="4164805" cy="459606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6" y="1636295"/>
            <a:ext cx="4164801" cy="4596063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92018"/>
            <a:ext cx="4164804" cy="576262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2168282"/>
            <a:ext cx="4164807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6" y="1592018"/>
            <a:ext cx="4164801" cy="576262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blackGray">
          <a:xfrm>
            <a:off x="4640566" y="2168282"/>
            <a:ext cx="4164800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2 Boxe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92018"/>
            <a:ext cx="4164804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2168282"/>
            <a:ext cx="4164807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6" y="1592018"/>
            <a:ext cx="4164801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blackGray">
          <a:xfrm>
            <a:off x="4640566" y="2168282"/>
            <a:ext cx="4164801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41216"/>
            <a:ext cx="4164804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6" y="1541216"/>
            <a:ext cx="4164801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idx="13"/>
          </p:nvPr>
        </p:nvSpPr>
        <p:spPr bwMode="gray">
          <a:xfrm>
            <a:off x="338638" y="3935384"/>
            <a:ext cx="4164804" cy="411480"/>
          </a:xfrm>
          <a:blipFill dpi="0" rotWithShape="1"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 userDrawn="1">
            <p:ph type="body" sz="quarter" idx="15"/>
          </p:nvPr>
        </p:nvSpPr>
        <p:spPr bwMode="gray">
          <a:xfrm>
            <a:off x="4640564" y="3935384"/>
            <a:ext cx="4164801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16"/>
          </p:nvPr>
        </p:nvSpPr>
        <p:spPr bwMode="blackGray">
          <a:xfrm>
            <a:off x="4640558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 bwMode="blackGray">
          <a:xfrm>
            <a:off x="338636" y="4346866"/>
            <a:ext cx="4164807" cy="184799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 bwMode="blackGray">
          <a:xfrm>
            <a:off x="4640558" y="4346865"/>
            <a:ext cx="4164807" cy="1847669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Squar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41216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6" y="1541216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idx="13"/>
          </p:nvPr>
        </p:nvSpPr>
        <p:spPr bwMode="gray">
          <a:xfrm>
            <a:off x="338638" y="3935384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 userDrawn="1">
            <p:ph type="body" sz="quarter" idx="15"/>
          </p:nvPr>
        </p:nvSpPr>
        <p:spPr bwMode="gray">
          <a:xfrm>
            <a:off x="4640564" y="3935384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16"/>
          </p:nvPr>
        </p:nvSpPr>
        <p:spPr bwMode="blackGray">
          <a:xfrm>
            <a:off x="4640558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 bwMode="blackGray">
          <a:xfrm>
            <a:off x="338636" y="4346866"/>
            <a:ext cx="4164807" cy="184799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 bwMode="blackGray">
          <a:xfrm>
            <a:off x="4640558" y="4346865"/>
            <a:ext cx="4164807" cy="1847669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38637" y="1636294"/>
            <a:ext cx="7910014" cy="4618681"/>
          </a:xfrm>
        </p:spPr>
        <p:txBody>
          <a:bodyPr/>
          <a:lstStyle>
            <a:lvl1pPr>
              <a:buSzPct val="10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185" indent="-214303">
              <a:buClr>
                <a:schemeClr val="accent4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07" indent="-171442">
              <a:buClr>
                <a:schemeClr val="accent3"/>
              </a:buClr>
              <a:buSzPct val="50000"/>
              <a:buFont typeface="Wingdings 2" panose="05020102010507070707" pitchFamily="18" charset="2"/>
              <a:buChar char="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090" indent="-171442">
              <a:buClr>
                <a:schemeClr val="accent2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2974" indent="-171442">
              <a:buClr>
                <a:schemeClr val="accent6"/>
              </a:buClr>
              <a:buSzPct val="75000"/>
              <a:buFont typeface="Wingdings 2" panose="05020102010507070707" pitchFamily="18" charset="2"/>
              <a:buChar char="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p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O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hidden">
          <a:xfrm>
            <a:off x="0" y="-3174"/>
            <a:ext cx="9144000" cy="3607508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51"/>
            <a:ext cx="7929000" cy="2155185"/>
          </a:xfrm>
        </p:spPr>
        <p:txBody>
          <a:bodyPr anchor="ctr"/>
          <a:lstStyle>
            <a:lvl1pPr>
              <a:defRPr sz="405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050632"/>
            <a:ext cx="7929000" cy="1707928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7" name="Picture 6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 bwMode="hidden">
          <a:xfrm>
            <a:off x="0" y="6346171"/>
            <a:ext cx="9144000" cy="511831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 bwMode="hidden">
          <a:xfrm>
            <a:off x="-1" y="6276276"/>
            <a:ext cx="9144001" cy="64008"/>
            <a:chOff x="-1" y="6295604"/>
            <a:chExt cx="9144001" cy="48552"/>
          </a:xfrm>
          <a:effectLst>
            <a:outerShdw blurRad="38100" dist="25400" dir="16200000" rotWithShape="0">
              <a:prstClr val="black">
                <a:alpha val="10000"/>
              </a:prstClr>
            </a:outerShdw>
          </a:effectLst>
        </p:grpSpPr>
        <p:sp>
          <p:nvSpPr>
            <p:cNvPr id="15" name="Rectangle 14"/>
            <p:cNvSpPr/>
            <p:nvPr/>
          </p:nvSpPr>
          <p:spPr bwMode="hidden">
            <a:xfrm>
              <a:off x="-1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hidden">
            <a:xfrm>
              <a:off x="2285999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hidden">
            <a:xfrm>
              <a:off x="4572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tint val="98000"/>
                    <a:lumMod val="102000"/>
                  </a:schemeClr>
                  <a:schemeClr val="accent3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hidden">
            <a:xfrm>
              <a:off x="6858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4">
                    <a:tint val="98000"/>
                    <a:lumMod val="102000"/>
                  </a:schemeClr>
                  <a:schemeClr val="accent4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4" y="5757863"/>
            <a:ext cx="7927975" cy="431800"/>
          </a:xfrm>
        </p:spPr>
        <p:txBody>
          <a:bodyPr/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Click to add funder attribution.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/>
          <p:cNvSpPr/>
          <p:nvPr userDrawn="1"/>
        </p:nvSpPr>
        <p:spPr bwMode="hidden">
          <a:xfrm>
            <a:off x="0" y="-3174"/>
            <a:ext cx="9144000" cy="2717799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23" name="Picture 22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hidden">
          <a:xfrm>
            <a:off x="0" y="6346171"/>
            <a:ext cx="9144000" cy="511831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 bwMode="hidden">
          <a:xfrm>
            <a:off x="-1" y="6276276"/>
            <a:ext cx="9144001" cy="64008"/>
            <a:chOff x="-1" y="6295604"/>
            <a:chExt cx="9144001" cy="48552"/>
          </a:xfrm>
          <a:effectLst>
            <a:outerShdw blurRad="38100" dist="25400" dir="16200000" rotWithShape="0">
              <a:prstClr val="black">
                <a:alpha val="10000"/>
              </a:prstClr>
            </a:outerShdw>
          </a:effectLst>
        </p:grpSpPr>
        <p:sp>
          <p:nvSpPr>
            <p:cNvPr id="28" name="Rectangle 27"/>
            <p:cNvSpPr/>
            <p:nvPr/>
          </p:nvSpPr>
          <p:spPr bwMode="hidden">
            <a:xfrm>
              <a:off x="-1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hidden">
            <a:xfrm>
              <a:off x="2285999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hidden">
            <a:xfrm>
              <a:off x="4572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tint val="98000"/>
                    <a:lumMod val="102000"/>
                  </a:schemeClr>
                  <a:schemeClr val="accent3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hidden">
            <a:xfrm>
              <a:off x="6858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4">
                    <a:tint val="98000"/>
                    <a:lumMod val="102000"/>
                  </a:schemeClr>
                  <a:schemeClr val="accent4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50"/>
            <a:ext cx="7929000" cy="1265477"/>
          </a:xfrm>
        </p:spPr>
        <p:txBody>
          <a:bodyPr anchor="ctr"/>
          <a:lstStyle>
            <a:lvl1pPr>
              <a:defRPr sz="4050"/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99" y="3131031"/>
            <a:ext cx="7929000" cy="2627531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4" y="5757863"/>
            <a:ext cx="7927975" cy="431800"/>
          </a:xfrm>
        </p:spPr>
        <p:txBody>
          <a:bodyPr/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Click to add funder attribution.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38637" y="1636296"/>
            <a:ext cx="7910014" cy="4618681"/>
          </a:xfrm>
        </p:spPr>
        <p:txBody>
          <a:bodyPr/>
          <a:lstStyle>
            <a:lvl1pPr>
              <a:buSzPct val="10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185" indent="-214303">
              <a:buClr>
                <a:schemeClr val="accent4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07" indent="-171442">
              <a:buClr>
                <a:schemeClr val="accent3"/>
              </a:buClr>
              <a:buSzPct val="50000"/>
              <a:buFont typeface="Wingdings 2" panose="05020102010507070707" pitchFamily="18" charset="2"/>
              <a:buChar char="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090" indent="-171442">
              <a:buClr>
                <a:schemeClr val="accent2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2974" indent="-171442">
              <a:buClr>
                <a:schemeClr val="accent6"/>
              </a:buClr>
              <a:buSzPct val="75000"/>
              <a:buFont typeface="Wingdings 2" panose="05020102010507070707" pitchFamily="18" charset="2"/>
              <a:buChar char="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60373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60373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3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26506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26506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26506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901027" y="1732979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baseline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897986" y="3226747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894945" y="4720515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61079" y="1732979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61079" y="3226746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061079" y="4720513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urquois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11469" y="2694600"/>
            <a:ext cx="7921064" cy="1468800"/>
          </a:xfrm>
        </p:spPr>
        <p:txBody>
          <a:bodyPr anchor="ctr"/>
          <a:lstStyle>
            <a:lvl1pPr marL="914400" indent="0" algn="l">
              <a:defRPr sz="4400" b="0" cap="none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38636" y="6346171"/>
            <a:ext cx="631911" cy="365125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4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4" name="Picture 13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5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tint val="98000"/>
                  <a:lumMod val="102000"/>
                </a:schemeClr>
                <a:schemeClr val="accent2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4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9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tint val="98000"/>
                  <a:lumMod val="102000"/>
                </a:schemeClr>
                <a:schemeClr val="accent3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4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0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60373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60373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3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26506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26506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26506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901027" y="1732977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baseline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897986" y="3226745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894945" y="4720513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61079" y="1732977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61079" y="3226744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061079" y="4720511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4">
                  <a:tint val="98000"/>
                  <a:lumMod val="102000"/>
                </a:schemeClr>
                <a:schemeClr val="accent4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5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4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3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3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37" y="1636295"/>
            <a:ext cx="4164805" cy="459606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6" y="1636295"/>
            <a:ext cx="4164801" cy="4596063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92018"/>
            <a:ext cx="4164804" cy="576262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2168282"/>
            <a:ext cx="4164807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6" y="1592018"/>
            <a:ext cx="4164801" cy="576262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blackGray">
          <a:xfrm>
            <a:off x="4640566" y="2168282"/>
            <a:ext cx="4164800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2 Boxe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92018"/>
            <a:ext cx="4164804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2168282"/>
            <a:ext cx="4164807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6" y="1592018"/>
            <a:ext cx="4164801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blackGray">
          <a:xfrm>
            <a:off x="4640566" y="2168282"/>
            <a:ext cx="4164801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41216"/>
            <a:ext cx="4164804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6" y="1541216"/>
            <a:ext cx="4164801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idx="13"/>
          </p:nvPr>
        </p:nvSpPr>
        <p:spPr bwMode="gray">
          <a:xfrm>
            <a:off x="338638" y="3935384"/>
            <a:ext cx="4164804" cy="411480"/>
          </a:xfrm>
          <a:blipFill dpi="0" rotWithShape="1"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 userDrawn="1">
            <p:ph type="body" sz="quarter" idx="15"/>
          </p:nvPr>
        </p:nvSpPr>
        <p:spPr bwMode="gray">
          <a:xfrm>
            <a:off x="4640564" y="3935384"/>
            <a:ext cx="4164801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16"/>
          </p:nvPr>
        </p:nvSpPr>
        <p:spPr bwMode="blackGray">
          <a:xfrm>
            <a:off x="4640558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 bwMode="blackGray">
          <a:xfrm>
            <a:off x="338636" y="4346866"/>
            <a:ext cx="4164807" cy="184799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 bwMode="blackGray">
          <a:xfrm>
            <a:off x="4640558" y="4346865"/>
            <a:ext cx="4164807" cy="1847669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Squar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41216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6" y="1541216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idx="13"/>
          </p:nvPr>
        </p:nvSpPr>
        <p:spPr bwMode="gray">
          <a:xfrm>
            <a:off x="338638" y="3935384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 userDrawn="1">
            <p:ph type="body" sz="quarter" idx="15"/>
          </p:nvPr>
        </p:nvSpPr>
        <p:spPr bwMode="gray">
          <a:xfrm>
            <a:off x="4640564" y="3935384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16"/>
          </p:nvPr>
        </p:nvSpPr>
        <p:spPr bwMode="blackGray">
          <a:xfrm>
            <a:off x="4640558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 bwMode="blackGray">
          <a:xfrm>
            <a:off x="338636" y="4346866"/>
            <a:ext cx="4164807" cy="184799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 bwMode="blackGray">
          <a:xfrm>
            <a:off x="4640558" y="4346865"/>
            <a:ext cx="4164807" cy="1847669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p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O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hidden">
          <a:xfrm>
            <a:off x="0" y="-3174"/>
            <a:ext cx="9144000" cy="3607508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49"/>
            <a:ext cx="7929000" cy="2155185"/>
          </a:xfrm>
        </p:spPr>
        <p:txBody>
          <a:bodyPr anchor="ctr"/>
          <a:lstStyle>
            <a:lvl1pPr>
              <a:defRPr sz="405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050632"/>
            <a:ext cx="7929000" cy="1707928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7" name="Picture 6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 bwMode="hidden">
          <a:xfrm>
            <a:off x="0" y="6346169"/>
            <a:ext cx="9144000" cy="511831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 bwMode="hidden">
          <a:xfrm>
            <a:off x="-1" y="6276276"/>
            <a:ext cx="9144001" cy="64008"/>
            <a:chOff x="-1" y="6295604"/>
            <a:chExt cx="9144001" cy="48552"/>
          </a:xfrm>
          <a:effectLst>
            <a:outerShdw blurRad="38100" dist="25400" dir="16200000" rotWithShape="0">
              <a:prstClr val="black">
                <a:alpha val="10000"/>
              </a:prstClr>
            </a:outerShdw>
          </a:effectLst>
        </p:grpSpPr>
        <p:sp>
          <p:nvSpPr>
            <p:cNvPr id="15" name="Rectangle 14"/>
            <p:cNvSpPr/>
            <p:nvPr/>
          </p:nvSpPr>
          <p:spPr bwMode="hidden">
            <a:xfrm>
              <a:off x="-1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hidden">
            <a:xfrm>
              <a:off x="2285999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hidden">
            <a:xfrm>
              <a:off x="4572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tint val="98000"/>
                    <a:lumMod val="102000"/>
                  </a:schemeClr>
                  <a:schemeClr val="accent3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hidden">
            <a:xfrm>
              <a:off x="6858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4">
                    <a:tint val="98000"/>
                    <a:lumMod val="102000"/>
                  </a:schemeClr>
                  <a:schemeClr val="accent4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5757863"/>
            <a:ext cx="7927975" cy="431800"/>
          </a:xfrm>
        </p:spPr>
        <p:txBody>
          <a:bodyPr/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Click to add funder attribution.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urquois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11468" y="2694600"/>
            <a:ext cx="7921064" cy="1468800"/>
          </a:xfrm>
        </p:spPr>
        <p:txBody>
          <a:bodyPr anchor="ctr"/>
          <a:lstStyle>
            <a:lvl1pPr marL="914400" indent="0" algn="l">
              <a:defRPr sz="4400" b="0" cap="none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/>
            <a:r>
              <a:rPr lang="en-US" sz="1150" b="1" dirty="0" smtClean="0">
                <a:solidFill>
                  <a:schemeClr val="bg1"/>
                </a:solidFill>
              </a:rPr>
              <a:t>www.chcs.org  |  @</a:t>
            </a:r>
            <a:r>
              <a:rPr lang="en-US" sz="1150" b="1" dirty="0" err="1" smtClean="0">
                <a:solidFill>
                  <a:schemeClr val="bg1"/>
                </a:solidFill>
              </a:rPr>
              <a:t>CHCShealth</a:t>
            </a:r>
            <a:endParaRPr lang="en-US" sz="1150" b="1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2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4" name="Picture 13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/>
          <p:cNvSpPr/>
          <p:nvPr userDrawn="1"/>
        </p:nvSpPr>
        <p:spPr bwMode="hidden">
          <a:xfrm>
            <a:off x="0" y="-3174"/>
            <a:ext cx="9144000" cy="2717799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23" name="Picture 22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 userDrawn="1"/>
        </p:nvSpPr>
        <p:spPr bwMode="hidden">
          <a:xfrm>
            <a:off x="0" y="6346169"/>
            <a:ext cx="9144000" cy="511831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 bwMode="hidden">
          <a:xfrm>
            <a:off x="-1" y="6276276"/>
            <a:ext cx="9144001" cy="64008"/>
            <a:chOff x="-1" y="6295604"/>
            <a:chExt cx="9144001" cy="48552"/>
          </a:xfrm>
          <a:effectLst>
            <a:outerShdw blurRad="38100" dist="25400" dir="16200000" rotWithShape="0">
              <a:prstClr val="black">
                <a:alpha val="10000"/>
              </a:prstClr>
            </a:outerShdw>
          </a:effectLst>
        </p:grpSpPr>
        <p:sp>
          <p:nvSpPr>
            <p:cNvPr id="28" name="Rectangle 27"/>
            <p:cNvSpPr/>
            <p:nvPr/>
          </p:nvSpPr>
          <p:spPr bwMode="hidden">
            <a:xfrm>
              <a:off x="-1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hidden">
            <a:xfrm>
              <a:off x="2285999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hidden">
            <a:xfrm>
              <a:off x="4572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tint val="98000"/>
                    <a:lumMod val="102000"/>
                  </a:schemeClr>
                  <a:schemeClr val="accent3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hidden">
            <a:xfrm>
              <a:off x="6858000" y="6295604"/>
              <a:ext cx="2286000" cy="48552"/>
            </a:xfrm>
            <a:prstGeom prst="rect">
              <a:avLst/>
            </a:prstGeom>
            <a:blipFill dpi="0" rotWithShape="1">
              <a:blip r:embed="rId2">
                <a:duotone>
                  <a:schemeClr val="accent4">
                    <a:tint val="98000"/>
                    <a:lumMod val="102000"/>
                  </a:schemeClr>
                  <a:schemeClr val="accent4">
                    <a:shade val="98000"/>
                    <a:lumMod val="98000"/>
                  </a:schemeClr>
                </a:duotone>
              </a:blip>
              <a:srcRect/>
              <a:tile tx="0" ty="0" sx="50000" sy="50000" flip="none" algn="tl"/>
            </a:blip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48"/>
            <a:ext cx="7929000" cy="1265477"/>
          </a:xfrm>
        </p:spPr>
        <p:txBody>
          <a:bodyPr anchor="ctr"/>
          <a:lstStyle>
            <a:lvl1pPr>
              <a:defRPr sz="4050"/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99" y="3131029"/>
            <a:ext cx="7929000" cy="2627531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5757863"/>
            <a:ext cx="7927975" cy="431800"/>
          </a:xfrm>
        </p:spPr>
        <p:txBody>
          <a:bodyPr/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Click to add funder attribution.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38637" y="1636294"/>
            <a:ext cx="7910014" cy="4618681"/>
          </a:xfrm>
        </p:spPr>
        <p:txBody>
          <a:bodyPr/>
          <a:lstStyle>
            <a:lvl1pPr>
              <a:buSzPct val="10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185" indent="-214303">
              <a:buClr>
                <a:schemeClr val="accent4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07" indent="-171442">
              <a:buClr>
                <a:schemeClr val="accent3"/>
              </a:buClr>
              <a:buSzPct val="50000"/>
              <a:buFont typeface="Wingdings 2" panose="05020102010507070707" pitchFamily="18" charset="2"/>
              <a:buChar char="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090" indent="-171442">
              <a:buClr>
                <a:schemeClr val="accent2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2974" indent="-171442">
              <a:buClr>
                <a:schemeClr val="accent6"/>
              </a:buClr>
              <a:buSzPct val="75000"/>
              <a:buFont typeface="Wingdings 2" panose="05020102010507070707" pitchFamily="18" charset="2"/>
              <a:buChar char="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60373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60373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3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26506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26506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26506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901027" y="1732977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baseline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897986" y="3226745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894945" y="4720513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61079" y="1732977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61079" y="3226744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061079" y="4720511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urquois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11468" y="2694600"/>
            <a:ext cx="7921064" cy="1468800"/>
          </a:xfrm>
        </p:spPr>
        <p:txBody>
          <a:bodyPr anchor="ctr"/>
          <a:lstStyle>
            <a:lvl1pPr marL="914400" indent="0" algn="l">
              <a:defRPr sz="4400" b="0" cap="none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2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4" name="Picture 13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9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tint val="98000"/>
                  <a:lumMod val="102000"/>
                </a:schemeClr>
                <a:schemeClr val="accent2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2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9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tint val="98000"/>
                  <a:lumMod val="102000"/>
                </a:schemeClr>
                <a:schemeClr val="accent3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2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2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4">
                  <a:tint val="98000"/>
                  <a:lumMod val="102000"/>
                </a:schemeClr>
                <a:schemeClr val="accent4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buClr>
                <a:srgbClr val="0182A9"/>
              </a:buClr>
            </a:pPr>
            <a:r>
              <a:rPr lang="en-US" sz="1150" b="1" dirty="0" smtClean="0">
                <a:solidFill>
                  <a:prstClr val="white"/>
                </a:solidFill>
              </a:rPr>
              <a:t>www.chcs.org  |  @</a:t>
            </a:r>
            <a:r>
              <a:rPr lang="en-US" sz="1150" b="1" dirty="0" err="1" smtClean="0">
                <a:solidFill>
                  <a:prstClr val="white"/>
                </a:solidFill>
              </a:rPr>
              <a:t>CHCShealth</a:t>
            </a:r>
            <a:endParaRPr lang="en-US" sz="1150" b="1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2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8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36" y="1636295"/>
            <a:ext cx="4164805" cy="459606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5" y="1636294"/>
            <a:ext cx="4164801" cy="4596063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92018"/>
            <a:ext cx="4164804" cy="576262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2168280"/>
            <a:ext cx="4164807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92018"/>
            <a:ext cx="4164801" cy="576262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blackGray">
          <a:xfrm>
            <a:off x="4640566" y="2168280"/>
            <a:ext cx="4164800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2 Boxe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92018"/>
            <a:ext cx="4164804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2168280"/>
            <a:ext cx="4164807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92018"/>
            <a:ext cx="4164801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blackGray">
          <a:xfrm>
            <a:off x="4640565" y="2168280"/>
            <a:ext cx="4164801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tint val="98000"/>
                  <a:lumMod val="102000"/>
                </a:schemeClr>
                <a:schemeClr val="accent2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/>
            <a:r>
              <a:rPr lang="en-US" sz="1150" b="1" dirty="0" smtClean="0">
                <a:solidFill>
                  <a:schemeClr val="bg1"/>
                </a:solidFill>
              </a:rPr>
              <a:t>www.chcs.org  |  @</a:t>
            </a:r>
            <a:r>
              <a:rPr lang="en-US" sz="1150" b="1" dirty="0" err="1" smtClean="0">
                <a:solidFill>
                  <a:schemeClr val="bg1"/>
                </a:solidFill>
              </a:rPr>
              <a:t>CHCShealth</a:t>
            </a:r>
            <a:endParaRPr lang="en-US" sz="115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2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2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41216"/>
            <a:ext cx="4164804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5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41216"/>
            <a:ext cx="4164801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idx="13"/>
          </p:nvPr>
        </p:nvSpPr>
        <p:spPr bwMode="gray">
          <a:xfrm>
            <a:off x="338638" y="3935384"/>
            <a:ext cx="4164804" cy="411480"/>
          </a:xfrm>
          <a:blipFill dpi="0" rotWithShape="1"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 userDrawn="1">
            <p:ph type="body" sz="quarter" idx="15"/>
          </p:nvPr>
        </p:nvSpPr>
        <p:spPr bwMode="gray">
          <a:xfrm>
            <a:off x="4640564" y="3935384"/>
            <a:ext cx="4164801" cy="411480"/>
          </a:xfrm>
          <a:blipFill dpi="0" rotWithShape="1">
            <a:srcRect/>
            <a:tile tx="0" ty="0" sx="50000" sy="50000" flip="none" algn="tl"/>
          </a:blip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16"/>
          </p:nvPr>
        </p:nvSpPr>
        <p:spPr bwMode="blackGray">
          <a:xfrm>
            <a:off x="4640557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 bwMode="blackGray">
          <a:xfrm>
            <a:off x="338635" y="4346864"/>
            <a:ext cx="4164807" cy="184799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 bwMode="blackGray">
          <a:xfrm>
            <a:off x="4640558" y="4346863"/>
            <a:ext cx="4164807" cy="1847669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Squar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41216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5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41216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idx="13"/>
          </p:nvPr>
        </p:nvSpPr>
        <p:spPr bwMode="gray">
          <a:xfrm>
            <a:off x="338638" y="3935384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 userDrawn="1">
            <p:ph type="body" sz="quarter" idx="15"/>
          </p:nvPr>
        </p:nvSpPr>
        <p:spPr bwMode="gray">
          <a:xfrm>
            <a:off x="4640564" y="3935384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16"/>
          </p:nvPr>
        </p:nvSpPr>
        <p:spPr bwMode="blackGray">
          <a:xfrm>
            <a:off x="4640557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 bwMode="blackGray">
          <a:xfrm>
            <a:off x="338635" y="4346864"/>
            <a:ext cx="4164807" cy="184799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 bwMode="blackGray">
          <a:xfrm>
            <a:off x="4640558" y="4346863"/>
            <a:ext cx="4164807" cy="1847669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p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O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tint val="98000"/>
                  <a:lumMod val="102000"/>
                </a:schemeClr>
                <a:schemeClr val="accent3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/>
            <a:r>
              <a:rPr lang="en-US" sz="1150" b="1" dirty="0" smtClean="0">
                <a:solidFill>
                  <a:schemeClr val="bg1"/>
                </a:solidFill>
              </a:rPr>
              <a:t>www.chcs.org  |  @</a:t>
            </a:r>
            <a:r>
              <a:rPr lang="en-US" sz="1150" b="1" dirty="0" err="1" smtClean="0">
                <a:solidFill>
                  <a:schemeClr val="bg1"/>
                </a:solidFill>
              </a:rPr>
              <a:t>CHCShealth</a:t>
            </a:r>
            <a:endParaRPr lang="en-US" sz="1150" b="1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2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7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grayWhite"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duotone>
                <a:schemeClr val="accent4">
                  <a:tint val="98000"/>
                  <a:lumMod val="102000"/>
                </a:schemeClr>
                <a:schemeClr val="accent4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501" y="2694600"/>
            <a:ext cx="7921064" cy="1468800"/>
          </a:xfrm>
          <a:effectLst/>
        </p:spPr>
        <p:txBody>
          <a:bodyPr vert="horz" lIns="91440" tIns="45720" rIns="91440" bIns="45720" rtlCol="0" anchor="ctr">
            <a:noAutofit/>
          </a:bodyPr>
          <a:lstStyle>
            <a:lvl1pPr marL="914400" indent="0">
              <a:defRPr lang="en-US" sz="4400" cap="none" dirty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/>
            <a:r>
              <a:rPr lang="en-US" sz="1150" b="1" dirty="0" smtClean="0">
                <a:solidFill>
                  <a:schemeClr val="bg1"/>
                </a:solidFill>
              </a:rPr>
              <a:t>www.chcs.org  |  @</a:t>
            </a:r>
            <a:r>
              <a:rPr lang="en-US" sz="1150" b="1" dirty="0" err="1" smtClean="0">
                <a:solidFill>
                  <a:schemeClr val="bg1"/>
                </a:solidFill>
              </a:rPr>
              <a:t>CHCShealth</a:t>
            </a:r>
            <a:endParaRPr lang="en-US" sz="1150" b="1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2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 bwMode="invGray">
          <a:xfrm>
            <a:off x="550352" y="372690"/>
            <a:ext cx="3338663" cy="596534"/>
            <a:chOff x="5839201" y="429109"/>
            <a:chExt cx="4451550" cy="596534"/>
          </a:xfrm>
          <a:effectLst>
            <a:outerShdw blurRad="38100" dist="19050" dir="5400000" algn="tl" rotWithShape="0">
              <a:prstClr val="black">
                <a:alpha val="20000"/>
              </a:prstClr>
            </a:outerShdw>
          </a:effectLst>
        </p:grpSpPr>
        <p:pic>
          <p:nvPicPr>
            <p:cNvPr id="15" name="Picture 14"/>
            <p:cNvPicPr>
              <a:picLocks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invGray">
            <a:xfrm>
              <a:off x="5925750" y="429109"/>
              <a:ext cx="4365001" cy="3847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invGray">
            <a:xfrm>
              <a:off x="5839201" y="810199"/>
              <a:ext cx="427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Advancing innovations in health care delivery for low-income Americans</a:t>
              </a:r>
              <a:endParaRPr lang="en-US" sz="80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3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tint val="98000"/>
                  <a:lumMod val="102000"/>
                </a:schemeClr>
                <a:schemeClr val="accent5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36" y="1636295"/>
            <a:ext cx="4164805" cy="459606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5" y="1636294"/>
            <a:ext cx="4164801" cy="4596063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92091" y="6496052"/>
            <a:ext cx="1828804" cy="210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0106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36" y="1498602"/>
            <a:ext cx="7910014" cy="475488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716" y="6346169"/>
            <a:ext cx="57871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6858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r="16200000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73" r:id="rId4"/>
    <p:sldLayoutId id="2147483651" r:id="rId5"/>
    <p:sldLayoutId id="2147483667" r:id="rId6"/>
    <p:sldLayoutId id="2147483669" r:id="rId7"/>
    <p:sldLayoutId id="2147483668" r:id="rId8"/>
    <p:sldLayoutId id="2147483652" r:id="rId9"/>
    <p:sldLayoutId id="2147483653" r:id="rId10"/>
    <p:sldLayoutId id="2147483674" r:id="rId11"/>
    <p:sldLayoutId id="2147483670" r:id="rId12"/>
    <p:sldLayoutId id="2147483675" r:id="rId13"/>
    <p:sldLayoutId id="2147483654" r:id="rId14"/>
    <p:sldLayoutId id="2147483655" r:id="rId15"/>
    <p:sldLayoutId id="2147483672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342884" rtl="0" eaLnBrk="1" latinLnBrk="0" hangingPunct="1">
        <a:lnSpc>
          <a:spcPct val="80000"/>
        </a:lnSpc>
        <a:spcBef>
          <a:spcPct val="0"/>
        </a:spcBef>
        <a:buNone/>
        <a:defRPr sz="3600" b="0" kern="1200" spc="-100" baseline="0">
          <a:solidFill>
            <a:schemeClr val="bg1"/>
          </a:solidFill>
          <a:effectLst>
            <a:outerShdw blurRad="38100" dist="25400" dir="5400000" algn="tl">
              <a:srgbClr val="000000">
                <a:alpha val="2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2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»"/>
        <a:defRPr sz="24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3"/>
        </a:buClr>
        <a:buSzPct val="100000"/>
        <a:buFont typeface="Wingdings 2" panose="05020102010507070707" pitchFamily="18" charset="2"/>
        <a:buChar char=""/>
        <a:defRPr sz="20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2"/>
        </a:buClr>
        <a:buSzPct val="100000"/>
        <a:buFont typeface="Calibri" panose="020F0502020204030204" pitchFamily="34" charset="0"/>
        <a:buChar char="»"/>
        <a:defRPr sz="1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6"/>
        </a:buClr>
        <a:buSzPct val="100000"/>
        <a:buFont typeface="Wingdings 2" panose="05020102010507070707" pitchFamily="18" charset="2"/>
        <a:buChar char=""/>
        <a:defRPr sz="16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5pPr>
      <a:lvl6pPr marL="179991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989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69986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37" y="312823"/>
            <a:ext cx="8466730" cy="10106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37" y="1498602"/>
            <a:ext cx="7910014" cy="475488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717" y="6346171"/>
            <a:ext cx="57871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636" y="6346171"/>
            <a:ext cx="631911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6858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r="16200000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0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342884" rtl="0" eaLnBrk="1" latinLnBrk="0" hangingPunct="1">
        <a:lnSpc>
          <a:spcPct val="80000"/>
        </a:lnSpc>
        <a:spcBef>
          <a:spcPct val="0"/>
        </a:spcBef>
        <a:buNone/>
        <a:defRPr sz="3600" b="0" kern="1200" spc="-100" baseline="0">
          <a:solidFill>
            <a:schemeClr val="bg1"/>
          </a:solidFill>
          <a:effectLst>
            <a:outerShdw blurRad="38100" dist="25400" dir="5400000" algn="tl">
              <a:srgbClr val="000000">
                <a:alpha val="2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2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»"/>
        <a:defRPr sz="24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3"/>
        </a:buClr>
        <a:buSzPct val="100000"/>
        <a:buFont typeface="Wingdings 2" panose="05020102010507070707" pitchFamily="18" charset="2"/>
        <a:buChar char=""/>
        <a:defRPr sz="20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2"/>
        </a:buClr>
        <a:buSzPct val="100000"/>
        <a:buFont typeface="Calibri" panose="020F0502020204030204" pitchFamily="34" charset="0"/>
        <a:buChar char="»"/>
        <a:defRPr sz="1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6"/>
        </a:buClr>
        <a:buSzPct val="100000"/>
        <a:buFont typeface="Wingdings 2" panose="05020102010507070707" pitchFamily="18" charset="2"/>
        <a:buChar char=""/>
        <a:defRPr sz="16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5pPr>
      <a:lvl6pPr marL="179991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989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69986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37" y="312823"/>
            <a:ext cx="8466730" cy="10106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37" y="1498602"/>
            <a:ext cx="7910014" cy="475488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717" y="6346171"/>
            <a:ext cx="57871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636" y="6346171"/>
            <a:ext cx="631911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6858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r="16200000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342884" rtl="0" eaLnBrk="1" latinLnBrk="0" hangingPunct="1">
        <a:lnSpc>
          <a:spcPct val="80000"/>
        </a:lnSpc>
        <a:spcBef>
          <a:spcPct val="0"/>
        </a:spcBef>
        <a:buNone/>
        <a:defRPr sz="3600" b="0" kern="1200" spc="-100" baseline="0">
          <a:solidFill>
            <a:schemeClr val="bg1"/>
          </a:solidFill>
          <a:effectLst>
            <a:outerShdw blurRad="38100" dist="25400" dir="5400000" algn="tl">
              <a:srgbClr val="000000">
                <a:alpha val="2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2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»"/>
        <a:defRPr sz="24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3"/>
        </a:buClr>
        <a:buSzPct val="100000"/>
        <a:buFont typeface="Wingdings 2" panose="05020102010507070707" pitchFamily="18" charset="2"/>
        <a:buChar char=""/>
        <a:defRPr sz="20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2"/>
        </a:buClr>
        <a:buSzPct val="100000"/>
        <a:buFont typeface="Calibri" panose="020F0502020204030204" pitchFamily="34" charset="0"/>
        <a:buChar char="»"/>
        <a:defRPr sz="1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6"/>
        </a:buClr>
        <a:buSzPct val="100000"/>
        <a:buFont typeface="Wingdings 2" panose="05020102010507070707" pitchFamily="18" charset="2"/>
        <a:buChar char=""/>
        <a:defRPr sz="16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5pPr>
      <a:lvl6pPr marL="179991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989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69986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0106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36" y="1498602"/>
            <a:ext cx="7910014" cy="475488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716" y="6346169"/>
            <a:ext cx="57871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‹#›</a:t>
            </a:fld>
            <a:endParaRPr lang="en-US" dirty="0">
              <a:solidFill>
                <a:srgbClr val="0182A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6858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r="16200000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8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342884" rtl="0" eaLnBrk="1" latinLnBrk="0" hangingPunct="1">
        <a:lnSpc>
          <a:spcPct val="80000"/>
        </a:lnSpc>
        <a:spcBef>
          <a:spcPct val="0"/>
        </a:spcBef>
        <a:buNone/>
        <a:defRPr sz="3600" b="0" kern="1200" spc="-100" baseline="0">
          <a:solidFill>
            <a:schemeClr val="bg1"/>
          </a:solidFill>
          <a:effectLst>
            <a:outerShdw blurRad="38100" dist="25400" dir="5400000" algn="tl">
              <a:srgbClr val="000000">
                <a:alpha val="2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2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»"/>
        <a:defRPr sz="24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3"/>
        </a:buClr>
        <a:buSzPct val="100000"/>
        <a:buFont typeface="Wingdings 2" panose="05020102010507070707" pitchFamily="18" charset="2"/>
        <a:buChar char=""/>
        <a:defRPr sz="20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2"/>
        </a:buClr>
        <a:buSzPct val="100000"/>
        <a:buFont typeface="Calibri" panose="020F0502020204030204" pitchFamily="34" charset="0"/>
        <a:buChar char="»"/>
        <a:defRPr sz="1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6"/>
        </a:buClr>
        <a:buSzPct val="100000"/>
        <a:buFont typeface="Wingdings 2" panose="05020102010507070707" pitchFamily="18" charset="2"/>
        <a:buChar char=""/>
        <a:defRPr sz="16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5pPr>
      <a:lvl6pPr marL="179991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989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69986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cp-lan.org/workproducts/apm-whitepape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950" dirty="0" smtClean="0"/>
              <a:t>State Innovations in Value-Based Payment for Behavioral Health</a:t>
            </a:r>
            <a:endParaRPr lang="en-US" sz="395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7501" y="4037185"/>
            <a:ext cx="7929000" cy="1707928"/>
          </a:xfrm>
        </p:spPr>
        <p:txBody>
          <a:bodyPr/>
          <a:lstStyle/>
          <a:p>
            <a:r>
              <a:rPr lang="en-US" dirty="0" smtClean="0"/>
              <a:t>Rachael Matulis, Senior Program Officer</a:t>
            </a:r>
            <a:endParaRPr lang="en-US" dirty="0"/>
          </a:p>
          <a:p>
            <a:r>
              <a:rPr lang="en-US" dirty="0" smtClean="0"/>
              <a:t>Community </a:t>
            </a:r>
            <a:r>
              <a:rPr lang="en-US" dirty="0"/>
              <a:t>Behavioral Healthcare Association </a:t>
            </a:r>
            <a:r>
              <a:rPr lang="en-US" dirty="0" smtClean="0"/>
              <a:t>Of </a:t>
            </a:r>
            <a:r>
              <a:rPr lang="en-US" dirty="0"/>
              <a:t>Illinois 	</a:t>
            </a:r>
          </a:p>
          <a:p>
            <a:r>
              <a:rPr lang="en-US" dirty="0" smtClean="0"/>
              <a:t>December 11, 2017</a:t>
            </a:r>
          </a:p>
          <a:p>
            <a:endParaRPr lang="en-US" sz="1200" dirty="0" smtClean="0"/>
          </a:p>
          <a:p>
            <a:r>
              <a:rPr lang="en-US" sz="1100" dirty="0" smtClean="0"/>
              <a:t>© 2017 Center for Health Care Strategies</a:t>
            </a:r>
            <a:endParaRPr lang="en-US" sz="11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10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Spotlight on Selected States’ SDOH Domains*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4591" y="5871219"/>
            <a:ext cx="6120926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182A9"/>
              </a:buClr>
            </a:pPr>
            <a:r>
              <a:rPr lang="en-US" sz="1050" i="1" spc="-15" dirty="0">
                <a:solidFill>
                  <a:srgbClr val="494646">
                    <a:lumMod val="75000"/>
                  </a:srgbClr>
                </a:solidFill>
              </a:rPr>
              <a:t>*Data collected from Medicaid beneficiaries at the individual and/or population levels; data not systematically collected from the entire Medicaid population </a:t>
            </a:r>
            <a:endParaRPr lang="en-US" sz="1050" i="1" spc="-15" baseline="30000" dirty="0">
              <a:solidFill>
                <a:srgbClr val="494646">
                  <a:lumMod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724"/>
          <a:stretch/>
        </p:blipFill>
        <p:spPr>
          <a:xfrm>
            <a:off x="706582" y="1698605"/>
            <a:ext cx="7730836" cy="4080845"/>
          </a:xfrm>
          <a:prstGeom prst="rect">
            <a:avLst/>
          </a:prstGeom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5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68" y="2694600"/>
            <a:ext cx="8091374" cy="1468800"/>
          </a:xfrm>
        </p:spPr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Overview of State Approaches to VBP in Behavioral Health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Requires adoption of two state-designed </a:t>
            </a:r>
            <a:r>
              <a:rPr lang="en-US" dirty="0" smtClean="0"/>
              <a:t>            models </a:t>
            </a:r>
            <a:r>
              <a:rPr lang="en-US" dirty="0" smtClean="0"/>
              <a:t>related to behavioral health: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Tennessee Health Link – </a:t>
            </a:r>
            <a:r>
              <a:rPr lang="en-US" dirty="0" smtClean="0"/>
              <a:t>incentivizes </a:t>
            </a:r>
            <a:r>
              <a:rPr lang="en-US" dirty="0" smtClean="0"/>
              <a:t>care coordination for individuals with high BH needs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Episodes of care: 20 retrospective episodes currently in place; 75 designed by 2020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Currently in place: Depression (non-emergent), ADHD, ODD, anxiety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Planned: Schizophrenia, bi-polar, drug dependence, depression (acute exacerbation)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Early episodes have shown success with respect to improved quality and reduced costs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Tennessee’s Health Care                           Innovation Initiative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4162425" y="6500813"/>
            <a:ext cx="86995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EE99D-5585-4B86-8EF4-783BFD336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Picture 2" descr="http://www.usa4kids.com/images/bigflags/tennesse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24216"/>
          <a:stretch/>
        </p:blipFill>
        <p:spPr bwMode="auto">
          <a:xfrm>
            <a:off x="6720840" y="274320"/>
            <a:ext cx="2057400" cy="2057400"/>
          </a:xfrm>
          <a:prstGeom prst="ellipse">
            <a:avLst/>
          </a:prstGeom>
          <a:solidFill>
            <a:srgbClr val="00009C"/>
          </a:solidFill>
          <a:ln w="76200">
            <a:solidFill>
              <a:schemeClr val="bg1"/>
            </a:solidFill>
          </a:ln>
          <a:effectLst>
            <a:outerShdw blurRad="50800" dist="38100" dir="5400000" algn="t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38637" y="1636294"/>
            <a:ext cx="7713982" cy="46186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In 2013, MN launched its Medicaid ACO program, </a:t>
            </a:r>
            <a:br>
              <a:rPr lang="en-US" sz="2400" dirty="0" smtClean="0"/>
            </a:br>
            <a:r>
              <a:rPr lang="en-US" sz="2400" dirty="0" smtClean="0"/>
              <a:t>Integrated Health Partnerships (IHPs)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Key IHP program features include: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Shared savings payment arrangement, with upside/downside risk for larger systems and population-based payments for smaller systems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Incorporates behavioral health into total cost of care and measures quality performance for mental health and substance use treatment 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21 IHPs oversee care for 465,000 enrollees, approximately 45% of MN Medicaid </a:t>
            </a:r>
            <a:r>
              <a:rPr lang="en-US" sz="2000" dirty="0" smtClean="0"/>
              <a:t>population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Accomplishments: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Estimated savings of $156 million compared to trended targets, over first three years; IHPs received 85%+ of dollars at risk for quality</a:t>
            </a:r>
          </a:p>
          <a:p>
            <a:pPr lvl="1">
              <a:spcAft>
                <a:spcPts val="1200"/>
              </a:spcAft>
            </a:pPr>
            <a:endParaRPr lang="en-US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637" y="312821"/>
            <a:ext cx="5920649" cy="1010653"/>
          </a:xfrm>
        </p:spPr>
        <p:txBody>
          <a:bodyPr/>
          <a:lstStyle/>
          <a:p>
            <a:r>
              <a:rPr lang="en-US" dirty="0" smtClean="0"/>
              <a:t>Minnesota’s Integrated Health Partnerships</a:t>
            </a:r>
          </a:p>
        </p:txBody>
      </p:sp>
      <p:pic>
        <p:nvPicPr>
          <p:cNvPr id="2050" name="Picture 2" descr="http://16004-presscdn-0-50.pagely.netdna-cdn.com/wp-content/uploads/minnesoate-state-fla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9" t="16707" r="27929" b="17080"/>
          <a:stretch/>
        </p:blipFill>
        <p:spPr bwMode="auto">
          <a:xfrm>
            <a:off x="6738425" y="312820"/>
            <a:ext cx="2066942" cy="1994281"/>
          </a:xfrm>
          <a:prstGeom prst="ellipse">
            <a:avLst/>
          </a:prstGeom>
          <a:solidFill>
            <a:srgbClr val="00009C"/>
          </a:solidFill>
          <a:ln w="76200">
            <a:solidFill>
              <a:schemeClr val="bg1"/>
            </a:solidFill>
          </a:ln>
          <a:effectLst>
            <a:outerShdw blurRad="50800" dist="38100" dir="5400000" algn="t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20% of Medicaid MCO payments must be              linked to VBP, subject to 1% quality withhold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At least 5</a:t>
            </a:r>
            <a:r>
              <a:rPr lang="en-US" dirty="0"/>
              <a:t>% of </a:t>
            </a:r>
            <a:r>
              <a:rPr lang="en-US" dirty="0" smtClean="0"/>
              <a:t>payments </a:t>
            </a:r>
            <a:r>
              <a:rPr lang="en-US" dirty="0"/>
              <a:t>for adults with SMI must be governed by VBP strategies for the contract </a:t>
            </a:r>
            <a:r>
              <a:rPr lang="en-US" dirty="0" smtClean="0"/>
              <a:t>year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Minimum of 25% of the 5% requirement shall be with an organization that includes primary care providers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Plan will lose money if quality measures are not met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Each plan can determine its approach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To date, plans interested in testing bundled payments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AZ model is imitated by many other states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Arizona’s VBP Requirements for                  Behavioral Health </a:t>
            </a:r>
          </a:p>
        </p:txBody>
      </p:sp>
      <p:pic>
        <p:nvPicPr>
          <p:cNvPr id="6" name="Picture 2" descr="http://www.statesymbolsusa.org/sites/statesymbolsusa.org/files/styles/large/public/Arizona_state_flag.png?itok=YXoTW6p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6720840" y="274320"/>
            <a:ext cx="2057400" cy="2057400"/>
          </a:xfrm>
          <a:prstGeom prst="ellipse">
            <a:avLst/>
          </a:prstGeom>
          <a:solidFill>
            <a:srgbClr val="00009C"/>
          </a:solidFill>
          <a:ln w="76200">
            <a:solidFill>
              <a:schemeClr val="bg1"/>
            </a:solidFill>
          </a:ln>
          <a:effectLst>
            <a:outerShdw blurRad="50800" dist="38100" dir="5400000" algn="t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38637" y="1636294"/>
            <a:ext cx="8236020" cy="46186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Pay-for-performance for Assertive Community                                         Treatment (ACT) provider </a:t>
            </a:r>
            <a:r>
              <a:rPr lang="en-US" sz="2400" dirty="0"/>
              <a:t>in Allegheny </a:t>
            </a:r>
            <a:r>
              <a:rPr lang="en-US" sz="2400" dirty="0" smtClean="0"/>
              <a:t>County, PA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Initiative result of collaboration between the BH-MCO (Community Care), ACT providers, and community stakeholders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Key program features include: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Tiered earnings from a bonus pool created by withholding 20% of established ACT service rate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Providers can earn 20% withhold based on performance and 10% bonus if they meet cost target of &lt; $9,000 per patient per calendar year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Accomplishments (win/win!):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ACT providers earned full 20% withhold and 10% bonus, which increased revenue for ACT teams, while substantially reducing overall costs</a:t>
            </a:r>
          </a:p>
          <a:p>
            <a:pPr lvl="1">
              <a:spcAft>
                <a:spcPts val="1200"/>
              </a:spcAft>
            </a:pPr>
            <a:endParaRPr lang="en-US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637" y="312821"/>
            <a:ext cx="6366963" cy="1010653"/>
          </a:xfrm>
        </p:spPr>
        <p:txBody>
          <a:bodyPr/>
          <a:lstStyle/>
          <a:p>
            <a:r>
              <a:rPr lang="en-US" dirty="0" smtClean="0"/>
              <a:t>Plan-to-Provider Innovation in Pennsylvania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3415" y="312821"/>
            <a:ext cx="1901952" cy="1901952"/>
          </a:xfrm>
          <a:prstGeom prst="ellipse">
            <a:avLst/>
          </a:prstGeom>
          <a:solidFill>
            <a:srgbClr val="00009C"/>
          </a:solidFill>
          <a:ln w="76200">
            <a:solidFill>
              <a:schemeClr val="bg1"/>
            </a:solidFill>
          </a:ln>
          <a:effectLst>
            <a:outerShdw blurRad="50800" dist="38100" dir="5400000" algn="t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2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68" y="2694600"/>
            <a:ext cx="8091374" cy="1468800"/>
          </a:xfrm>
        </p:spPr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Challenges and Best Practices for VBP in Behavioral Health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79" y="5053718"/>
            <a:ext cx="914400" cy="914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17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Finger on the Pulse </a:t>
            </a:r>
            <a:endParaRPr lang="en-US" dirty="0"/>
          </a:p>
        </p:txBody>
      </p:sp>
      <p:pic>
        <p:nvPicPr>
          <p:cNvPr id="10" name="Picture 2" descr="http://www.pitara.com/wordpress/wp-content/uploads/2000/11/doctor-examining-pul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7967" y="312821"/>
            <a:ext cx="2057400" cy="2057400"/>
          </a:xfrm>
          <a:prstGeom prst="ellipse">
            <a:avLst/>
          </a:prstGeom>
          <a:solidFill>
            <a:srgbClr val="FFFFFF">
              <a:shade val="85000"/>
            </a:srgbClr>
          </a:solidFill>
          <a:ln w="76200">
            <a:solidFill>
              <a:schemeClr val="bg1"/>
            </a:solidFill>
          </a:ln>
          <a:effectLst>
            <a:outerShdw blurRad="50800" dist="38100" dir="5400000" algn="t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3968646" y="3103818"/>
            <a:ext cx="5031593" cy="11818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80000"/>
              </a:lnSpc>
              <a:spcAft>
                <a:spcPts val="1200"/>
              </a:spcAft>
            </a:pPr>
            <a:r>
              <a:rPr lang="en-US" sz="2000" b="1" i="1" dirty="0" smtClean="0">
                <a:solidFill>
                  <a:srgbClr val="01508B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Value-Based Payment as Part of a Broader Strategy to Address the Opioid Addiction Crisis </a:t>
            </a:r>
          </a:p>
          <a:p>
            <a:pPr marL="457200">
              <a:lnSpc>
                <a:spcPct val="80000"/>
              </a:lnSpc>
              <a:spcAft>
                <a:spcPts val="1200"/>
              </a:spcAft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December 1, 2017|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912111"/>
            <a:ext cx="6220918" cy="14280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80000"/>
              </a:lnSpc>
              <a:spcAft>
                <a:spcPts val="1200"/>
              </a:spcAft>
            </a:pPr>
            <a:r>
              <a:rPr lang="en-US" sz="2000" b="1" i="1" dirty="0" smtClean="0">
                <a:solidFill>
                  <a:srgbClr val="01508B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Health Center in Alaska Brought Physical &amp; Mental Health Under One Roof with Impressive Results. Why Isn’t it More Popular?</a:t>
            </a:r>
            <a:endParaRPr lang="en-US" sz="2000" b="1" i="1" dirty="0">
              <a:solidFill>
                <a:srgbClr val="01508B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80000"/>
              </a:lnSpc>
              <a:spcAft>
                <a:spcPts val="1200"/>
              </a:spcAft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 9,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75" y="4221715"/>
            <a:ext cx="4476386" cy="18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1200"/>
              </a:spcAft>
            </a:pPr>
            <a:r>
              <a:rPr lang="en-US" sz="2000" b="1" i="1" dirty="0">
                <a:solidFill>
                  <a:srgbClr val="01508B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Medicaid managed care executives say plans must tackle social determinants, opioid epidemic </a:t>
            </a:r>
          </a:p>
          <a:p>
            <a:pPr marL="457200" lvl="0">
              <a:lnSpc>
                <a:spcPct val="80000"/>
              </a:lnSpc>
              <a:spcAft>
                <a:spcPts val="1200"/>
              </a:spcAft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October 31, 2017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</a:t>
            </a:r>
          </a:p>
          <a:p>
            <a:endParaRPr lang="en-US" sz="2000" b="1" i="1" dirty="0">
              <a:solidFill>
                <a:srgbClr val="01508B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2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 rotWithShape="1">
          <a:blip r:embed="rId5"/>
          <a:srcRect l="4244" t="8374" r="84286" b="84783"/>
          <a:stretch/>
        </p:blipFill>
        <p:spPr bwMode="auto">
          <a:xfrm>
            <a:off x="2128603" y="3042002"/>
            <a:ext cx="1491615" cy="499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42" y="3929371"/>
            <a:ext cx="1300868" cy="43454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89076" y="5085156"/>
            <a:ext cx="4012262" cy="9356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80000"/>
              </a:lnSpc>
              <a:spcAft>
                <a:spcPts val="1200"/>
              </a:spcAft>
            </a:pPr>
            <a:r>
              <a:rPr lang="en-US" sz="2000" b="1" i="1" dirty="0" smtClean="0">
                <a:solidFill>
                  <a:srgbClr val="01508B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 for Performance Fails to Perform</a:t>
            </a:r>
          </a:p>
          <a:p>
            <a:pPr marL="457200">
              <a:lnSpc>
                <a:spcPct val="80000"/>
              </a:lnSpc>
              <a:spcAft>
                <a:spcPts val="1200"/>
              </a:spcAft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November 27, 2017|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4" y="5653010"/>
            <a:ext cx="1641787" cy="4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Varying levels of provider readiness</a:t>
            </a:r>
          </a:p>
          <a:p>
            <a:pPr lvl="1"/>
            <a:r>
              <a:rPr lang="en-US" sz="2000" dirty="0" smtClean="0"/>
              <a:t>Provider organizations at different levels of readiness (EHR capabilities, ability to accept risk, process maturity, etc.) </a:t>
            </a:r>
            <a:endParaRPr lang="en-US" sz="2000" b="1" dirty="0" smtClean="0"/>
          </a:p>
          <a:p>
            <a:r>
              <a:rPr lang="en-US" sz="2400" b="1" dirty="0" smtClean="0"/>
              <a:t>Lack of robust quality measures and data</a:t>
            </a:r>
          </a:p>
          <a:p>
            <a:pPr lvl="1"/>
            <a:r>
              <a:rPr lang="en-US" sz="2000" dirty="0" smtClean="0"/>
              <a:t>Cannot truly assess value without looking at cost &amp; quality; continued concerns on data sharing for SUD (42 CFR Part 2)</a:t>
            </a:r>
          </a:p>
          <a:p>
            <a:r>
              <a:rPr lang="en-US" sz="2400" b="1" dirty="0" smtClean="0"/>
              <a:t>Reliance on managed care organizations </a:t>
            </a:r>
            <a:endParaRPr lang="en-US" sz="2400" dirty="0" smtClean="0"/>
          </a:p>
          <a:p>
            <a:pPr lvl="1"/>
            <a:r>
              <a:rPr lang="en-US" sz="2000" dirty="0" smtClean="0"/>
              <a:t>Need to clearly define responsibility and align incentives, especially for states with carve-out behavioral health plans</a:t>
            </a:r>
          </a:p>
          <a:p>
            <a:r>
              <a:rPr lang="en-US" sz="2400" b="1" dirty="0" smtClean="0"/>
              <a:t>Alignment within and across payers/services</a:t>
            </a:r>
          </a:p>
          <a:p>
            <a:pPr lvl="1"/>
            <a:r>
              <a:rPr lang="en-US" sz="2000" dirty="0" smtClean="0"/>
              <a:t>Need to ensure not creating VBP silos instead of FFS silos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Moving to VBP for </a:t>
            </a:r>
            <a:br>
              <a:rPr lang="en-US" dirty="0" smtClean="0"/>
            </a:br>
            <a:r>
              <a:rPr lang="en-US" dirty="0" smtClean="0"/>
              <a:t>Behavioral Health in Medicaid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068007" y="312821"/>
            <a:ext cx="1737360" cy="1737360"/>
            <a:chOff x="7914675" y="1397794"/>
            <a:chExt cx="914400" cy="914400"/>
          </a:xfrm>
        </p:grpSpPr>
        <p:sp>
          <p:nvSpPr>
            <p:cNvPr id="7" name="Oval 6"/>
            <p:cNvSpPr/>
            <p:nvPr/>
          </p:nvSpPr>
          <p:spPr>
            <a:xfrm>
              <a:off x="7914675" y="1397794"/>
              <a:ext cx="914400" cy="914400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400" b="1" kern="0" spc="-12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2" descr="http://image.flaticon.com/icons/png/512/3/349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6115" y="1475147"/>
              <a:ext cx="731520" cy="731520"/>
            </a:xfrm>
            <a:prstGeom prst="rect">
              <a:avLst/>
            </a:prstGeom>
            <a:noFill/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47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38634" y="1647899"/>
            <a:ext cx="7728406" cy="46186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 smtClean="0"/>
              <a:t>Start slowly and assess provider                  readiness for shifting to VBP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Engage stakeholders early and often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Ensure providers have opportunity to weigh in on the </a:t>
            </a:r>
            <a:r>
              <a:rPr lang="en-US" sz="3200" dirty="0"/>
              <a:t>payment </a:t>
            </a:r>
            <a:r>
              <a:rPr lang="en-US" sz="3200" dirty="0" smtClean="0"/>
              <a:t>model design (e.g., PTAC)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Provide </a:t>
            </a:r>
            <a:r>
              <a:rPr lang="en-US" sz="3200" dirty="0"/>
              <a:t>t</a:t>
            </a:r>
            <a:r>
              <a:rPr lang="en-US" sz="3200" dirty="0" smtClean="0"/>
              <a:t>echnical assistance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Align </a:t>
            </a:r>
            <a:r>
              <a:rPr lang="en-US" sz="3200" dirty="0"/>
              <a:t>measures with other </a:t>
            </a:r>
            <a:r>
              <a:rPr lang="en-US" sz="3200" dirty="0" smtClean="0"/>
              <a:t>programs/payers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Ensure providers compensated fairly for treating complex patients</a:t>
            </a:r>
            <a:endParaRPr lang="en-US" sz="3200" dirty="0"/>
          </a:p>
          <a:p>
            <a:pPr marL="0" indent="0">
              <a:spcAft>
                <a:spcPts val="1200"/>
              </a:spcAft>
              <a:buNone/>
            </a:pPr>
            <a:endParaRPr lang="en-US" sz="3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637" y="312821"/>
            <a:ext cx="6171020" cy="1010653"/>
          </a:xfrm>
        </p:spPr>
        <p:txBody>
          <a:bodyPr/>
          <a:lstStyle/>
          <a:p>
            <a:r>
              <a:rPr lang="en-US" dirty="0" smtClean="0"/>
              <a:t>Factors to Consider in Moving to VBP for Behavioral Health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736" y="405353"/>
            <a:ext cx="1651210" cy="1706251"/>
          </a:xfrm>
          <a:prstGeom prst="ellipse">
            <a:avLst/>
          </a:prstGeom>
          <a:solidFill>
            <a:srgbClr val="00009C"/>
          </a:solidFill>
          <a:ln w="76200">
            <a:solidFill>
              <a:schemeClr val="bg1"/>
            </a:solidFill>
          </a:ln>
          <a:effectLst>
            <a:outerShdw blurRad="50800" dist="38100" dir="5400000" algn="t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r="8160"/>
          <a:stretch/>
        </p:blipFill>
        <p:spPr>
          <a:xfrm>
            <a:off x="-19251" y="0"/>
            <a:ext cx="91632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43137"/>
                    </a:srgbClr>
                  </a:outerShdw>
                </a:effectLst>
              </a:rPr>
              <a:t>About the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43137"/>
                    </a:srgbClr>
                  </a:outerShdw>
                </a:effectLst>
              </a:rPr>
              <a:t>Center for Health Care Strategies</a:t>
            </a:r>
            <a:endParaRPr lang="en-US" b="1" dirty="0">
              <a:solidFill>
                <a:schemeClr val="bg1"/>
              </a:solidFill>
              <a:effectLst>
                <a:outerShdw blurRad="762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 bwMode="gray">
          <a:xfrm>
            <a:off x="338638" y="1636715"/>
            <a:ext cx="4218849" cy="4618037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marL="0" indent="0">
              <a:lnSpc>
                <a:spcPct val="75000"/>
              </a:lnSpc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20700" dist="114300" dir="2700000" algn="tl">
                    <a:srgbClr val="000000"/>
                  </a:outerShdw>
                </a:effectLst>
              </a:rPr>
              <a:t>Non-profit policy </a:t>
            </a:r>
            <a:r>
              <a:rPr lang="en-US" dirty="0">
                <a:solidFill>
                  <a:schemeClr val="bg1"/>
                </a:solidFill>
                <a:effectLst>
                  <a:outerShdw blurRad="520700" dist="114300" dir="2700000" algn="tl">
                    <a:srgbClr val="000000"/>
                  </a:outerShdw>
                </a:effectLst>
              </a:rPr>
              <a:t>center dedicated to improving </a:t>
            </a:r>
            <a:r>
              <a:rPr lang="en-US" dirty="0" smtClean="0">
                <a:solidFill>
                  <a:schemeClr val="bg1"/>
                </a:solidFill>
                <a:effectLst>
                  <a:outerShdw blurRad="520700" dist="114300" dir="2700000" algn="tl">
                    <a:srgbClr val="000000"/>
                  </a:outerShdw>
                </a:effectLst>
              </a:rPr>
              <a:t>the </a:t>
            </a:r>
            <a:r>
              <a:rPr lang="en-US" dirty="0">
                <a:solidFill>
                  <a:schemeClr val="bg1"/>
                </a:solidFill>
                <a:effectLst>
                  <a:outerShdw blurRad="520700" dist="114300" dir="2700000" algn="tl">
                    <a:srgbClr val="000000"/>
                  </a:outerShdw>
                </a:effectLst>
              </a:rPr>
              <a:t>health of </a:t>
            </a:r>
            <a:r>
              <a:rPr lang="en-US" dirty="0" smtClean="0">
                <a:solidFill>
                  <a:schemeClr val="bg1"/>
                </a:solidFill>
                <a:effectLst>
                  <a:outerShdw blurRad="520700" dist="114300" dir="2700000" algn="tl">
                    <a:srgbClr val="000000"/>
                  </a:outerShdw>
                </a:effectLst>
              </a:rPr>
              <a:t>low-income Americans</a:t>
            </a:r>
            <a:endParaRPr lang="en-US" dirty="0">
              <a:solidFill>
                <a:schemeClr val="bg1"/>
              </a:solidFill>
              <a:effectLst>
                <a:outerShdw blurRad="520700" dist="114300" dir="2700000" algn="tl">
                  <a:srgbClr val="00000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6456218"/>
            <a:ext cx="9144000" cy="401782"/>
            <a:chOff x="0" y="6456218"/>
            <a:chExt cx="9144000" cy="401782"/>
          </a:xfrm>
        </p:grpSpPr>
        <p:sp>
          <p:nvSpPr>
            <p:cNvPr id="17" name="Rectangle 16"/>
            <p:cNvSpPr/>
            <p:nvPr/>
          </p:nvSpPr>
          <p:spPr>
            <a:xfrm>
              <a:off x="0" y="6456218"/>
              <a:ext cx="9144000" cy="401782"/>
            </a:xfrm>
            <a:prstGeom prst="rect">
              <a:avLst/>
            </a:prstGeom>
            <a:solidFill>
              <a:srgbClr val="494646">
                <a:alpha val="43137"/>
              </a:srgbClr>
            </a:solidFill>
            <a:ln w="19050"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7346" y="6546640"/>
              <a:ext cx="1883791" cy="220938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0510" y="1524942"/>
            <a:ext cx="4823927" cy="47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8138" y="1670050"/>
          <a:ext cx="7804376" cy="461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 on </a:t>
            </a:r>
            <a:r>
              <a:rPr lang="en-US" dirty="0" err="1" smtClean="0"/>
              <a:t>TennCare</a:t>
            </a:r>
            <a:r>
              <a:rPr lang="en-US" dirty="0" smtClean="0"/>
              <a:t> and MCO Stakeholder Engagement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8636" y="1670800"/>
            <a:ext cx="8357873" cy="46186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New York offers comprehensive technical </a:t>
            </a:r>
            <a:r>
              <a:rPr lang="en-US" dirty="0"/>
              <a:t> </a:t>
            </a:r>
            <a:r>
              <a:rPr lang="en-US" dirty="0" smtClean="0"/>
              <a:t>             assistance to plans and providers on VBP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The Community </a:t>
            </a:r>
            <a:r>
              <a:rPr lang="en-US" sz="2000" dirty="0"/>
              <a:t>Technical Assistance Center of New York (CTAC) and </a:t>
            </a:r>
            <a:r>
              <a:rPr lang="en-US" sz="2000" dirty="0" smtClean="0"/>
              <a:t>Managed </a:t>
            </a:r>
            <a:r>
              <a:rPr lang="en-US" sz="2000" dirty="0"/>
              <a:t>Care Technical Assistance Center of New York (MCTAC) </a:t>
            </a:r>
            <a:r>
              <a:rPr lang="en-US" sz="2000" dirty="0" smtClean="0"/>
              <a:t>offer training</a:t>
            </a:r>
            <a:r>
              <a:rPr lang="en-US" sz="2000" dirty="0"/>
              <a:t>, consultation, and educational </a:t>
            </a:r>
            <a:r>
              <a:rPr lang="en-US" sz="2000" dirty="0" smtClean="0"/>
              <a:t>resources for behavioral </a:t>
            </a:r>
            <a:r>
              <a:rPr lang="en-US" sz="2000" dirty="0"/>
              <a:t>health agencies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NY also offers a “VBP University” </a:t>
            </a:r>
            <a:endParaRPr lang="en-US" sz="2000" dirty="0"/>
          </a:p>
          <a:p>
            <a:pPr lvl="1">
              <a:spcAft>
                <a:spcPts val="1200"/>
              </a:spcAft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 on NY’s Technical                Assistance for Plans &amp; Providers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9605" y="556516"/>
            <a:ext cx="1816905" cy="1685941"/>
          </a:xfrm>
          <a:prstGeom prst="ellipse">
            <a:avLst/>
          </a:prstGeom>
          <a:solidFill>
            <a:srgbClr val="00009C"/>
          </a:solidFill>
          <a:ln w="76200">
            <a:solidFill>
              <a:schemeClr val="bg1"/>
            </a:solidFill>
          </a:ln>
          <a:effectLst>
            <a:outerShdw blurRad="50800" dist="38100" dir="5400000" algn="tl" rotWithShape="0">
              <a:prstClr val="black">
                <a:alpha val="20000"/>
              </a:prstClr>
            </a:outerShdw>
          </a:effectLst>
          <a:ex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1147" y="4111977"/>
          <a:ext cx="7861434" cy="2234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0570"/>
                <a:gridCol w="2121234"/>
                <a:gridCol w="4079630"/>
              </a:tblGrid>
              <a:tr h="24950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Date of Release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Area of Study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990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Semester One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Released in July 2017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Background and foundational information on VBP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485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Semester Two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August 2017-Now Live!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Topic specific information such as governance, business strategy, stakeholder engagement, finance, and data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49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Semester Three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September 2017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VBP Contracting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49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Semester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Four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October and November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2017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VBP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Bootcamps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5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4"/>
          <a:stretch/>
        </p:blipFill>
        <p:spPr>
          <a:xfrm flipH="1">
            <a:off x="-234" y="0"/>
            <a:ext cx="9152943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34" y="0"/>
            <a:ext cx="8653345" cy="685924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6000">
                <a:schemeClr val="bg1">
                  <a:alpha val="0"/>
                </a:schemeClr>
              </a:gs>
            </a:gsLst>
            <a:lin ang="2700000" scaled="1"/>
            <a:tileRect/>
          </a:gra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38636" y="312823"/>
            <a:ext cx="8805363" cy="1010653"/>
          </a:xfr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43137"/>
                    </a:srgbClr>
                  </a:outerShdw>
                </a:effectLst>
              </a:rPr>
              <a:t>State interest in VBP for behavioral health continues to grow, with focus on…</a:t>
            </a:r>
            <a:endParaRPr lang="en-US" b="1" dirty="0">
              <a:solidFill>
                <a:schemeClr val="bg1"/>
              </a:solidFill>
              <a:effectLst>
                <a:outerShdw blurRad="762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456218"/>
            <a:ext cx="9144000" cy="401782"/>
            <a:chOff x="0" y="6456218"/>
            <a:chExt cx="9144000" cy="401782"/>
          </a:xfrm>
        </p:grpSpPr>
        <p:sp>
          <p:nvSpPr>
            <p:cNvPr id="10" name="Rectangle 9"/>
            <p:cNvSpPr/>
            <p:nvPr/>
          </p:nvSpPr>
          <p:spPr>
            <a:xfrm>
              <a:off x="0" y="6456218"/>
              <a:ext cx="9144000" cy="401782"/>
            </a:xfrm>
            <a:prstGeom prst="rect">
              <a:avLst/>
            </a:prstGeom>
            <a:solidFill>
              <a:srgbClr val="494646">
                <a:alpha val="43137"/>
              </a:srgbClr>
            </a:solidFill>
            <a:ln w="19050"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7346" y="6546640"/>
              <a:ext cx="1883791" cy="220938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ontent Placeholder 1"/>
          <p:cNvSpPr txBox="1">
            <a:spLocks/>
          </p:cNvSpPr>
          <p:nvPr/>
        </p:nvSpPr>
        <p:spPr bwMode="gray">
          <a:xfrm>
            <a:off x="83679" y="2425959"/>
            <a:ext cx="6261137" cy="4120681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257162" indent="-257162" algn="l" defTabSz="342884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2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185" indent="-214303" algn="l" defTabSz="342884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»"/>
              <a:defRPr sz="2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857207" indent="-171442" algn="l" defTabSz="342884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80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Char char=""/>
              <a:defRPr sz="2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200090" indent="-171442" algn="l" defTabSz="342884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Calibri" panose="020F0502020204030204" pitchFamily="34" charset="0"/>
              <a:buChar char="»"/>
              <a:defRPr sz="1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42974" indent="-171442" algn="l" defTabSz="342884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Wingdings 2" panose="05020102010507070707" pitchFamily="18" charset="2"/>
              <a:buChar char=""/>
              <a:defRPr sz="1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99910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9896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80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9866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  <a:defRPr/>
            </a:pPr>
            <a:endParaRPr lang="en-US" dirty="0" smtClean="0">
              <a:solidFill>
                <a:schemeClr val="bg1"/>
              </a:solidFill>
              <a:effectLst>
                <a:outerShdw blurRad="520700" dist="114300" dir="2700000" algn="tl">
                  <a:srgbClr val="000000"/>
                </a:outerShdw>
              </a:effectLst>
            </a:endParaRPr>
          </a:p>
          <a:p>
            <a:pPr marL="0" indent="0">
              <a:lnSpc>
                <a:spcPct val="75000"/>
              </a:lnSpc>
              <a:buNone/>
              <a:defRPr/>
            </a:pPr>
            <a:endParaRPr lang="en-US" dirty="0">
              <a:solidFill>
                <a:schemeClr val="bg1"/>
              </a:solidFill>
              <a:effectLst>
                <a:outerShdw blurRad="520700" dist="114300" dir="2700000" algn="tl">
                  <a:srgbClr val="000000"/>
                </a:outerShdw>
              </a:effectLst>
            </a:endParaRPr>
          </a:p>
          <a:p>
            <a:pPr marL="0" indent="0">
              <a:lnSpc>
                <a:spcPct val="75000"/>
              </a:lnSpc>
              <a:buNone/>
              <a:defRPr/>
            </a:pPr>
            <a:endParaRPr lang="en-US" dirty="0" smtClean="0">
              <a:solidFill>
                <a:schemeClr val="bg1"/>
              </a:solidFill>
              <a:effectLst>
                <a:outerShdw blurRad="520700" dist="114300" dir="2700000" algn="tl">
                  <a:srgbClr val="000000"/>
                </a:outerShdw>
              </a:effectLst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20700" dist="114300" dir="2700000" algn="tl">
                    <a:srgbClr val="000000"/>
                  </a:outerShdw>
                </a:effectLst>
              </a:rPr>
              <a:t>Integrating behavioral health into ACOs and other existing payment reforms</a:t>
            </a:r>
            <a:endParaRPr lang="en-US" dirty="0">
              <a:solidFill>
                <a:schemeClr val="bg1"/>
              </a:solidFill>
              <a:effectLst>
                <a:outerShdw blurRad="520700" dist="114300" dir="2700000" algn="tl">
                  <a:srgbClr val="000000"/>
                </a:outerShdw>
              </a:effectLst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20700" dist="114300" dir="2700000" algn="tl">
                    <a:srgbClr val="000000"/>
                  </a:outerShdw>
                </a:effectLst>
              </a:rPr>
              <a:t>Implementing VBP through managed care contracts</a:t>
            </a: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20700" dist="114300" dir="2700000" algn="tl">
                    <a:srgbClr val="000000"/>
                  </a:outerShdw>
                </a:effectLst>
              </a:rPr>
              <a:t>Strengthening </a:t>
            </a:r>
            <a:r>
              <a:rPr lang="en-US" dirty="0">
                <a:solidFill>
                  <a:schemeClr val="bg1"/>
                </a:solidFill>
                <a:effectLst>
                  <a:outerShdw blurRad="520700" dist="114300" dir="2700000" algn="tl">
                    <a:srgbClr val="000000"/>
                  </a:outerShdw>
                </a:effectLst>
              </a:rPr>
              <a:t>p</a:t>
            </a:r>
            <a:r>
              <a:rPr lang="en-US" dirty="0" smtClean="0">
                <a:solidFill>
                  <a:schemeClr val="bg1"/>
                </a:solidFill>
                <a:effectLst>
                  <a:outerShdw blurRad="520700" dist="114300" dir="2700000" algn="tl">
                    <a:srgbClr val="000000"/>
                  </a:outerShdw>
                </a:effectLst>
              </a:rPr>
              <a:t>artnerships with community based providers</a:t>
            </a: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20700" dist="114300" dir="2700000" algn="tl">
                    <a:srgbClr val="000000"/>
                  </a:outerShdw>
                </a:effectLst>
              </a:rPr>
              <a:t>Watching for next steps from CMMI RFI </a:t>
            </a:r>
            <a:endParaRPr lang="en-US" dirty="0">
              <a:solidFill>
                <a:schemeClr val="bg1"/>
              </a:solidFill>
              <a:effectLst>
                <a:outerShdw blurRad="520700" dist="114300" dir="2700000" algn="tl">
                  <a:srgbClr val="000000"/>
                </a:outerShdw>
              </a:effectLst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338636" y="1401579"/>
            <a:ext cx="8466731" cy="4944590"/>
          </a:xfrm>
          <a:prstGeom prst="rect">
            <a:avLst/>
          </a:prstGeom>
        </p:spPr>
        <p:txBody>
          <a:bodyPr/>
          <a:lstStyle>
            <a:lvl1pPr marL="257162" indent="-257162" algn="l" defTabSz="342884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2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185" indent="-214303" algn="l" defTabSz="342884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»"/>
              <a:defRPr sz="2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857207" indent="-171442" algn="l" defTabSz="342884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80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Char char=""/>
              <a:defRPr sz="2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200090" indent="-171442" algn="l" defTabSz="342884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Calibri" panose="020F0502020204030204" pitchFamily="34" charset="0"/>
              <a:buChar char="»"/>
              <a:defRPr sz="1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42974" indent="-171442" algn="l" defTabSz="342884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Wingdings 2" panose="05020102010507070707" pitchFamily="18" charset="2"/>
              <a:buChar char=""/>
              <a:defRPr sz="1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99910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9896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80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9866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endParaRPr lang="en-US" sz="2200" dirty="0" smtClean="0"/>
          </a:p>
          <a:p>
            <a:pPr>
              <a:spcBef>
                <a:spcPts val="0"/>
              </a:spcBef>
            </a:pPr>
            <a:endParaRPr lang="en-US" sz="22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32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863" y="1927418"/>
            <a:ext cx="4352544" cy="3868337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CHCS.org to…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157769" y="1656391"/>
            <a:ext cx="3719014" cy="4596068"/>
          </a:xfrm>
          <a:prstGeom prst="rect">
            <a:avLst/>
          </a:prstGeom>
        </p:spPr>
        <p:txBody>
          <a:bodyPr>
            <a:normAutofit/>
          </a:bodyPr>
          <a:lstStyle>
            <a:lvl1pPr marL="257162" indent="-257162" algn="l" defTabSz="342884" rtl="0" eaLnBrk="1" latinLnBrk="0" hangingPunct="1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"/>
              <a:defRPr sz="2400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185" indent="-214303" algn="l" defTabSz="342884" rtl="0" eaLnBrk="1" latinLnBrk="0" hangingPunct="1">
              <a:spcBef>
                <a:spcPts val="200"/>
              </a:spcBef>
              <a:spcAft>
                <a:spcPts val="400"/>
              </a:spcAft>
              <a:buClr>
                <a:schemeClr val="accent4"/>
              </a:buClr>
              <a:buSzPct val="125000"/>
              <a:buFont typeface="Calibri" panose="020F0502020204030204" pitchFamily="34" charset="0"/>
              <a:buChar char="»"/>
              <a:defRPr sz="2200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857207" indent="-171442" algn="l" defTabSz="342884" rtl="0" eaLnBrk="1" latinLnBrk="0" hangingPunct="1"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SzPct val="50000"/>
              <a:buFont typeface="Wingdings 2" panose="05020102010507070707" pitchFamily="18" charset="2"/>
              <a:buChar char=""/>
              <a:defRPr sz="1800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200090" indent="-171442" algn="l" defTabSz="342884" rtl="0" eaLnBrk="1" latinLnBrk="0" hangingPunct="1"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25000"/>
              <a:buFont typeface="Calibri" panose="020F0502020204030204" pitchFamily="34" charset="0"/>
              <a:buChar char="»"/>
              <a:defRPr sz="1600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42974" indent="-171442" algn="l" defTabSz="342884" rtl="0" eaLnBrk="1" latinLnBrk="0" hangingPunct="1">
              <a:spcBef>
                <a:spcPts val="200"/>
              </a:spcBef>
              <a:spcAft>
                <a:spcPts val="400"/>
              </a:spcAft>
              <a:buClr>
                <a:schemeClr val="accent6"/>
              </a:buClr>
              <a:buSzPct val="75000"/>
              <a:buFont typeface="Wingdings 2" panose="05020102010507070707" pitchFamily="18" charset="2"/>
              <a:buChar char="¢"/>
              <a:defRPr sz="1400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99910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9896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80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9866" indent="-171442" algn="l" defTabSz="342884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/>
            <a:r>
              <a:rPr lang="en-US" b="1" spc="-70" dirty="0" smtClean="0">
                <a:solidFill>
                  <a:schemeClr val="accent4"/>
                </a:solidFill>
              </a:rPr>
              <a:t>Download</a:t>
            </a:r>
            <a:r>
              <a:rPr lang="en-US" spc="-70" dirty="0" smtClean="0">
                <a:solidFill>
                  <a:schemeClr val="accent4"/>
                </a:solidFill>
              </a:rPr>
              <a:t> </a:t>
            </a:r>
            <a:r>
              <a:rPr lang="en-US" sz="1800" spc="-70" dirty="0" smtClean="0"/>
              <a:t>practical resources </a:t>
            </a:r>
            <a:br>
              <a:rPr lang="en-US" sz="1800" spc="-70" dirty="0" smtClean="0"/>
            </a:br>
            <a:r>
              <a:rPr lang="en-US" sz="1800" spc="-70" dirty="0" smtClean="0"/>
              <a:t>to improve the quality and cost-effectiveness of Medicaid services</a:t>
            </a:r>
          </a:p>
          <a:p>
            <a:pPr marL="231775" indent="-231775"/>
            <a:endParaRPr lang="en-US" sz="1200" spc="-70" dirty="0" smtClean="0"/>
          </a:p>
          <a:p>
            <a:pPr marL="231775" indent="-231775"/>
            <a:r>
              <a:rPr lang="en-US" b="1" spc="-70" dirty="0" smtClean="0">
                <a:solidFill>
                  <a:schemeClr val="accent3"/>
                </a:solidFill>
              </a:rPr>
              <a:t>Learn</a:t>
            </a:r>
            <a:r>
              <a:rPr lang="en-US" spc="-70" dirty="0" smtClean="0">
                <a:solidFill>
                  <a:schemeClr val="accent3"/>
                </a:solidFill>
              </a:rPr>
              <a:t> </a:t>
            </a:r>
            <a:r>
              <a:rPr lang="en-US" sz="1800" spc="-70" dirty="0" smtClean="0"/>
              <a:t>about cutting-edge efforts to improve care for Medicaid’s highest-need, highest-cost beneficiaries</a:t>
            </a:r>
          </a:p>
          <a:p>
            <a:pPr marL="231775" indent="-231775"/>
            <a:endParaRPr lang="en-US" sz="1200" spc="-70" dirty="0"/>
          </a:p>
          <a:p>
            <a:pPr marL="231775" indent="-231775"/>
            <a:r>
              <a:rPr lang="en-US" b="1" spc="-70" dirty="0">
                <a:solidFill>
                  <a:schemeClr val="accent2"/>
                </a:solidFill>
              </a:rPr>
              <a:t>Subscribe</a:t>
            </a:r>
            <a:r>
              <a:rPr lang="en-US" spc="-70" dirty="0">
                <a:solidFill>
                  <a:schemeClr val="accent2"/>
                </a:solidFill>
              </a:rPr>
              <a:t> </a:t>
            </a:r>
            <a:r>
              <a:rPr lang="en-US" sz="1800" spc="-70" dirty="0"/>
              <a:t>to CHCS e-mail, blog </a:t>
            </a:r>
            <a:br>
              <a:rPr lang="en-US" sz="1800" spc="-70" dirty="0"/>
            </a:br>
            <a:r>
              <a:rPr lang="en-US" sz="1800" spc="-70" dirty="0"/>
              <a:t>and social media updates to learn about new programs and resources </a:t>
            </a:r>
            <a:endParaRPr lang="en-US" sz="1800" spc="-70" dirty="0" smtClean="0"/>
          </a:p>
          <a:p>
            <a:pPr marL="231775" indent="-231775"/>
            <a:endParaRPr lang="en-US" sz="1200" b="1" spc="-70" dirty="0" smtClean="0">
              <a:solidFill>
                <a:schemeClr val="accent6"/>
              </a:solidFill>
            </a:endParaRPr>
          </a:p>
          <a:p>
            <a:pPr marL="231775" indent="-231775"/>
            <a:r>
              <a:rPr lang="en-US" b="1" spc="-70" dirty="0" smtClean="0">
                <a:solidFill>
                  <a:schemeClr val="accent6"/>
                </a:solidFill>
              </a:rPr>
              <a:t>Follow</a:t>
            </a:r>
            <a:r>
              <a:rPr lang="en-US" sz="1800" spc="-70" dirty="0" smtClean="0"/>
              <a:t> us on Twitter @</a:t>
            </a:r>
            <a:r>
              <a:rPr lang="en-US" sz="1800" spc="-70" dirty="0" err="1" smtClean="0"/>
              <a:t>CHCShealth</a:t>
            </a:r>
            <a:endParaRPr lang="en-US" sz="1800" spc="-70" dirty="0"/>
          </a:p>
        </p:txBody>
      </p:sp>
      <p:grpSp>
        <p:nvGrpSpPr>
          <p:cNvPr id="12" name="Group 11"/>
          <p:cNvGrpSpPr/>
          <p:nvPr/>
        </p:nvGrpSpPr>
        <p:grpSpPr bwMode="gray">
          <a:xfrm>
            <a:off x="3761508" y="1688075"/>
            <a:ext cx="914400" cy="914400"/>
            <a:chOff x="3761508" y="1707326"/>
            <a:chExt cx="914400" cy="914400"/>
          </a:xfrm>
        </p:grpSpPr>
        <p:sp>
          <p:nvSpPr>
            <p:cNvPr id="41" name="Oval 40"/>
            <p:cNvSpPr/>
            <p:nvPr/>
          </p:nvSpPr>
          <p:spPr bwMode="gray">
            <a:xfrm>
              <a:off x="3761508" y="1707326"/>
              <a:ext cx="914400" cy="9144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400" b="1" kern="0" spc="-12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807228" y="1753046"/>
              <a:ext cx="822960" cy="822960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 bwMode="gray">
          <a:xfrm>
            <a:off x="3761508" y="4022235"/>
            <a:ext cx="914400" cy="914400"/>
            <a:chOff x="3761508" y="2933801"/>
            <a:chExt cx="914400" cy="914400"/>
          </a:xfrm>
        </p:grpSpPr>
        <p:sp>
          <p:nvSpPr>
            <p:cNvPr id="35" name="Oval 34"/>
            <p:cNvSpPr/>
            <p:nvPr/>
          </p:nvSpPr>
          <p:spPr bwMode="gray">
            <a:xfrm>
              <a:off x="3761508" y="2933801"/>
              <a:ext cx="914400" cy="9144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400" b="1" kern="0" spc="-12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852948" y="3025241"/>
              <a:ext cx="731520" cy="731520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 bwMode="gray">
          <a:xfrm>
            <a:off x="3761508" y="2855155"/>
            <a:ext cx="914400" cy="914400"/>
            <a:chOff x="3761508" y="4159399"/>
            <a:chExt cx="914400" cy="914400"/>
          </a:xfrm>
        </p:grpSpPr>
        <p:sp>
          <p:nvSpPr>
            <p:cNvPr id="38" name="Oval 37"/>
            <p:cNvSpPr/>
            <p:nvPr/>
          </p:nvSpPr>
          <p:spPr bwMode="gray">
            <a:xfrm>
              <a:off x="3761508" y="4159399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400" b="1" kern="0" spc="-12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807228" y="4205119"/>
              <a:ext cx="822960" cy="822960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3761508" y="5189316"/>
            <a:ext cx="914400" cy="914400"/>
            <a:chOff x="3787320" y="5321775"/>
            <a:chExt cx="914400" cy="914400"/>
          </a:xfrm>
        </p:grpSpPr>
        <p:sp>
          <p:nvSpPr>
            <p:cNvPr id="20" name="Oval 19"/>
            <p:cNvSpPr/>
            <p:nvPr/>
          </p:nvSpPr>
          <p:spPr bwMode="gray">
            <a:xfrm>
              <a:off x="3787320" y="5321775"/>
              <a:ext cx="914400" cy="9144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400" b="1" kern="0" spc="-12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903" y="5458935"/>
              <a:ext cx="640080" cy="640080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Basics of VBP in Behavioral Health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Overview of State Approaches to VBP in Behavioral Health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Challenges and Best Practices for VBP in Behavioral Health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3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68" y="2694600"/>
            <a:ext cx="8091374" cy="1468800"/>
          </a:xfrm>
        </p:spPr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Basics of VBP in Behavioral Health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38138" y="1636713"/>
          <a:ext cx="7910512" cy="461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70" name="Rectangle 10"/>
          <p:cNvSpPr>
            <a:spLocks noGrp="1" noChangeArrowheads="1"/>
          </p:cNvSpPr>
          <p:nvPr>
            <p:ph type="title"/>
          </p:nvPr>
        </p:nvSpPr>
        <p:spPr>
          <a:xfrm>
            <a:off x="418190" y="1532021"/>
            <a:ext cx="8466730" cy="1010653"/>
          </a:xfrm>
          <a:noFill/>
          <a:ln/>
        </p:spPr>
        <p:txBody>
          <a:bodyPr anchor="t" anchorCtr="1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  <a:effectLst/>
                <a:latin typeface="+mn-lt"/>
              </a:rPr>
              <a:t>Exhibit 1. Health Care Spending as a Percentage of GDP, 1980–2013</a:t>
            </a:r>
            <a:endParaRPr lang="en-US" sz="2000" dirty="0" smtClean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6967" name="Text Box 8"/>
          <p:cNvSpPr txBox="1">
            <a:spLocks noChangeArrowheads="1"/>
          </p:cNvSpPr>
          <p:nvPr/>
        </p:nvSpPr>
        <p:spPr bwMode="auto">
          <a:xfrm>
            <a:off x="719846" y="6248401"/>
            <a:ext cx="4824919" cy="5078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Notes: GDP refers to gross domestic product. Dutch and Swiss data are for current spending only, and exclude spending on capital formation of health care providers.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Source: OECD Health Data 2015</a:t>
            </a:r>
            <a:r>
              <a:rPr lang="en-US" sz="900" dirty="0" smtClean="0">
                <a:solidFill>
                  <a:srgbClr val="000000"/>
                </a:solidFill>
              </a:rPr>
              <a:t>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846" y="5984373"/>
            <a:ext cx="2353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* 2012.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38637" y="312821"/>
            <a:ext cx="8466730" cy="10106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8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Why Value Based Care?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5</a:t>
            </a:fld>
            <a:endParaRPr lang="en-US" dirty="0">
              <a:solidFill>
                <a:srgbClr val="018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Alternative Payment Model (APM) Framework</a:t>
            </a:r>
            <a:endParaRPr lang="en-US" sz="3500" dirty="0"/>
          </a:p>
        </p:txBody>
      </p:sp>
      <p:sp>
        <p:nvSpPr>
          <p:cNvPr id="41" name="Rectangle 40"/>
          <p:cNvSpPr/>
          <p:nvPr/>
        </p:nvSpPr>
        <p:spPr>
          <a:xfrm>
            <a:off x="718522" y="5584255"/>
            <a:ext cx="8012312" cy="142608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718522" y="4300851"/>
            <a:ext cx="2002537" cy="1422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pc="-50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50309" y="1784220"/>
            <a:ext cx="0" cy="409676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50309" y="5880986"/>
            <a:ext cx="8223524" cy="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-651751" y="3234168"/>
            <a:ext cx="206556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buClr>
                <a:schemeClr val="accent1"/>
              </a:buClr>
            </a:pPr>
            <a:r>
              <a:rPr lang="en-US" b="1" spc="-40" dirty="0" smtClean="0">
                <a:solidFill>
                  <a:schemeClr val="tx2"/>
                </a:solidFill>
              </a:rPr>
              <a:t>Level of financial risk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47135" y="5941147"/>
            <a:ext cx="5229893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buClr>
                <a:schemeClr val="accent1"/>
              </a:buClr>
            </a:pPr>
            <a:r>
              <a:rPr lang="en-US" b="1" spc="-40" dirty="0" smtClean="0">
                <a:solidFill>
                  <a:schemeClr val="tx2"/>
                </a:solidFill>
              </a:rPr>
              <a:t>Degree of care, provider integration, and accountability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523" y="3654270"/>
            <a:ext cx="2002536" cy="646581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5000"/>
              </a:lnSpc>
            </a:pPr>
            <a:r>
              <a:rPr lang="en-US" b="1" spc="-40" dirty="0" smtClean="0"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rPr>
              <a:t>Category 1: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059" y="3007689"/>
            <a:ext cx="2002536" cy="64658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spc="-40" dirty="0" smtClean="0"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rPr>
              <a:t>Category 2: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23595" y="2361108"/>
            <a:ext cx="2002536" cy="64658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spc="-40" dirty="0" smtClean="0"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rPr>
              <a:t>Category 3: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26131" y="1707908"/>
            <a:ext cx="2002536" cy="649224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spc="-40" dirty="0" smtClean="0">
                <a:effectLst>
                  <a:outerShdw blurRad="38100" dist="25400" dir="5400000" algn="tl">
                    <a:srgbClr val="000000">
                      <a:alpha val="20000"/>
                    </a:srgbClr>
                  </a:outerShdw>
                </a:effectLst>
              </a:rPr>
              <a:t>Category 4: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8984" y="1720023"/>
            <a:ext cx="3873087" cy="13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spc="-30" dirty="0" smtClean="0">
                <a:solidFill>
                  <a:schemeClr val="tx2"/>
                </a:solidFill>
              </a:rPr>
              <a:t>Goal is to shift U.S. health care system toward payment models in Categories 3 and 4. In 2016, ≈18% of Medicaid payments fell in these categories.</a:t>
            </a:r>
            <a:endParaRPr lang="en-US" sz="2100" spc="-30" dirty="0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24257" y="3652937"/>
            <a:ext cx="2002537" cy="2069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pc="-50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4729992" y="3006356"/>
            <a:ext cx="2002537" cy="2716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pc="-50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6735727" y="2357132"/>
            <a:ext cx="2002537" cy="3365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pc="-50" dirty="0" smtClean="0"/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805420" y="4440561"/>
            <a:ext cx="1828740" cy="1295739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>
            <a:prstShdw prst="shdw17" dist="17961" dir="2700000">
              <a:srgbClr val="375D80"/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600" b="1" spc="-20" dirty="0" smtClean="0">
                <a:solidFill>
                  <a:schemeClr val="accent5">
                    <a:lumMod val="75000"/>
                  </a:schemeClr>
                </a:solidFill>
                <a:ea typeface="ＭＳ Ｐゴシック"/>
                <a:cs typeface="Calibri" pitchFamily="34" charset="0"/>
              </a:rPr>
              <a:t>Fee-for-service payments not link to quality/value</a:t>
            </a:r>
            <a:br>
              <a:rPr lang="en-US" sz="1600" b="1" spc="-20" dirty="0" smtClean="0">
                <a:solidFill>
                  <a:schemeClr val="accent5">
                    <a:lumMod val="75000"/>
                  </a:schemeClr>
                </a:solidFill>
                <a:ea typeface="ＭＳ Ｐゴシック"/>
                <a:cs typeface="Calibri" pitchFamily="34" charset="0"/>
              </a:rPr>
            </a:br>
            <a:endParaRPr lang="en-US" sz="1000" b="1" spc="-20" dirty="0" smtClean="0">
              <a:solidFill>
                <a:schemeClr val="accent5">
                  <a:lumMod val="75000"/>
                </a:schemeClr>
              </a:solidFill>
              <a:ea typeface="ＭＳ Ｐゴシック"/>
              <a:cs typeface="Calibri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n-US" sz="1600" i="1" spc="-20" dirty="0" smtClean="0">
                <a:solidFill>
                  <a:schemeClr val="accent5">
                    <a:lumMod val="75000"/>
                  </a:schemeClr>
                </a:solidFill>
                <a:ea typeface="ＭＳ Ｐゴシック"/>
                <a:cs typeface="Calibri" pitchFamily="34" charset="0"/>
              </a:rPr>
              <a:t>(e.g., traditional FFS, DRGs)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4862580" y="3161812"/>
            <a:ext cx="1737360" cy="1491947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>
            <a:prstShdw prst="shdw17" dist="17961" dir="2700000">
              <a:srgbClr val="375D80"/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600" b="1" spc="-20" dirty="0" smtClean="0">
                <a:solidFill>
                  <a:schemeClr val="accent2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>Alternative </a:t>
            </a:r>
            <a:r>
              <a:rPr lang="en-US" sz="1600" b="1" spc="-20" dirty="0">
                <a:solidFill>
                  <a:schemeClr val="accent2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>payment </a:t>
            </a:r>
            <a:r>
              <a:rPr lang="en-US" sz="1600" b="1" spc="-20" dirty="0" smtClean="0">
                <a:solidFill>
                  <a:schemeClr val="accent2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>models built on fee-for-service payment</a:t>
            </a:r>
            <a:br>
              <a:rPr lang="en-US" sz="1600" b="1" spc="-20" dirty="0" smtClean="0">
                <a:solidFill>
                  <a:schemeClr val="accent2">
                    <a:lumMod val="50000"/>
                  </a:schemeClr>
                </a:solidFill>
                <a:ea typeface="ＭＳ Ｐゴシック"/>
                <a:cs typeface="Calibri" pitchFamily="34" charset="0"/>
              </a:rPr>
            </a:br>
            <a:r>
              <a:rPr lang="en-US" sz="1000" b="1" spc="-20" dirty="0" smtClean="0">
                <a:solidFill>
                  <a:schemeClr val="accent2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/>
            </a:r>
            <a:br>
              <a:rPr lang="en-US" sz="1000" b="1" spc="-20" dirty="0" smtClean="0">
                <a:solidFill>
                  <a:schemeClr val="accent2">
                    <a:lumMod val="50000"/>
                  </a:schemeClr>
                </a:solidFill>
                <a:ea typeface="ＭＳ Ｐゴシック"/>
                <a:cs typeface="Calibri" pitchFamily="34" charset="0"/>
              </a:rPr>
            </a:br>
            <a:r>
              <a:rPr lang="en-US" sz="1600" i="1" spc="-20" dirty="0" smtClean="0">
                <a:solidFill>
                  <a:schemeClr val="accent2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>(e.g., shared savings/risk)</a:t>
            </a:r>
            <a:endParaRPr lang="en-US" sz="1600" i="1" spc="-20" dirty="0">
              <a:solidFill>
                <a:schemeClr val="accent2">
                  <a:lumMod val="50000"/>
                </a:schemeClr>
              </a:solidFill>
              <a:ea typeface="ＭＳ Ｐゴシック"/>
              <a:cs typeface="Calibri" pitchFamily="34" charset="0"/>
            </a:endParaRP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2834642" y="3790646"/>
            <a:ext cx="1737360" cy="1295739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>
            <a:prstShdw prst="shdw17" dist="17961" dir="2700000">
              <a:srgbClr val="375D80"/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600" b="1" spc="-20" dirty="0" smtClean="0">
                <a:solidFill>
                  <a:schemeClr val="accent3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>Fee-for-service payments linked to quality/value</a:t>
            </a:r>
            <a:br>
              <a:rPr lang="en-US" sz="1600" b="1" spc="-20" dirty="0" smtClean="0">
                <a:solidFill>
                  <a:schemeClr val="accent3">
                    <a:lumMod val="50000"/>
                  </a:schemeClr>
                </a:solidFill>
                <a:ea typeface="ＭＳ Ｐゴシック"/>
                <a:cs typeface="Calibri" pitchFamily="34" charset="0"/>
              </a:rPr>
            </a:br>
            <a:r>
              <a:rPr lang="en-US" sz="1000" b="1" spc="-20" dirty="0" smtClean="0">
                <a:solidFill>
                  <a:schemeClr val="accent3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> </a:t>
            </a:r>
            <a:r>
              <a:rPr lang="en-US" sz="1600" b="1" spc="-20" dirty="0" smtClean="0">
                <a:solidFill>
                  <a:schemeClr val="accent3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/>
            </a:r>
            <a:br>
              <a:rPr lang="en-US" sz="1600" b="1" spc="-20" dirty="0" smtClean="0">
                <a:solidFill>
                  <a:schemeClr val="accent3">
                    <a:lumMod val="50000"/>
                  </a:schemeClr>
                </a:solidFill>
                <a:ea typeface="ＭＳ Ｐゴシック"/>
                <a:cs typeface="Calibri" pitchFamily="34" charset="0"/>
              </a:rPr>
            </a:br>
            <a:r>
              <a:rPr lang="en-US" sz="1600" i="1" spc="-20" dirty="0" smtClean="0">
                <a:solidFill>
                  <a:schemeClr val="accent3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>(e.g., pay-for-performance)</a:t>
            </a:r>
            <a:endParaRPr lang="en-US" sz="1600" i="1" spc="-20" dirty="0">
              <a:solidFill>
                <a:schemeClr val="accent3">
                  <a:lumMod val="50000"/>
                </a:schemeClr>
              </a:solidFill>
              <a:ea typeface="ＭＳ Ｐゴシック"/>
              <a:cs typeface="Calibri" pitchFamily="34" charset="0"/>
            </a:endParaRP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6858719" y="2511255"/>
            <a:ext cx="1737360" cy="1086451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>
            <a:prstShdw prst="shdw17" dist="17961" dir="2700000">
              <a:srgbClr val="375D80"/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600" b="1" spc="-20" dirty="0" smtClean="0">
                <a:solidFill>
                  <a:schemeClr val="accent4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>Population-based </a:t>
            </a:r>
            <a:r>
              <a:rPr lang="en-US" sz="1600" b="1" spc="-20" dirty="0">
                <a:solidFill>
                  <a:schemeClr val="accent4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>p</a:t>
            </a:r>
            <a:r>
              <a:rPr lang="en-US" sz="1600" b="1" spc="-20" dirty="0" smtClean="0">
                <a:solidFill>
                  <a:schemeClr val="accent4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>ayment </a:t>
            </a:r>
            <a:br>
              <a:rPr lang="en-US" sz="1600" b="1" spc="-20" dirty="0" smtClean="0">
                <a:solidFill>
                  <a:schemeClr val="accent4">
                    <a:lumMod val="50000"/>
                  </a:schemeClr>
                </a:solidFill>
                <a:ea typeface="ＭＳ Ｐゴシック"/>
                <a:cs typeface="Calibri" pitchFamily="34" charset="0"/>
              </a:rPr>
            </a:br>
            <a:endParaRPr lang="en-US" sz="1000" b="1" spc="-20" dirty="0" smtClean="0">
              <a:solidFill>
                <a:schemeClr val="accent4">
                  <a:lumMod val="50000"/>
                </a:schemeClr>
              </a:solidFill>
              <a:ea typeface="ＭＳ Ｐゴシック"/>
              <a:cs typeface="Calibri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n-US" sz="1600" i="1" spc="-20" dirty="0" smtClean="0">
                <a:solidFill>
                  <a:schemeClr val="accent4">
                    <a:lumMod val="50000"/>
                  </a:schemeClr>
                </a:solidFill>
                <a:ea typeface="ＭＳ Ｐゴシック"/>
                <a:cs typeface="Calibri" pitchFamily="34" charset="0"/>
              </a:rPr>
              <a:t>(e.g. global payments) </a:t>
            </a:r>
            <a:endParaRPr lang="en-US" sz="1600" i="1" spc="-20" dirty="0">
              <a:solidFill>
                <a:schemeClr val="accent4">
                  <a:lumMod val="50000"/>
                </a:schemeClr>
              </a:solidFill>
              <a:ea typeface="ＭＳ Ｐゴシック"/>
              <a:cs typeface="Calibri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" name="Footer Placeholder 9"/>
          <p:cNvSpPr>
            <a:spLocks noGrp="1"/>
          </p:cNvSpPr>
          <p:nvPr/>
        </p:nvSpPr>
        <p:spPr>
          <a:xfrm>
            <a:off x="654591" y="6070028"/>
            <a:ext cx="6030754" cy="5118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Source: Health Care Payment Learning &amp; </a:t>
            </a:r>
            <a:r>
              <a:rPr lang="en-US" dirty="0">
                <a:solidFill>
                  <a:schemeClr val="tx1"/>
                </a:solidFill>
              </a:rPr>
              <a:t>Action Network (LAN</a:t>
            </a:r>
            <a:r>
              <a:rPr lang="en-US" dirty="0" smtClean="0">
                <a:solidFill>
                  <a:schemeClr val="tx1"/>
                </a:solidFill>
              </a:rPr>
              <a:t>) APM Framework, available at: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hcp-lan.org/workproducts/apm-whitepaper.pdf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VBP Approaches Can Vary Based on State BH Service Delivery Model</a:t>
            </a:r>
            <a:endParaRPr lang="en-US" dirty="0" smtClean="0"/>
          </a:p>
        </p:txBody>
      </p:sp>
      <p:graphicFrame>
        <p:nvGraphicFramePr>
          <p:cNvPr id="6" name="Chart 4"/>
          <p:cNvGraphicFramePr>
            <a:graphicFrameLocks/>
          </p:cNvGraphicFramePr>
          <p:nvPr>
            <p:extLst/>
          </p:nvPr>
        </p:nvGraphicFramePr>
        <p:xfrm>
          <a:off x="497576" y="1474468"/>
          <a:ext cx="8148851" cy="505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54591" y="6344065"/>
            <a:ext cx="5204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494646"/>
                </a:solidFill>
                <a:cs typeface="Arial" charset="0"/>
              </a:rPr>
              <a:t>SOURCE</a:t>
            </a:r>
            <a:r>
              <a:rPr lang="en-US" sz="900" dirty="0">
                <a:solidFill>
                  <a:srgbClr val="494646"/>
                </a:solidFill>
                <a:cs typeface="Arial" charset="0"/>
              </a:rPr>
              <a:t>: Internal CHCS analyses. Note: Focus on specialty mental health services; Includes District of Columbia. Includes announced reforms as of </a:t>
            </a:r>
            <a:r>
              <a:rPr lang="en-US" sz="900" dirty="0" smtClean="0">
                <a:solidFill>
                  <a:srgbClr val="494646"/>
                </a:solidFill>
                <a:cs typeface="Arial" charset="0"/>
              </a:rPr>
              <a:t>September 2017.</a:t>
            </a:r>
            <a:endParaRPr lang="en-US" sz="900" dirty="0">
              <a:solidFill>
                <a:srgbClr val="494646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7</a:t>
            </a:fld>
            <a:endParaRPr lang="en-US" dirty="0">
              <a:solidFill>
                <a:srgbClr val="018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38634" y="1647899"/>
            <a:ext cx="7099113" cy="46186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Fewer nationally endorsed quality measures for behavioral health than physical health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Commonly used BH quality measures: 7-day FUH after </a:t>
            </a:r>
            <a:r>
              <a:rPr lang="en-US" sz="2400" dirty="0" smtClean="0"/>
              <a:t>MH hospitalization and screening for depression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Use of phased-in measurement before providers assume more accountability for quality and costs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I</a:t>
            </a:r>
            <a:r>
              <a:rPr lang="en-US" sz="2000" dirty="0" smtClean="0"/>
              <a:t>nfrastructure measures (e.g., achieving behavioral health home certification, implementing EHR)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Pay for reporting (e.g., collecting patient-level information on depression screenings)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Use of process measures (e.g., follow-up after hospitalization for mental illness, antidepressant medication management) </a:t>
            </a:r>
          </a:p>
          <a:p>
            <a:pPr lvl="1">
              <a:spcAft>
                <a:spcPts val="1200"/>
              </a:spcAft>
            </a:pPr>
            <a:endParaRPr lang="en-US" sz="2000" dirty="0" smtClean="0"/>
          </a:p>
          <a:p>
            <a:pPr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637" y="312823"/>
            <a:ext cx="6475820" cy="1010653"/>
          </a:xfrm>
        </p:spPr>
        <p:txBody>
          <a:bodyPr/>
          <a:lstStyle/>
          <a:p>
            <a:r>
              <a:rPr lang="en-US" dirty="0" smtClean="0"/>
              <a:t>Current Landscape of Behavioral Health Quality Measurement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458" y="405353"/>
            <a:ext cx="1851240" cy="1706251"/>
          </a:xfrm>
          <a:prstGeom prst="ellipse">
            <a:avLst/>
          </a:prstGeom>
          <a:solidFill>
            <a:srgbClr val="00009C"/>
          </a:solidFill>
          <a:ln w="76200">
            <a:solidFill>
              <a:schemeClr val="bg1"/>
            </a:solidFill>
          </a:ln>
          <a:effectLst>
            <a:outerShdw blurRad="50800" dist="38100" dir="5400000" algn="t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38634" y="1647899"/>
            <a:ext cx="6564255" cy="46186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Progress is being made in </a:t>
            </a:r>
            <a:r>
              <a:rPr lang="en-US" dirty="0"/>
              <a:t>expanding </a:t>
            </a:r>
            <a:r>
              <a:rPr lang="en-US" dirty="0" smtClean="0"/>
              <a:t>BH measures that could be used for VBP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Substance use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 January 2017, NQF endorsed three quality measures related to opioid overuse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Recovery-oriented measures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NCQA developing a broad goal attainment measure for high-needs populations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Change in BASIS-24 survey score</a:t>
            </a:r>
          </a:p>
          <a:p>
            <a:pPr>
              <a:spcAft>
                <a:spcPts val="1200"/>
              </a:spcAft>
            </a:pPr>
            <a:r>
              <a:rPr lang="en-US" dirty="0"/>
              <a:t>Social determinants of </a:t>
            </a:r>
            <a:r>
              <a:rPr lang="en-US" dirty="0" smtClean="0"/>
              <a:t>health</a:t>
            </a:r>
            <a:endParaRPr lang="en-US" dirty="0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sz="2000" dirty="0" smtClean="0"/>
          </a:p>
          <a:p>
            <a:pPr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637" y="312823"/>
            <a:ext cx="6564252" cy="1010653"/>
          </a:xfrm>
        </p:spPr>
        <p:txBody>
          <a:bodyPr/>
          <a:lstStyle/>
          <a:p>
            <a:r>
              <a:rPr lang="en-US" dirty="0" smtClean="0"/>
              <a:t>Looking Forward on Behavioral Health Quality Measurement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561" y="405353"/>
            <a:ext cx="1902194" cy="1873613"/>
          </a:xfrm>
          <a:prstGeom prst="ellipse">
            <a:avLst/>
          </a:prstGeom>
          <a:solidFill>
            <a:srgbClr val="00009C"/>
          </a:solidFill>
          <a:ln w="76200">
            <a:solidFill>
              <a:schemeClr val="bg1"/>
            </a:solidFill>
          </a:ln>
          <a:effectLst>
            <a:outerShdw blurRad="50800" dist="38100" dir="5400000" algn="t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CS Template (9/2016)">
  <a:themeElements>
    <a:clrScheme name="CHCS Colors">
      <a:dk1>
        <a:sysClr val="windowText" lastClr="000000"/>
      </a:dk1>
      <a:lt1>
        <a:sysClr val="window" lastClr="FFFFFF"/>
      </a:lt1>
      <a:dk2>
        <a:srgbClr val="494646"/>
      </a:dk2>
      <a:lt2>
        <a:srgbClr val="F2F2F2"/>
      </a:lt2>
      <a:accent1>
        <a:srgbClr val="0182A9"/>
      </a:accent1>
      <a:accent2>
        <a:srgbClr val="E0B116"/>
      </a:accent2>
      <a:accent3>
        <a:srgbClr val="49A799"/>
      </a:accent3>
      <a:accent4>
        <a:srgbClr val="CC592B"/>
      </a:accent4>
      <a:accent5>
        <a:srgbClr val="01508B"/>
      </a:accent5>
      <a:accent6>
        <a:srgbClr val="4F81BD"/>
      </a:accent6>
      <a:hlink>
        <a:srgbClr val="0182A9"/>
      </a:hlink>
      <a:folHlink>
        <a:srgbClr val="0182A9"/>
      </a:folHlink>
    </a:clrScheme>
    <a:fontScheme name="CHCS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bg1"/>
          </a:solidFill>
        </a:ln>
        <a:effectLst>
          <a:outerShdw blurRad="38100" dist="25400" dir="5400000" algn="tl" rotWithShape="0">
            <a:prstClr val="black">
              <a:alpha val="2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200"/>
          </a:spcBef>
          <a:spcAft>
            <a:spcPts val="400"/>
          </a:spcAft>
          <a:defRPr sz="2000" spc="-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173038" indent="-173038">
          <a:lnSpc>
            <a:spcPct val="90000"/>
          </a:lnSpc>
          <a:buClr>
            <a:schemeClr val="accent1"/>
          </a:buClr>
          <a:buFont typeface="Wingdings" panose="05000000000000000000" pitchFamily="2" charset="2"/>
          <a:buChar char="§"/>
          <a:defRPr spc="-2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CS-PowerPoint-Template.potx" id="{B9F6FFC0-A174-48AA-8608-2CEC27CC6E80}" vid="{A6BE3B7C-CDB8-4C5C-A3F2-F709AD70A4BE}"/>
    </a:ext>
  </a:extLst>
</a:theme>
</file>

<file path=ppt/theme/theme2.xml><?xml version="1.0" encoding="utf-8"?>
<a:theme xmlns:a="http://schemas.openxmlformats.org/drawingml/2006/main" name="2_CHCS Template (9/2016)">
  <a:themeElements>
    <a:clrScheme name="CHCS Colors">
      <a:dk1>
        <a:sysClr val="windowText" lastClr="000000"/>
      </a:dk1>
      <a:lt1>
        <a:sysClr val="window" lastClr="FFFFFF"/>
      </a:lt1>
      <a:dk2>
        <a:srgbClr val="494646"/>
      </a:dk2>
      <a:lt2>
        <a:srgbClr val="F2F2F2"/>
      </a:lt2>
      <a:accent1>
        <a:srgbClr val="0182A9"/>
      </a:accent1>
      <a:accent2>
        <a:srgbClr val="E0B116"/>
      </a:accent2>
      <a:accent3>
        <a:srgbClr val="49A799"/>
      </a:accent3>
      <a:accent4>
        <a:srgbClr val="CC592B"/>
      </a:accent4>
      <a:accent5>
        <a:srgbClr val="01508B"/>
      </a:accent5>
      <a:accent6>
        <a:srgbClr val="4F81BD"/>
      </a:accent6>
      <a:hlink>
        <a:srgbClr val="0182A9"/>
      </a:hlink>
      <a:folHlink>
        <a:srgbClr val="0182A9"/>
      </a:folHlink>
    </a:clrScheme>
    <a:fontScheme name="CHCS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bg1"/>
          </a:solidFill>
        </a:ln>
        <a:effectLst>
          <a:outerShdw blurRad="38100" dist="25400" dir="5400000" algn="tl" rotWithShape="0">
            <a:prstClr val="black">
              <a:alpha val="2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200"/>
          </a:spcBef>
          <a:spcAft>
            <a:spcPts val="400"/>
          </a:spcAft>
          <a:defRPr sz="2000" spc="-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173038" indent="-173038">
          <a:lnSpc>
            <a:spcPct val="90000"/>
          </a:lnSpc>
          <a:buClr>
            <a:schemeClr val="accent1"/>
          </a:buClr>
          <a:buFont typeface="Wingdings" panose="05000000000000000000" pitchFamily="2" charset="2"/>
          <a:buChar char="§"/>
          <a:defRPr spc="-2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CS-PowerPoint-Template.potx" id="{B9F6FFC0-A174-48AA-8608-2CEC27CC6E80}" vid="{A6BE3B7C-CDB8-4C5C-A3F2-F709AD70A4BE}"/>
    </a:ext>
  </a:extLst>
</a:theme>
</file>

<file path=ppt/theme/theme3.xml><?xml version="1.0" encoding="utf-8"?>
<a:theme xmlns:a="http://schemas.openxmlformats.org/drawingml/2006/main" name="6_CHCS Template (9/2016)">
  <a:themeElements>
    <a:clrScheme name="CHCS Colors">
      <a:dk1>
        <a:sysClr val="windowText" lastClr="000000"/>
      </a:dk1>
      <a:lt1>
        <a:sysClr val="window" lastClr="FFFFFF"/>
      </a:lt1>
      <a:dk2>
        <a:srgbClr val="494646"/>
      </a:dk2>
      <a:lt2>
        <a:srgbClr val="F2F2F2"/>
      </a:lt2>
      <a:accent1>
        <a:srgbClr val="0182A9"/>
      </a:accent1>
      <a:accent2>
        <a:srgbClr val="E0B116"/>
      </a:accent2>
      <a:accent3>
        <a:srgbClr val="49A799"/>
      </a:accent3>
      <a:accent4>
        <a:srgbClr val="CC592B"/>
      </a:accent4>
      <a:accent5>
        <a:srgbClr val="01508B"/>
      </a:accent5>
      <a:accent6>
        <a:srgbClr val="4F81BD"/>
      </a:accent6>
      <a:hlink>
        <a:srgbClr val="0182A9"/>
      </a:hlink>
      <a:folHlink>
        <a:srgbClr val="0182A9"/>
      </a:folHlink>
    </a:clrScheme>
    <a:fontScheme name="CHCS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bg1"/>
          </a:solidFill>
        </a:ln>
        <a:effectLst>
          <a:outerShdw blurRad="38100" dist="25400" dir="5400000" algn="tl" rotWithShape="0">
            <a:prstClr val="black">
              <a:alpha val="2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200"/>
          </a:spcBef>
          <a:spcAft>
            <a:spcPts val="400"/>
          </a:spcAft>
          <a:defRPr sz="2000" spc="-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173038" indent="-173038">
          <a:lnSpc>
            <a:spcPct val="90000"/>
          </a:lnSpc>
          <a:buClr>
            <a:schemeClr val="accent1"/>
          </a:buClr>
          <a:buFont typeface="Wingdings" panose="05000000000000000000" pitchFamily="2" charset="2"/>
          <a:buChar char="§"/>
          <a:defRPr spc="-2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CS-PowerPoint-Template.potx" id="{B9F6FFC0-A174-48AA-8608-2CEC27CC6E80}" vid="{A6BE3B7C-CDB8-4C5C-A3F2-F709AD70A4BE}"/>
    </a:ext>
  </a:extLst>
</a:theme>
</file>

<file path=ppt/theme/theme4.xml><?xml version="1.0" encoding="utf-8"?>
<a:theme xmlns:a="http://schemas.openxmlformats.org/drawingml/2006/main" name="4_CHCS Template (9/2016)">
  <a:themeElements>
    <a:clrScheme name="CHCS Colors">
      <a:dk1>
        <a:sysClr val="windowText" lastClr="000000"/>
      </a:dk1>
      <a:lt1>
        <a:sysClr val="window" lastClr="FFFFFF"/>
      </a:lt1>
      <a:dk2>
        <a:srgbClr val="494646"/>
      </a:dk2>
      <a:lt2>
        <a:srgbClr val="F2F2F2"/>
      </a:lt2>
      <a:accent1>
        <a:srgbClr val="0182A9"/>
      </a:accent1>
      <a:accent2>
        <a:srgbClr val="E0B116"/>
      </a:accent2>
      <a:accent3>
        <a:srgbClr val="49A799"/>
      </a:accent3>
      <a:accent4>
        <a:srgbClr val="CC592B"/>
      </a:accent4>
      <a:accent5>
        <a:srgbClr val="01508B"/>
      </a:accent5>
      <a:accent6>
        <a:srgbClr val="4F81BD"/>
      </a:accent6>
      <a:hlink>
        <a:srgbClr val="0182A9"/>
      </a:hlink>
      <a:folHlink>
        <a:srgbClr val="0182A9"/>
      </a:folHlink>
    </a:clrScheme>
    <a:fontScheme name="CHCS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bg1"/>
          </a:solidFill>
        </a:ln>
        <a:effectLst>
          <a:outerShdw blurRad="38100" dist="25400" dir="5400000" algn="tl" rotWithShape="0">
            <a:prstClr val="black">
              <a:alpha val="2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200"/>
          </a:spcBef>
          <a:spcAft>
            <a:spcPts val="400"/>
          </a:spcAft>
          <a:defRPr sz="2000" spc="-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173038" indent="-173038">
          <a:lnSpc>
            <a:spcPct val="90000"/>
          </a:lnSpc>
          <a:buClr>
            <a:schemeClr val="accent1"/>
          </a:buClr>
          <a:buFont typeface="Wingdings" panose="05000000000000000000" pitchFamily="2" charset="2"/>
          <a:buChar char="§"/>
          <a:defRPr spc="-2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CS-PowerPoint-Template.potx" id="{B9F6FFC0-A174-48AA-8608-2CEC27CC6E80}" vid="{A6BE3B7C-CDB8-4C5C-A3F2-F709AD70A4B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CHCS-PowerPoint-Template</Template>
  <TotalTime>8695</TotalTime>
  <Words>1228</Words>
  <Application>Microsoft Office PowerPoint</Application>
  <PresentationFormat>On-screen Show (4:3)</PresentationFormat>
  <Paragraphs>207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Georgia</vt:lpstr>
      <vt:lpstr>Times New Roman</vt:lpstr>
      <vt:lpstr>Trebuchet MS</vt:lpstr>
      <vt:lpstr>Wingdings 2</vt:lpstr>
      <vt:lpstr>CHCS Template (9/2016)</vt:lpstr>
      <vt:lpstr>2_CHCS Template (9/2016)</vt:lpstr>
      <vt:lpstr>6_CHCS Template (9/2016)</vt:lpstr>
      <vt:lpstr>4_CHCS Template (9/2016)</vt:lpstr>
      <vt:lpstr>State Innovations in Value-Based Payment for Behavioral Health</vt:lpstr>
      <vt:lpstr>About the  Center for Health Care Strategies</vt:lpstr>
      <vt:lpstr>Agenda</vt:lpstr>
      <vt:lpstr>  Basics of VBP in Behavioral Health</vt:lpstr>
      <vt:lpstr>Exhibit 1. Health Care Spending as a Percentage of GDP, 1980–2013</vt:lpstr>
      <vt:lpstr>Alternative Payment Model (APM) Framework</vt:lpstr>
      <vt:lpstr>VBP Approaches Can Vary Based on State BH Service Delivery Model</vt:lpstr>
      <vt:lpstr>Current Landscape of Behavioral Health Quality Measurement</vt:lpstr>
      <vt:lpstr>Looking Forward on Behavioral Health Quality Measurement</vt:lpstr>
      <vt:lpstr>Spotlight on Selected States’ SDOH Domains*  </vt:lpstr>
      <vt:lpstr>  Overview of State Approaches to VBP in Behavioral Health</vt:lpstr>
      <vt:lpstr>Tennessee’s Health Care                           Innovation Initiative</vt:lpstr>
      <vt:lpstr>Minnesota’s Integrated Health Partnerships</vt:lpstr>
      <vt:lpstr>Arizona’s VBP Requirements for                  Behavioral Health </vt:lpstr>
      <vt:lpstr>Plan-to-Provider Innovation in Pennsylvania</vt:lpstr>
      <vt:lpstr>  Challenges and Best Practices for VBP in Behavioral Health</vt:lpstr>
      <vt:lpstr>Finger on the Pulse </vt:lpstr>
      <vt:lpstr>Challenges in Moving to VBP for  Behavioral Health in Medicaid</vt:lpstr>
      <vt:lpstr>Factors to Consider in Moving to VBP for Behavioral Health</vt:lpstr>
      <vt:lpstr>Spotlight on TennCare and MCO Stakeholder Engagement</vt:lpstr>
      <vt:lpstr>Spotlight on NY’s Technical                Assistance for Plans &amp; Providers</vt:lpstr>
      <vt:lpstr>State interest in VBP for behavioral health continues to grow, with focus on…</vt:lpstr>
      <vt:lpstr>Visit CHCS.org to…</vt:lpstr>
    </vt:vector>
  </TitlesOfParts>
  <Company>Unknown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CHCS PowerPoint Template  and Core Slides (Updated 3/29/17)</dc:title>
  <dc:creator>Tricia McGinnis</dc:creator>
  <cp:lastModifiedBy>Rachael Matulis</cp:lastModifiedBy>
  <cp:revision>960</cp:revision>
  <cp:lastPrinted>2017-10-03T17:24:58Z</cp:lastPrinted>
  <dcterms:created xsi:type="dcterms:W3CDTF">2017-04-10T16:26:10Z</dcterms:created>
  <dcterms:modified xsi:type="dcterms:W3CDTF">2017-12-14T15:35:48Z</dcterms:modified>
</cp:coreProperties>
</file>