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7"/>
  </p:notesMasterIdLst>
  <p:sldIdLst>
    <p:sldId id="261" r:id="rId3"/>
    <p:sldId id="257" r:id="rId4"/>
    <p:sldId id="369" r:id="rId5"/>
    <p:sldId id="429" r:id="rId6"/>
    <p:sldId id="339" r:id="rId7"/>
    <p:sldId id="375" r:id="rId8"/>
    <p:sldId id="376" r:id="rId9"/>
    <p:sldId id="316" r:id="rId10"/>
    <p:sldId id="379" r:id="rId11"/>
    <p:sldId id="321" r:id="rId12"/>
    <p:sldId id="378" r:id="rId13"/>
    <p:sldId id="380" r:id="rId14"/>
    <p:sldId id="414" r:id="rId15"/>
    <p:sldId id="411" r:id="rId16"/>
    <p:sldId id="413" r:id="rId17"/>
    <p:sldId id="416" r:id="rId18"/>
    <p:sldId id="418" r:id="rId19"/>
    <p:sldId id="428" r:id="rId20"/>
    <p:sldId id="425" r:id="rId21"/>
    <p:sldId id="403" r:id="rId22"/>
    <p:sldId id="404" r:id="rId23"/>
    <p:sldId id="408" r:id="rId24"/>
    <p:sldId id="405" r:id="rId25"/>
    <p:sldId id="34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8173" autoAdjust="0"/>
  </p:normalViewPr>
  <p:slideViewPr>
    <p:cSldViewPr snapToGrid="0">
      <p:cViewPr varScale="1">
        <p:scale>
          <a:sx n="68" d="100"/>
          <a:sy n="68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A7CC-8BD7-414D-BA72-25E3B8F78D7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7C2EA-18D3-4BA4-BD75-7775479E9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3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FF6A7-8F69-4A1B-9909-A4C9AF0657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1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36504-F42C-4B3E-B519-2BBB8DE612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6A7-8F69-4A1B-9909-A4C9AF065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6A7-8F69-4A1B-9909-A4C9AF0657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5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FF6A7-8F69-4A1B-9909-A4C9AF0657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9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7C2EA-18D3-4BA4-BD75-7775479E97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3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7C2EA-18D3-4BA4-BD75-7775479E97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0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presentation is for the Indiana Council (State Association)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0512-99F6-D84B-940C-0E7E5449D7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“Disability” as a category for exemption</a:t>
            </a:r>
          </a:p>
          <a:p>
            <a:pPr lvl="1"/>
            <a:r>
              <a:rPr lang="en-US" dirty="0"/>
              <a:t>Does not include people with addiction</a:t>
            </a:r>
          </a:p>
          <a:p>
            <a:pPr lvl="1"/>
            <a:r>
              <a:rPr lang="en-US" dirty="0"/>
              <a:t>Does not include people with moderate-severity conditions accompanied by cognitive impairments</a:t>
            </a:r>
          </a:p>
          <a:p>
            <a:r>
              <a:rPr lang="en-US" dirty="0"/>
              <a:t>“Medically frail” may be a better exemption category</a:t>
            </a:r>
          </a:p>
          <a:p>
            <a:r>
              <a:rPr lang="en-US" dirty="0"/>
              <a:t>Education of policymakers is needed!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FF6A7-8F69-4A1B-9909-A4C9AF0657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68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CAVEAT…</a:t>
            </a:r>
          </a:p>
          <a:p>
            <a:endParaRPr lang="en-US" dirty="0"/>
          </a:p>
          <a:p>
            <a:r>
              <a:rPr lang="en-US" dirty="0"/>
              <a:t>Investment via grants, not coverage</a:t>
            </a:r>
          </a:p>
          <a:p>
            <a:r>
              <a:rPr lang="en-US" dirty="0"/>
              <a:t>Need for health-related “moving vehicles” to pass any of these bills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7C2EA-18D3-4BA4-BD75-7775479E97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03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5150" y="1361409"/>
            <a:ext cx="7893050" cy="6642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65150" y="2453068"/>
            <a:ext cx="7893050" cy="28164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5150" y="2327657"/>
            <a:ext cx="7893050" cy="35270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0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14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5150" y="1361408"/>
            <a:ext cx="7893050" cy="6642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65150" y="2453070"/>
            <a:ext cx="7893050" cy="28164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5150" y="2327656"/>
            <a:ext cx="7893050" cy="35270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3347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C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67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68301" y="1334440"/>
            <a:ext cx="3842039" cy="473616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91449" y="1317680"/>
            <a:ext cx="4447275" cy="4752920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0219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Con Blank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98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368300" y="1280164"/>
            <a:ext cx="8470423" cy="47142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9174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Con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980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67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5150" y="1361408"/>
            <a:ext cx="7893050" cy="6642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65150" y="2453068"/>
            <a:ext cx="7893050" cy="28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5150" y="2327656"/>
            <a:ext cx="7893050" cy="35270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8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94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68300" y="1334440"/>
            <a:ext cx="3842039" cy="473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91448" y="1317680"/>
            <a:ext cx="4447275" cy="4752920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Blank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9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368299" y="1280164"/>
            <a:ext cx="8470423" cy="47142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8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4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7FE7D3C-0CE4-48A8-A08B-3C1AC44DC3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645F287-EB3B-4C04-BF6A-E547B2C57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6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C8A2-6064-2A47-8547-D740BA7EB158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698F-5D8C-6243-A976-502993315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800" b="1" i="0" kern="1200" baseline="0">
          <a:solidFill>
            <a:srgbClr val="558ED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20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sldNum="0" hdr="0" ftr="0"/>
  <p:txStyles>
    <p:titleStyle>
      <a:lvl1pPr algn="ctr" defTabSz="342900" rtl="0" eaLnBrk="1" latinLnBrk="0" hangingPunct="1">
        <a:spcBef>
          <a:spcPct val="0"/>
        </a:spcBef>
        <a:buNone/>
        <a:defRPr sz="3600" b="1" i="0" kern="1200" baseline="0">
          <a:solidFill>
            <a:srgbClr val="558ED5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://www.thenationalcouncil.org/policy-action/unite4bh" TargetMode="External"/><Relationship Id="rId2" Type="http://schemas.openxmlformats.org/officeDocument/2006/relationships/hyperlink" Target="https://www.thenationalcouncil.org/policy-action/national-council-act-no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D@thenationalcouncil.or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44041"/>
            <a:ext cx="7772400" cy="1470025"/>
          </a:xfrm>
        </p:spPr>
        <p:txBody>
          <a:bodyPr/>
          <a:lstStyle/>
          <a:p>
            <a:r>
              <a:rPr lang="en-US" dirty="0"/>
              <a:t>Federal Policy Update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38144"/>
            <a:ext cx="6400800" cy="22006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Rebecca Farley David</a:t>
            </a:r>
          </a:p>
          <a:p>
            <a:r>
              <a:rPr lang="en-US" dirty="0">
                <a:solidFill>
                  <a:schemeClr val="tx1"/>
                </a:solidFill>
              </a:rPr>
              <a:t>National Council for Behavioral Health</a:t>
            </a:r>
          </a:p>
          <a:p>
            <a:r>
              <a:rPr lang="en-US" dirty="0">
                <a:solidFill>
                  <a:schemeClr val="tx1"/>
                </a:solidFill>
              </a:rPr>
              <a:t>December 5, 2017</a:t>
            </a:r>
          </a:p>
        </p:txBody>
      </p:sp>
      <p:pic>
        <p:nvPicPr>
          <p:cNvPr id="4" name="Picture 3" descr="http://capitolmuseum.ca.gov/uploadedImages/Capitol_Museum/The_Museum/Virtual_Tours/History,_Restoration_and_Expansion/The_Building/Planning/us_capitol.gif">
            <a:extLst>
              <a:ext uri="{FF2B5EF4-FFF2-40B4-BE49-F238E27FC236}">
                <a16:creationId xmlns:a16="http://schemas.microsoft.com/office/drawing/2014/main" id="{0F9346E5-EECA-43C0-B444-DAA70B489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306" y="2414413"/>
            <a:ext cx="1995694" cy="39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5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69CA1F2-FBA5-4FEE-B729-F746C143A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911705"/>
            <a:ext cx="7893050" cy="664212"/>
          </a:xfrm>
        </p:spPr>
        <p:txBody>
          <a:bodyPr>
            <a:normAutofit/>
          </a:bodyPr>
          <a:lstStyle/>
          <a:p>
            <a:r>
              <a:rPr lang="en-US" sz="2400" dirty="0"/>
              <a:t>Action on CSRs, association health plans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48F5E3-9EA7-436E-91E4-816E4A81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Meanwhile, at the White House…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A143A5-BC79-4D3D-A8F2-E949AAC53F62}"/>
              </a:ext>
            </a:extLst>
          </p:cNvPr>
          <p:cNvGrpSpPr/>
          <p:nvPr/>
        </p:nvGrpSpPr>
        <p:grpSpPr>
          <a:xfrm>
            <a:off x="347227" y="1481463"/>
            <a:ext cx="8669679" cy="4556587"/>
            <a:chOff x="347227" y="1481463"/>
            <a:chExt cx="8669679" cy="455658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DA6E1F-21D4-4CDB-9AF4-9A17B9B0D09A}"/>
                </a:ext>
              </a:extLst>
            </p:cNvPr>
            <p:cNvSpPr/>
            <p:nvPr/>
          </p:nvSpPr>
          <p:spPr>
            <a:xfrm>
              <a:off x="347227" y="1481463"/>
              <a:ext cx="3716440" cy="993600"/>
            </a:xfrm>
            <a:custGeom>
              <a:avLst/>
              <a:gdLst>
                <a:gd name="connsiteX0" fmla="*/ 0 w 3716440"/>
                <a:gd name="connsiteY0" fmla="*/ 99360 h 993600"/>
                <a:gd name="connsiteX1" fmla="*/ 99360 w 3716440"/>
                <a:gd name="connsiteY1" fmla="*/ 0 h 993600"/>
                <a:gd name="connsiteX2" fmla="*/ 3617080 w 3716440"/>
                <a:gd name="connsiteY2" fmla="*/ 0 h 993600"/>
                <a:gd name="connsiteX3" fmla="*/ 3716440 w 3716440"/>
                <a:gd name="connsiteY3" fmla="*/ 99360 h 993600"/>
                <a:gd name="connsiteX4" fmla="*/ 3716440 w 3716440"/>
                <a:gd name="connsiteY4" fmla="*/ 894240 h 993600"/>
                <a:gd name="connsiteX5" fmla="*/ 3617080 w 3716440"/>
                <a:gd name="connsiteY5" fmla="*/ 993600 h 993600"/>
                <a:gd name="connsiteX6" fmla="*/ 99360 w 3716440"/>
                <a:gd name="connsiteY6" fmla="*/ 993600 h 993600"/>
                <a:gd name="connsiteX7" fmla="*/ 0 w 3716440"/>
                <a:gd name="connsiteY7" fmla="*/ 894240 h 993600"/>
                <a:gd name="connsiteX8" fmla="*/ 0 w 3716440"/>
                <a:gd name="connsiteY8" fmla="*/ 99360 h 99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6440" h="993600">
                  <a:moveTo>
                    <a:pt x="0" y="99360"/>
                  </a:moveTo>
                  <a:cubicBezTo>
                    <a:pt x="0" y="44485"/>
                    <a:pt x="44485" y="0"/>
                    <a:pt x="99360" y="0"/>
                  </a:cubicBezTo>
                  <a:lnTo>
                    <a:pt x="3617080" y="0"/>
                  </a:lnTo>
                  <a:cubicBezTo>
                    <a:pt x="3671955" y="0"/>
                    <a:pt x="3716440" y="44485"/>
                    <a:pt x="3716440" y="99360"/>
                  </a:cubicBezTo>
                  <a:lnTo>
                    <a:pt x="3716440" y="894240"/>
                  </a:lnTo>
                  <a:cubicBezTo>
                    <a:pt x="3716440" y="949115"/>
                    <a:pt x="3671955" y="993600"/>
                    <a:pt x="3617080" y="993600"/>
                  </a:cubicBezTo>
                  <a:lnTo>
                    <a:pt x="99360" y="993600"/>
                  </a:lnTo>
                  <a:cubicBezTo>
                    <a:pt x="44485" y="993600"/>
                    <a:pt x="0" y="949115"/>
                    <a:pt x="0" y="894240"/>
                  </a:cubicBezTo>
                  <a:lnTo>
                    <a:pt x="0" y="993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4188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 dirty="0"/>
                <a:t>CSRs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6AD55D-50BB-48D0-9F6A-37152887B2D1}"/>
                </a:ext>
              </a:extLst>
            </p:cNvPr>
            <p:cNvSpPr/>
            <p:nvPr/>
          </p:nvSpPr>
          <p:spPr>
            <a:xfrm>
              <a:off x="1108425" y="2143863"/>
              <a:ext cx="3716440" cy="3894187"/>
            </a:xfrm>
            <a:custGeom>
              <a:avLst/>
              <a:gdLst>
                <a:gd name="connsiteX0" fmla="*/ 0 w 3716440"/>
                <a:gd name="connsiteY0" fmla="*/ 371644 h 3894187"/>
                <a:gd name="connsiteX1" fmla="*/ 371644 w 3716440"/>
                <a:gd name="connsiteY1" fmla="*/ 0 h 3894187"/>
                <a:gd name="connsiteX2" fmla="*/ 3344796 w 3716440"/>
                <a:gd name="connsiteY2" fmla="*/ 0 h 3894187"/>
                <a:gd name="connsiteX3" fmla="*/ 3716440 w 3716440"/>
                <a:gd name="connsiteY3" fmla="*/ 371644 h 3894187"/>
                <a:gd name="connsiteX4" fmla="*/ 3716440 w 3716440"/>
                <a:gd name="connsiteY4" fmla="*/ 3522543 h 3894187"/>
                <a:gd name="connsiteX5" fmla="*/ 3344796 w 3716440"/>
                <a:gd name="connsiteY5" fmla="*/ 3894187 h 3894187"/>
                <a:gd name="connsiteX6" fmla="*/ 371644 w 3716440"/>
                <a:gd name="connsiteY6" fmla="*/ 3894187 h 3894187"/>
                <a:gd name="connsiteX7" fmla="*/ 0 w 3716440"/>
                <a:gd name="connsiteY7" fmla="*/ 3522543 h 3894187"/>
                <a:gd name="connsiteX8" fmla="*/ 0 w 3716440"/>
                <a:gd name="connsiteY8" fmla="*/ 371644 h 38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6440" h="3894187">
                  <a:moveTo>
                    <a:pt x="0" y="371644"/>
                  </a:moveTo>
                  <a:cubicBezTo>
                    <a:pt x="0" y="166391"/>
                    <a:pt x="166391" y="0"/>
                    <a:pt x="371644" y="0"/>
                  </a:cubicBezTo>
                  <a:lnTo>
                    <a:pt x="3344796" y="0"/>
                  </a:lnTo>
                  <a:cubicBezTo>
                    <a:pt x="3550049" y="0"/>
                    <a:pt x="3716440" y="166391"/>
                    <a:pt x="3716440" y="371644"/>
                  </a:cubicBezTo>
                  <a:lnTo>
                    <a:pt x="3716440" y="3522543"/>
                  </a:lnTo>
                  <a:cubicBezTo>
                    <a:pt x="3716440" y="3727796"/>
                    <a:pt x="3550049" y="3894187"/>
                    <a:pt x="3344796" y="3894187"/>
                  </a:cubicBezTo>
                  <a:lnTo>
                    <a:pt x="371644" y="3894187"/>
                  </a:lnTo>
                  <a:cubicBezTo>
                    <a:pt x="166391" y="3894187"/>
                    <a:pt x="0" y="3727796"/>
                    <a:pt x="0" y="3522543"/>
                  </a:cubicBezTo>
                  <a:lnTo>
                    <a:pt x="0" y="371644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427" tIns="272427" rIns="272427" bIns="272427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dirty="0"/>
                <a:t>Plans to e</a:t>
              </a:r>
              <a:r>
                <a:rPr lang="en-US" sz="2300" kern="1200" dirty="0"/>
                <a:t>nd $7B in subsidies that help low-income consumers purchase coverage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Affects people 100-250% FPL in silver plans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Insurers’ rates for 2018 already locked in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The litigation begins…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BFE0D3-1BA2-43C6-9D36-B765A57AE0BD}"/>
                </a:ext>
              </a:extLst>
            </p:cNvPr>
            <p:cNvSpPr/>
            <p:nvPr/>
          </p:nvSpPr>
          <p:spPr>
            <a:xfrm>
              <a:off x="4539267" y="1481463"/>
              <a:ext cx="3716440" cy="993600"/>
            </a:xfrm>
            <a:custGeom>
              <a:avLst/>
              <a:gdLst>
                <a:gd name="connsiteX0" fmla="*/ 0 w 3716440"/>
                <a:gd name="connsiteY0" fmla="*/ 99360 h 993600"/>
                <a:gd name="connsiteX1" fmla="*/ 99360 w 3716440"/>
                <a:gd name="connsiteY1" fmla="*/ 0 h 993600"/>
                <a:gd name="connsiteX2" fmla="*/ 3617080 w 3716440"/>
                <a:gd name="connsiteY2" fmla="*/ 0 h 993600"/>
                <a:gd name="connsiteX3" fmla="*/ 3716440 w 3716440"/>
                <a:gd name="connsiteY3" fmla="*/ 99360 h 993600"/>
                <a:gd name="connsiteX4" fmla="*/ 3716440 w 3716440"/>
                <a:gd name="connsiteY4" fmla="*/ 894240 h 993600"/>
                <a:gd name="connsiteX5" fmla="*/ 3617080 w 3716440"/>
                <a:gd name="connsiteY5" fmla="*/ 993600 h 993600"/>
                <a:gd name="connsiteX6" fmla="*/ 99360 w 3716440"/>
                <a:gd name="connsiteY6" fmla="*/ 993600 h 993600"/>
                <a:gd name="connsiteX7" fmla="*/ 0 w 3716440"/>
                <a:gd name="connsiteY7" fmla="*/ 894240 h 993600"/>
                <a:gd name="connsiteX8" fmla="*/ 0 w 3716440"/>
                <a:gd name="connsiteY8" fmla="*/ 99360 h 99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6440" h="993600">
                  <a:moveTo>
                    <a:pt x="0" y="99360"/>
                  </a:moveTo>
                  <a:cubicBezTo>
                    <a:pt x="0" y="44485"/>
                    <a:pt x="44485" y="0"/>
                    <a:pt x="99360" y="0"/>
                  </a:cubicBezTo>
                  <a:lnTo>
                    <a:pt x="3617080" y="0"/>
                  </a:lnTo>
                  <a:cubicBezTo>
                    <a:pt x="3671955" y="0"/>
                    <a:pt x="3716440" y="44485"/>
                    <a:pt x="3716440" y="99360"/>
                  </a:cubicBezTo>
                  <a:lnTo>
                    <a:pt x="3716440" y="894240"/>
                  </a:lnTo>
                  <a:cubicBezTo>
                    <a:pt x="3716440" y="949115"/>
                    <a:pt x="3671955" y="993600"/>
                    <a:pt x="3617080" y="993600"/>
                  </a:cubicBezTo>
                  <a:lnTo>
                    <a:pt x="99360" y="993600"/>
                  </a:lnTo>
                  <a:cubicBezTo>
                    <a:pt x="44485" y="993600"/>
                    <a:pt x="0" y="949115"/>
                    <a:pt x="0" y="894240"/>
                  </a:cubicBezTo>
                  <a:lnTo>
                    <a:pt x="0" y="993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4188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b="1" kern="1200" dirty="0"/>
                <a:t>Association Health Plans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CD1A94-7AC4-47F1-B8FD-F81F9B5EDC44}"/>
                </a:ext>
              </a:extLst>
            </p:cNvPr>
            <p:cNvSpPr/>
            <p:nvPr/>
          </p:nvSpPr>
          <p:spPr>
            <a:xfrm>
              <a:off x="5300466" y="2143863"/>
              <a:ext cx="3716440" cy="3894187"/>
            </a:xfrm>
            <a:custGeom>
              <a:avLst/>
              <a:gdLst>
                <a:gd name="connsiteX0" fmla="*/ 0 w 3716440"/>
                <a:gd name="connsiteY0" fmla="*/ 371644 h 3894187"/>
                <a:gd name="connsiteX1" fmla="*/ 371644 w 3716440"/>
                <a:gd name="connsiteY1" fmla="*/ 0 h 3894187"/>
                <a:gd name="connsiteX2" fmla="*/ 3344796 w 3716440"/>
                <a:gd name="connsiteY2" fmla="*/ 0 h 3894187"/>
                <a:gd name="connsiteX3" fmla="*/ 3716440 w 3716440"/>
                <a:gd name="connsiteY3" fmla="*/ 371644 h 3894187"/>
                <a:gd name="connsiteX4" fmla="*/ 3716440 w 3716440"/>
                <a:gd name="connsiteY4" fmla="*/ 3522543 h 3894187"/>
                <a:gd name="connsiteX5" fmla="*/ 3344796 w 3716440"/>
                <a:gd name="connsiteY5" fmla="*/ 3894187 h 3894187"/>
                <a:gd name="connsiteX6" fmla="*/ 371644 w 3716440"/>
                <a:gd name="connsiteY6" fmla="*/ 3894187 h 3894187"/>
                <a:gd name="connsiteX7" fmla="*/ 0 w 3716440"/>
                <a:gd name="connsiteY7" fmla="*/ 3522543 h 3894187"/>
                <a:gd name="connsiteX8" fmla="*/ 0 w 3716440"/>
                <a:gd name="connsiteY8" fmla="*/ 371644 h 38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6440" h="3894187">
                  <a:moveTo>
                    <a:pt x="0" y="371644"/>
                  </a:moveTo>
                  <a:cubicBezTo>
                    <a:pt x="0" y="166391"/>
                    <a:pt x="166391" y="0"/>
                    <a:pt x="371644" y="0"/>
                  </a:cubicBezTo>
                  <a:lnTo>
                    <a:pt x="3344796" y="0"/>
                  </a:lnTo>
                  <a:cubicBezTo>
                    <a:pt x="3550049" y="0"/>
                    <a:pt x="3716440" y="166391"/>
                    <a:pt x="3716440" y="371644"/>
                  </a:cubicBezTo>
                  <a:lnTo>
                    <a:pt x="3716440" y="3522543"/>
                  </a:lnTo>
                  <a:cubicBezTo>
                    <a:pt x="3716440" y="3727796"/>
                    <a:pt x="3550049" y="3894187"/>
                    <a:pt x="3344796" y="3894187"/>
                  </a:cubicBezTo>
                  <a:lnTo>
                    <a:pt x="371644" y="3894187"/>
                  </a:lnTo>
                  <a:cubicBezTo>
                    <a:pt x="166391" y="3894187"/>
                    <a:pt x="0" y="3727796"/>
                    <a:pt x="0" y="3522543"/>
                  </a:cubicBezTo>
                  <a:lnTo>
                    <a:pt x="0" y="371644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427" tIns="272427" rIns="272427" bIns="272427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dirty="0"/>
                <a:t>Executive order r</a:t>
              </a:r>
              <a:r>
                <a:rPr lang="en-US" sz="2300" kern="1200" dirty="0"/>
                <a:t>einterprets AHPs as ERISA plans (largely exempt from ACA coverage requirements)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Allows sale of AHPs across state lines by employers in the same line of business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300" kern="1200" dirty="0"/>
                <a:t>Rulemaking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82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D78EE-AA98-4311-B731-9A16EAD05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0" y="1636293"/>
            <a:ext cx="7893050" cy="46682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Would open the door to less comprehensive EHB by allowing states to:</a:t>
            </a:r>
          </a:p>
          <a:p>
            <a:pPr lvl="1"/>
            <a:r>
              <a:rPr lang="en-US" dirty="0"/>
              <a:t>Choose plans (and benefit categories) from other states</a:t>
            </a:r>
          </a:p>
          <a:p>
            <a:pPr lvl="1"/>
            <a:r>
              <a:rPr lang="en-US" dirty="0"/>
              <a:t>Substitute one category of benefits for another</a:t>
            </a:r>
          </a:p>
          <a:p>
            <a:pPr lvl="1"/>
            <a:r>
              <a:rPr lang="en-US" dirty="0"/>
              <a:t>Create a new benefit plan from scratch</a:t>
            </a:r>
          </a:p>
          <a:p>
            <a:r>
              <a:rPr lang="en-US" dirty="0"/>
              <a:t>HHS considering a “federal default definition of essential health benefits” </a:t>
            </a:r>
          </a:p>
          <a:p>
            <a:pPr lvl="1"/>
            <a:r>
              <a:rPr lang="en-US" dirty="0"/>
              <a:t>Could include a “national benchmark plan standard” that would shift costs to states for more generous coverage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54CA9-1802-4B71-B865-66D03C9D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626"/>
            <a:ext cx="8229600" cy="1042910"/>
          </a:xfrm>
        </p:spPr>
        <p:txBody>
          <a:bodyPr/>
          <a:lstStyle/>
          <a:p>
            <a:r>
              <a:rPr lang="en-US" sz="4000" dirty="0"/>
              <a:t>Proposed changes to essential health benefits</a:t>
            </a:r>
          </a:p>
        </p:txBody>
      </p:sp>
    </p:spTree>
    <p:extLst>
      <p:ext uri="{BB962C8B-B14F-4D97-AF65-F5344CB8AC3E}">
        <p14:creationId xmlns:p14="http://schemas.microsoft.com/office/powerpoint/2010/main" val="112815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22" y="1268082"/>
            <a:ext cx="8117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77F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know about </a:t>
            </a:r>
            <a:br>
              <a:rPr lang="en-US" sz="4000" b="1" dirty="0">
                <a:solidFill>
                  <a:srgbClr val="277FC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277F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ahead?</a:t>
            </a:r>
          </a:p>
        </p:txBody>
      </p:sp>
      <p:pic>
        <p:nvPicPr>
          <p:cNvPr id="3074" name="Picture 2" descr="Image result for what's next">
            <a:extLst>
              <a:ext uri="{FF2B5EF4-FFF2-40B4-BE49-F238E27FC236}">
                <a16:creationId xmlns:a16="http://schemas.microsoft.com/office/drawing/2014/main" id="{7D5C7E6A-B642-4A3B-B550-C919F392B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3" b="32358"/>
          <a:stretch/>
        </p:blipFill>
        <p:spPr bwMode="auto">
          <a:xfrm>
            <a:off x="0" y="3112168"/>
            <a:ext cx="9144000" cy="22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1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“We’re going to have to </a:t>
            </a:r>
            <a:r>
              <a:rPr lang="en-US" b="1" dirty="0"/>
              <a:t>get back next year at entitlement reform</a:t>
            </a:r>
            <a:r>
              <a:rPr lang="en-US" dirty="0"/>
              <a:t>, which is how you tackle the debt and the deficit. [Medicare &amp; Medicaid] are the big drivers of debt… </a:t>
            </a:r>
            <a:r>
              <a:rPr lang="en-US" b="1" dirty="0"/>
              <a:t>that's really where the problem lies, fiscally speaking</a:t>
            </a:r>
            <a:r>
              <a:rPr lang="en-US" dirty="0"/>
              <a:t>.”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962401"/>
            <a:ext cx="8229600" cy="113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–House Speaker Paul Ryan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Dec. 6, 2017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94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EB6AED-5028-428C-875A-809A2BF1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will it look like?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ACB728-451C-456B-9D96-3A6CBCD0A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54637"/>
              </p:ext>
            </p:extLst>
          </p:nvPr>
        </p:nvGraphicFramePr>
        <p:xfrm>
          <a:off x="898357" y="1187115"/>
          <a:ext cx="7427496" cy="46842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13748">
                  <a:extLst>
                    <a:ext uri="{9D8B030D-6E8A-4147-A177-3AD203B41FA5}">
                      <a16:colId xmlns:a16="http://schemas.microsoft.com/office/drawing/2014/main" val="4229224713"/>
                    </a:ext>
                  </a:extLst>
                </a:gridCol>
                <a:gridCol w="3713748">
                  <a:extLst>
                    <a:ext uri="{9D8B030D-6E8A-4147-A177-3AD203B41FA5}">
                      <a16:colId xmlns:a16="http://schemas.microsoft.com/office/drawing/2014/main" val="3026923000"/>
                    </a:ext>
                  </a:extLst>
                </a:gridCol>
              </a:tblGrid>
              <a:tr h="5419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Executive action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Legislative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96812"/>
                  </a:ext>
                </a:extLst>
              </a:tr>
              <a:tr h="41423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Top-to-bottom review of safety net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Encouraging work requirements in Medicaid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Permitting work requirements, drug testing in SNAP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“Greater control” for states over SNAP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HUD “significantly involved”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Tightening eligibility rules for federal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Legislation likely to touch on health care, food stamps, housing, veterans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Social Security and Medicare impact 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680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0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C4AFF9-947C-41C0-B34C-F433D9F0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Will it succeed?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334B2-BEB6-4EFD-83EC-F75642ACEEDA}"/>
              </a:ext>
            </a:extLst>
          </p:cNvPr>
          <p:cNvSpPr txBox="1"/>
          <p:nvPr/>
        </p:nvSpPr>
        <p:spPr>
          <a:xfrm>
            <a:off x="1323473" y="2003013"/>
            <a:ext cx="2839453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Reluctance to abandon ACA repeal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Midterm election year complicates major efforts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643C9-366B-4B48-859D-03FD764DE1F1}"/>
              </a:ext>
            </a:extLst>
          </p:cNvPr>
          <p:cNvSpPr txBox="1"/>
          <p:nvPr/>
        </p:nvSpPr>
        <p:spPr>
          <a:xfrm>
            <a:off x="5106259" y="1954887"/>
            <a:ext cx="2898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Single-party control boosts long-sought Republican goals</a:t>
            </a:r>
          </a:p>
          <a:p>
            <a:pPr marL="320040" lvl="0" indent="-32004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Strong commitment from Congress &amp; White House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B97FE-5784-4787-815E-C0151C496062}"/>
              </a:ext>
            </a:extLst>
          </p:cNvPr>
          <p:cNvSpPr/>
          <p:nvPr/>
        </p:nvSpPr>
        <p:spPr>
          <a:xfrm>
            <a:off x="1138989" y="1475874"/>
            <a:ext cx="3208422" cy="457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E5AF4A-E666-497B-BF4F-55DB11ACD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3" y="907615"/>
            <a:ext cx="1318676" cy="12291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B2E2F9-A991-4642-9BAC-FA32082581E6}"/>
              </a:ext>
            </a:extLst>
          </p:cNvPr>
          <p:cNvSpPr/>
          <p:nvPr/>
        </p:nvSpPr>
        <p:spPr>
          <a:xfrm>
            <a:off x="4914507" y="1475873"/>
            <a:ext cx="3208422" cy="45720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ark Green Check Mark Clip Art">
            <a:extLst>
              <a:ext uri="{FF2B5EF4-FFF2-40B4-BE49-F238E27FC236}">
                <a16:creationId xmlns:a16="http://schemas.microsoft.com/office/drawing/2014/main" id="{CE7E144D-B550-40BA-BF91-B69A0FA0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994611"/>
            <a:ext cx="1436521" cy="11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6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“Today, we commit to ushering in </a:t>
            </a:r>
            <a:r>
              <a:rPr lang="en-US" b="1" dirty="0"/>
              <a:t>a new era </a:t>
            </a:r>
            <a:r>
              <a:rPr lang="en-US" dirty="0"/>
              <a:t>for the federal and state Medicaid partnership where </a:t>
            </a:r>
            <a:r>
              <a:rPr lang="en-US" b="1" dirty="0"/>
              <a:t>states have more freedom</a:t>
            </a:r>
            <a:r>
              <a:rPr lang="en-US" dirty="0"/>
              <a:t> to design programs that meet the spectrum of diverse needs of their Medicaid population…”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96240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–Former Sec. Tom Price &amp; Administrator Seema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Verma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64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Likely Medicaid waiver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866"/>
            <a:ext cx="5105400" cy="4752993"/>
          </a:xfrm>
        </p:spPr>
        <p:txBody>
          <a:bodyPr>
            <a:normAutofit/>
          </a:bodyPr>
          <a:lstStyle/>
          <a:p>
            <a:r>
              <a:rPr lang="en-US" dirty="0"/>
              <a:t>Work requirements</a:t>
            </a:r>
          </a:p>
          <a:p>
            <a:r>
              <a:rPr lang="en-US" dirty="0"/>
              <a:t>Drug testing</a:t>
            </a:r>
          </a:p>
          <a:p>
            <a:r>
              <a:rPr lang="en-US" dirty="0"/>
              <a:t>Higher cost sharing </a:t>
            </a:r>
          </a:p>
          <a:p>
            <a:r>
              <a:rPr lang="en-US" dirty="0"/>
              <a:t>Use of HSAs</a:t>
            </a:r>
          </a:p>
          <a:p>
            <a:r>
              <a:rPr lang="en-US" dirty="0"/>
              <a:t>Special enrollment &amp; </a:t>
            </a:r>
            <a:br>
              <a:rPr lang="en-US" dirty="0"/>
            </a:br>
            <a:r>
              <a:rPr lang="en-US" dirty="0"/>
              <a:t>lockout periods</a:t>
            </a:r>
          </a:p>
          <a:p>
            <a:r>
              <a:rPr lang="en-US" dirty="0"/>
              <a:t>Time limit on coverage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1733" y="4250264"/>
            <a:ext cx="3437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“Disability” is often touted as a category of exemption from new waiver requirements.</a:t>
            </a:r>
          </a:p>
        </p:txBody>
      </p:sp>
      <p:pic>
        <p:nvPicPr>
          <p:cNvPr id="7" name="Picture 2" descr="Image result for not all disabilities are visible">
            <a:extLst>
              <a:ext uri="{FF2B5EF4-FFF2-40B4-BE49-F238E27FC236}">
                <a16:creationId xmlns:a16="http://schemas.microsoft.com/office/drawing/2014/main" id="{143E30A1-0B99-413A-94C2-28808CCD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19" y="1403877"/>
            <a:ext cx="4280281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1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F0366C2-889D-4C15-8467-1C5EAB38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</p:spPr>
        <p:txBody>
          <a:bodyPr/>
          <a:lstStyle/>
          <a:p>
            <a:r>
              <a:rPr lang="en-US" sz="4000" dirty="0"/>
              <a:t>New legislation in 2017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86FA9C-D9AB-403C-B5B3-CAB039C50BE9}"/>
              </a:ext>
            </a:extLst>
          </p:cNvPr>
          <p:cNvSpPr/>
          <p:nvPr/>
        </p:nvSpPr>
        <p:spPr>
          <a:xfrm>
            <a:off x="1066800" y="5149155"/>
            <a:ext cx="7239000" cy="10325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Other bills introduced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CHRONIC Care Act </a:t>
            </a:r>
            <a:r>
              <a:rPr lang="en-US" dirty="0">
                <a:solidFill>
                  <a:schemeClr val="tx1"/>
                </a:solidFill>
              </a:rPr>
              <a:t>(Wyden/Grassley), </a:t>
            </a:r>
            <a:r>
              <a:rPr lang="en-US" b="1" dirty="0">
                <a:solidFill>
                  <a:schemeClr val="tx1"/>
                </a:solidFill>
              </a:rPr>
              <a:t>Family First Prevention Services Act</a:t>
            </a:r>
            <a:r>
              <a:rPr lang="en-US" dirty="0">
                <a:solidFill>
                  <a:schemeClr val="tx1"/>
                </a:solidFill>
              </a:rPr>
              <a:t> (Wyden/Hatch), </a:t>
            </a:r>
            <a:r>
              <a:rPr lang="en-US" b="1" dirty="0">
                <a:solidFill>
                  <a:schemeClr val="tx1"/>
                </a:solidFill>
              </a:rPr>
              <a:t>Medicaid CARE Act </a:t>
            </a:r>
            <a:r>
              <a:rPr lang="en-US" dirty="0">
                <a:solidFill>
                  <a:schemeClr val="tx1"/>
                </a:solidFill>
              </a:rPr>
              <a:t>(Durbin/Portman) and others… HIPAA… telehealth?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EC5545-5A41-4C4D-A3B2-6116B1A01D8F}"/>
              </a:ext>
            </a:extLst>
          </p:cNvPr>
          <p:cNvSpPr/>
          <p:nvPr/>
        </p:nvSpPr>
        <p:spPr>
          <a:xfrm>
            <a:off x="1066800" y="3069878"/>
            <a:ext cx="7239000" cy="8546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Strengthening the Addiction Treatment Workforce Act: </a:t>
            </a:r>
            <a:r>
              <a:rPr lang="en-US" sz="2000" dirty="0">
                <a:solidFill>
                  <a:schemeClr val="tx1"/>
                </a:solidFill>
              </a:rPr>
              <a:t>Loan forgiveness for professionals in addiction settings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35A7B1-A678-4ECE-9AE1-1C1793E609BA}"/>
              </a:ext>
            </a:extLst>
          </p:cNvPr>
          <p:cNvSpPr/>
          <p:nvPr/>
        </p:nvSpPr>
        <p:spPr>
          <a:xfrm>
            <a:off x="1066800" y="2030239"/>
            <a:ext cx="7239000" cy="8546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Mental Health Access Improvement Act</a:t>
            </a:r>
            <a:r>
              <a:rPr lang="en-US" sz="2000" dirty="0">
                <a:solidFill>
                  <a:schemeClr val="tx1"/>
                </a:solidFill>
              </a:rPr>
              <a:t>: Medicaid billing for MFTs/MHCs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E00DA8-87AD-4A47-990C-3AC0F7C01AC7}"/>
              </a:ext>
            </a:extLst>
          </p:cNvPr>
          <p:cNvSpPr/>
          <p:nvPr/>
        </p:nvSpPr>
        <p:spPr>
          <a:xfrm>
            <a:off x="1066800" y="990600"/>
            <a:ext cx="7239000" cy="8546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Excellence in Mental Health and Addiction Treatment Expansion Act: </a:t>
            </a:r>
            <a:r>
              <a:rPr lang="en-US" sz="2000" dirty="0">
                <a:solidFill>
                  <a:schemeClr val="tx1"/>
                </a:solidFill>
              </a:rPr>
              <a:t>More states allowed to implement CCBHCs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F80F67-DA94-4980-9D6C-C44A7CA07E9B}"/>
              </a:ext>
            </a:extLst>
          </p:cNvPr>
          <p:cNvSpPr/>
          <p:nvPr/>
        </p:nvSpPr>
        <p:spPr>
          <a:xfrm>
            <a:off x="1066800" y="4109517"/>
            <a:ext cx="7239000" cy="8546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Behavioral Health IT Act</a:t>
            </a:r>
            <a:r>
              <a:rPr lang="en-US" sz="2000" dirty="0">
                <a:solidFill>
                  <a:schemeClr val="tx1"/>
                </a:solidFill>
              </a:rPr>
              <a:t>: Demonstration to help BH providers adopt electronic health records</a:t>
            </a:r>
          </a:p>
        </p:txBody>
      </p:sp>
    </p:spTree>
    <p:extLst>
      <p:ext uri="{BB962C8B-B14F-4D97-AF65-F5344CB8AC3E}">
        <p14:creationId xmlns:p14="http://schemas.microsoft.com/office/powerpoint/2010/main" val="3653314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90416"/>
          </a:xfrm>
        </p:spPr>
        <p:txBody>
          <a:bodyPr/>
          <a:lstStyle/>
          <a:p>
            <a:r>
              <a:rPr lang="en-US" sz="4000" dirty="0"/>
              <a:t>Caveats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9622"/>
            <a:ext cx="8249478" cy="4746542"/>
          </a:xfrm>
        </p:spPr>
        <p:txBody>
          <a:bodyPr/>
          <a:lstStyle/>
          <a:p>
            <a:r>
              <a:rPr lang="en-US" dirty="0"/>
              <a:t>Changes to other federal programs undermine other safety net supports</a:t>
            </a:r>
          </a:p>
          <a:p>
            <a:r>
              <a:rPr lang="en-US" dirty="0"/>
              <a:t>Investment via grants, not coverage</a:t>
            </a:r>
          </a:p>
          <a:p>
            <a:r>
              <a:rPr lang="en-US" dirty="0"/>
              <a:t>Need for “moving vehicles” to pass any health legislation</a:t>
            </a:r>
          </a:p>
        </p:txBody>
      </p:sp>
      <p:pic>
        <p:nvPicPr>
          <p:cNvPr id="18434" name="Picture 2" descr="Image result for cave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7" y="3938334"/>
            <a:ext cx="258868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2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Recent News From Washington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0181" y="1106906"/>
            <a:ext cx="7843638" cy="3996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Congress faces action-packed December as </a:t>
            </a:r>
            <a:r>
              <a:rPr lang="en-US" sz="2400" b="1" dirty="0"/>
              <a:t>gov’t funding expires Dec. 22</a:t>
            </a:r>
            <a:r>
              <a:rPr lang="en-US" sz="2400" dirty="0"/>
              <a:t>. Also on its to do list: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Children’s Health Insurance Program reauthorization, Medicare extenders package, potential health care marketplace legislation, negotiations for extending the debt ceiling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Tax reform packages </a:t>
            </a:r>
            <a:r>
              <a:rPr lang="en-US" sz="2400" dirty="0"/>
              <a:t>passed House and Senate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Executive actions </a:t>
            </a:r>
            <a:r>
              <a:rPr lang="en-US" sz="2400" dirty="0"/>
              <a:t>on individual markets, essential health benefits.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Party leadership looking ahead to </a:t>
            </a:r>
            <a:r>
              <a:rPr lang="en-US" sz="2400" b="1" dirty="0"/>
              <a:t>entitlement reform </a:t>
            </a:r>
            <a:r>
              <a:rPr lang="en-US" sz="2400" dirty="0"/>
              <a:t>in 2018-2019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632B2-8718-4682-85B1-CAEF0CA33175}"/>
              </a:ext>
            </a:extLst>
          </p:cNvPr>
          <p:cNvSpPr txBox="1"/>
          <p:nvPr/>
        </p:nvSpPr>
        <p:spPr>
          <a:xfrm>
            <a:off x="1214925" y="5328070"/>
            <a:ext cx="671415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Bottom line: numerous threats to Medicaid,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safety net still on the horizon</a:t>
            </a:r>
          </a:p>
        </p:txBody>
      </p:sp>
    </p:spTree>
    <p:extLst>
      <p:ext uri="{BB962C8B-B14F-4D97-AF65-F5344CB8AC3E}">
        <p14:creationId xmlns:p14="http://schemas.microsoft.com/office/powerpoint/2010/main" val="5213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9016" y="1073217"/>
            <a:ext cx="7893050" cy="664212"/>
          </a:xfrm>
        </p:spPr>
        <p:txBody>
          <a:bodyPr>
            <a:normAutofit/>
          </a:bodyPr>
          <a:lstStyle/>
          <a:p>
            <a:r>
              <a:rPr lang="en-US" sz="2800" dirty="0"/>
              <a:t>Preserve/protect programs &amp;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5150" y="1927899"/>
            <a:ext cx="7893050" cy="3926802"/>
          </a:xfrm>
        </p:spPr>
        <p:txBody>
          <a:bodyPr>
            <a:normAutofit/>
          </a:bodyPr>
          <a:lstStyle/>
          <a:p>
            <a:r>
              <a:rPr lang="en-US" sz="2800" dirty="0"/>
              <a:t>Start laying the foundation now</a:t>
            </a:r>
          </a:p>
          <a:p>
            <a:r>
              <a:rPr lang="en-US" sz="2800" dirty="0"/>
              <a:t>Establish strong relationships w/ legislators &amp; staff</a:t>
            </a:r>
          </a:p>
          <a:p>
            <a:r>
              <a:rPr lang="en-US" sz="2800" dirty="0"/>
              <a:t>Share info about communities/populations served</a:t>
            </a:r>
          </a:p>
          <a:p>
            <a:r>
              <a:rPr lang="en-US" sz="2800" dirty="0"/>
              <a:t>Educate about </a:t>
            </a:r>
            <a:r>
              <a:rPr lang="en-US" sz="2800" dirty="0" err="1"/>
              <a:t>tx</a:t>
            </a:r>
            <a:r>
              <a:rPr lang="en-US" sz="2800" dirty="0"/>
              <a:t>/prevention/</a:t>
            </a:r>
            <a:br>
              <a:rPr lang="en-US" sz="2800" dirty="0"/>
            </a:br>
            <a:r>
              <a:rPr lang="en-US" sz="2800" dirty="0"/>
              <a:t>recovery services</a:t>
            </a:r>
          </a:p>
          <a:p>
            <a:r>
              <a:rPr lang="en-US" sz="2800" dirty="0"/>
              <a:t>Invite them for a site visit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federal advocacy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7299" y="4011083"/>
            <a:ext cx="17653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90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50" y="192331"/>
            <a:ext cx="8121650" cy="1075937"/>
          </a:xfrm>
        </p:spPr>
        <p:txBody>
          <a:bodyPr/>
          <a:lstStyle/>
          <a:p>
            <a:r>
              <a:rPr lang="en-US" sz="4000" dirty="0"/>
              <a:t>Lots of ways to deliver the message!</a:t>
            </a:r>
          </a:p>
        </p:txBody>
      </p:sp>
      <p:pic>
        <p:nvPicPr>
          <p:cNvPr id="5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270125" cy="19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9" y="1602736"/>
            <a:ext cx="1985085" cy="19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ro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6354"/>
            <a:ext cx="2216557" cy="22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3" y="3680960"/>
            <a:ext cx="7737819" cy="165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11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7"/>
              </a:rPr>
              <a:t>www.thenationalcouncil.org/policy-action/unite4bh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22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71650" y="1028700"/>
            <a:ext cx="5829300" cy="15852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 baseline="0">
                <a:solidFill>
                  <a:srgbClr val="558ED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dirty="0"/>
              <a:t>As former Senate Majority Leader Everett Dirksen (R-IL) said…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14850" y="3436492"/>
            <a:ext cx="3086100" cy="12498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/>
              <a:t>“When I feel the heat, I see the light.”</a:t>
            </a:r>
          </a:p>
        </p:txBody>
      </p:sp>
      <p:pic>
        <p:nvPicPr>
          <p:cNvPr id="7" name="Picture 8" descr="Everett McKinley Dirk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613910"/>
            <a:ext cx="1828800" cy="26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1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EF278D-97FF-4CAA-86DF-85A0175A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23"/>
            <a:ext cx="9144000" cy="4777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3380CC-3769-4666-BD2C-3A8FBE4678FE}"/>
              </a:ext>
            </a:extLst>
          </p:cNvPr>
          <p:cNvSpPr txBox="1"/>
          <p:nvPr/>
        </p:nvSpPr>
        <p:spPr>
          <a:xfrm>
            <a:off x="480848" y="4934607"/>
            <a:ext cx="817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Gaylord National Resort &amp; Convention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 Water Street, National Harbor, MD 20745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32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90416"/>
          </a:xfrm>
        </p:spPr>
        <p:txBody>
          <a:bodyPr/>
          <a:lstStyle/>
          <a:p>
            <a:r>
              <a:rPr lang="en-US" dirty="0">
                <a:latin typeface="+mn-lt"/>
              </a:rPr>
              <a:t>Questions?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011277"/>
            <a:ext cx="4165600" cy="3160923"/>
          </a:xfrm>
        </p:spPr>
      </p:pic>
      <p:sp>
        <p:nvSpPr>
          <p:cNvPr id="3" name="TextBox 2"/>
          <p:cNvSpPr txBox="1"/>
          <p:nvPr/>
        </p:nvSpPr>
        <p:spPr>
          <a:xfrm>
            <a:off x="4572000" y="1981200"/>
            <a:ext cx="441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Rebecca Farley David</a:t>
            </a:r>
          </a:p>
          <a:p>
            <a:r>
              <a:rPr lang="en-US" sz="2000" dirty="0"/>
              <a:t>Vice President, Policy and Advocacy</a:t>
            </a:r>
          </a:p>
          <a:p>
            <a:r>
              <a:rPr lang="en-US" sz="2000" dirty="0">
                <a:hlinkClick r:id="rId3"/>
              </a:rPr>
              <a:t>RebeccaD@thenationalcouncil.org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24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C2AFCF-4961-4E68-8413-B9BEAB37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" y="-173"/>
            <a:ext cx="8446168" cy="1203331"/>
          </a:xfrm>
        </p:spPr>
        <p:txBody>
          <a:bodyPr/>
          <a:lstStyle/>
          <a:p>
            <a:r>
              <a:rPr lang="en-US" sz="4000" dirty="0"/>
              <a:t>Where we’ve come…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7E236C-4191-4D2F-8912-652634A564A1}"/>
              </a:ext>
            </a:extLst>
          </p:cNvPr>
          <p:cNvGrpSpPr/>
          <p:nvPr/>
        </p:nvGrpSpPr>
        <p:grpSpPr>
          <a:xfrm>
            <a:off x="60633" y="1114446"/>
            <a:ext cx="9022734" cy="3635998"/>
            <a:chOff x="240948" y="-869244"/>
            <a:chExt cx="8513763" cy="3076225"/>
          </a:xfrm>
        </p:grpSpPr>
        <p:pic>
          <p:nvPicPr>
            <p:cNvPr id="6" name="Picture 5" descr="Tell your Senator: Vote no on cuts and caps to Medicaid.">
              <a:extLst>
                <a:ext uri="{FF2B5EF4-FFF2-40B4-BE49-F238E27FC236}">
                  <a16:creationId xmlns:a16="http://schemas.microsoft.com/office/drawing/2014/main" id="{05745B8E-3DAA-493C-9B81-45633F2E60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21" b="23840"/>
            <a:stretch/>
          </p:blipFill>
          <p:spPr bwMode="auto">
            <a:xfrm>
              <a:off x="240948" y="-869244"/>
              <a:ext cx="8513763" cy="2630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Tell your Senator: Vote no on cuts and caps to Medicaid.">
              <a:extLst>
                <a:ext uri="{FF2B5EF4-FFF2-40B4-BE49-F238E27FC236}">
                  <a16:creationId xmlns:a16="http://schemas.microsoft.com/office/drawing/2014/main" id="{638CA36B-CBD7-4ACD-89A2-199AB3898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31" b="7599"/>
            <a:stretch/>
          </p:blipFill>
          <p:spPr bwMode="auto">
            <a:xfrm>
              <a:off x="240948" y="1761067"/>
              <a:ext cx="8513763" cy="445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C72EED-9AAF-4F33-B1DB-E8C36825A7D9}"/>
              </a:ext>
            </a:extLst>
          </p:cNvPr>
          <p:cNvGrpSpPr/>
          <p:nvPr/>
        </p:nvGrpSpPr>
        <p:grpSpPr>
          <a:xfrm>
            <a:off x="818148" y="4568294"/>
            <a:ext cx="7522493" cy="1704849"/>
            <a:chOff x="818148" y="4568294"/>
            <a:chExt cx="7522493" cy="17048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0C6A3D-37B3-4C21-95D4-860053C19F8F}"/>
                </a:ext>
              </a:extLst>
            </p:cNvPr>
            <p:cNvSpPr/>
            <p:nvPr/>
          </p:nvSpPr>
          <p:spPr>
            <a:xfrm>
              <a:off x="3112168" y="4905054"/>
              <a:ext cx="5128182" cy="1281123"/>
            </a:xfrm>
            <a:prstGeom prst="rect">
              <a:avLst/>
            </a:prstGeom>
            <a:solidFill>
              <a:srgbClr val="F5F5F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3B3B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Also included major cuts to Medicaid &amp; </a:t>
              </a:r>
              <a:br>
                <a:rPr lang="en-US" dirty="0">
                  <a:solidFill>
                    <a:srgbClr val="3B3B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3B3B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commercial insurance, with devastating </a:t>
              </a:r>
              <a:br>
                <a:rPr lang="en-US" dirty="0">
                  <a:solidFill>
                    <a:srgbClr val="3B3B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3B3B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 on people with serious chronic conditions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E6325D-B130-482D-9190-CCBB372C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3416" y="4905054"/>
              <a:ext cx="657225" cy="79057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85E69D-3048-4BE2-993F-A2E3297CADEA}"/>
                </a:ext>
              </a:extLst>
            </p:cNvPr>
            <p:cNvGrpSpPr/>
            <p:nvPr/>
          </p:nvGrpSpPr>
          <p:grpSpPr>
            <a:xfrm>
              <a:off x="818148" y="4568294"/>
              <a:ext cx="2465981" cy="1704849"/>
              <a:chOff x="882316" y="4568294"/>
              <a:chExt cx="2465981" cy="170484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587D482-0DE5-4925-A4C7-4BC77D9B19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997"/>
              <a:stretch/>
            </p:blipFill>
            <p:spPr>
              <a:xfrm>
                <a:off x="882316" y="4568294"/>
                <a:ext cx="2465981" cy="94617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7AB47C7-E42F-402A-8859-12EA9C22C0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245" b="18995"/>
              <a:stretch/>
            </p:blipFill>
            <p:spPr>
              <a:xfrm>
                <a:off x="882316" y="5471038"/>
                <a:ext cx="2465981" cy="8021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00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2332"/>
            <a:ext cx="9144000" cy="690416"/>
          </a:xfrm>
        </p:spPr>
        <p:txBody>
          <a:bodyPr/>
          <a:lstStyle/>
          <a:p>
            <a:r>
              <a:rPr lang="en-US" sz="3600" dirty="0"/>
              <a:t>Common elements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EB7952-BDA1-47C2-9A1A-FDD49D49A563}"/>
              </a:ext>
            </a:extLst>
          </p:cNvPr>
          <p:cNvSpPr/>
          <p:nvPr/>
        </p:nvSpPr>
        <p:spPr>
          <a:xfrm>
            <a:off x="506896" y="1133059"/>
            <a:ext cx="3826565" cy="4999383"/>
          </a:xfrm>
          <a:prstGeom prst="roundRect">
            <a:avLst/>
          </a:prstGeom>
          <a:solidFill>
            <a:schemeClr val="bg1"/>
          </a:solidFill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Medicaid</a:t>
            </a: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Repeal Medicaid expansion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out enhanced federal match rate for Medicaid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Convert Medicaid to a per-capita capped or block grant system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Net effects: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Cuts ~$880 billion from Medicaid over ten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Makes it expensive and complicated for states to continue Medicaid expansion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EB0E1E-770F-4651-AAF8-E8EEA8B23A31}"/>
              </a:ext>
            </a:extLst>
          </p:cNvPr>
          <p:cNvSpPr/>
          <p:nvPr/>
        </p:nvSpPr>
        <p:spPr>
          <a:xfrm>
            <a:off x="4754217" y="1133059"/>
            <a:ext cx="3826565" cy="4999383"/>
          </a:xfrm>
          <a:prstGeom prst="roundRect">
            <a:avLst/>
          </a:prstGeom>
          <a:solidFill>
            <a:schemeClr val="bg1"/>
          </a:solidFill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Commercial Market</a:t>
            </a:r>
          </a:p>
          <a:p>
            <a:pPr algn="ctr"/>
            <a:endParaRPr lang="en-US" sz="1400" b="1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Establish waiver process for states to opt out of ACA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Waiving essential health benefits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Effect: States could permit the sale of plans that exclude key benefits, including MH/SUD care. </a:t>
            </a:r>
            <a:br>
              <a:rPr lang="en-US" sz="1600" b="1" dirty="0">
                <a:solidFill>
                  <a:srgbClr val="C00000"/>
                </a:solidFill>
              </a:rPr>
            </a:b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Waiving protections based on health and 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Effect: States could allow insurers to charge people w/ pre-existing conditions and older people higher premiums, pushing some out of affordable coverage. </a:t>
            </a:r>
          </a:p>
        </p:txBody>
      </p:sp>
    </p:spTree>
    <p:extLst>
      <p:ext uri="{BB962C8B-B14F-4D97-AF65-F5344CB8AC3E}">
        <p14:creationId xmlns:p14="http://schemas.microsoft.com/office/powerpoint/2010/main" val="24164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360" b="2063"/>
          <a:stretch/>
        </p:blipFill>
        <p:spPr>
          <a:xfrm>
            <a:off x="1885950" y="857250"/>
            <a:ext cx="5436394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1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EAE1E8-C8A2-4EF4-9544-540C0856D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1104736"/>
            <a:ext cx="7893050" cy="664212"/>
          </a:xfrm>
        </p:spPr>
        <p:txBody>
          <a:bodyPr/>
          <a:lstStyle/>
          <a:p>
            <a:r>
              <a:rPr lang="en-US" dirty="0"/>
              <a:t>Tax Cuts and Jobs Act (Senate version)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1A452-1D15-488F-898E-A15B54A43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0" y="1990936"/>
            <a:ext cx="7893050" cy="3863764"/>
          </a:xfrm>
        </p:spPr>
        <p:txBody>
          <a:bodyPr>
            <a:normAutofit/>
          </a:bodyPr>
          <a:lstStyle/>
          <a:p>
            <a:r>
              <a:rPr lang="en-US" sz="2400" dirty="0"/>
              <a:t>Repeals the individual mandate, increasing number of uninsured &amp; likely resulting in increased premiums</a:t>
            </a:r>
          </a:p>
          <a:p>
            <a:pPr lvl="1"/>
            <a:r>
              <a:rPr lang="en-US" sz="2000" dirty="0"/>
              <a:t>Potentially opens door to smoother passage of future ACA repeal bill by reducing # of uninsured in CBO score?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Increases medical expense deduction, which </a:t>
            </a:r>
            <a:r>
              <a:rPr lang="en-US" sz="2400" u="sng" dirty="0"/>
              <a:t>protects those with costly and chronic conditions</a:t>
            </a:r>
            <a:r>
              <a:rPr lang="en-US" sz="2400" dirty="0"/>
              <a:t> like mental illness or addiction.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Doubles the standard deduction, leading to a loss of up to </a:t>
            </a:r>
            <a:r>
              <a:rPr lang="en-US" sz="2400" u="sng" dirty="0"/>
              <a:t>$13.1 billion in charitable giving contributions</a:t>
            </a:r>
            <a:r>
              <a:rPr lang="en-US" sz="2400" dirty="0"/>
              <a:t> annually. 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E8552-0B0A-4C33-AA2D-DF72B8F4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“Sneaky Repeal”</a:t>
            </a:r>
          </a:p>
        </p:txBody>
      </p:sp>
    </p:spTree>
    <p:extLst>
      <p:ext uri="{BB962C8B-B14F-4D97-AF65-F5344CB8AC3E}">
        <p14:creationId xmlns:p14="http://schemas.microsoft.com/office/powerpoint/2010/main" val="6285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8F020B-3872-4C62-B678-C3CCB1F2F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100" y="941688"/>
            <a:ext cx="7893050" cy="664212"/>
          </a:xfrm>
        </p:spPr>
        <p:txBody>
          <a:bodyPr/>
          <a:lstStyle/>
          <a:p>
            <a:r>
              <a:rPr lang="en-US" dirty="0"/>
              <a:t>Will it move, or not?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9E178-CE65-4607-A53D-4F19DE8A7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236" y="1605900"/>
            <a:ext cx="6415064" cy="4630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Bipartisan deal reached between Sens. Murray &amp; Alexander</a:t>
            </a:r>
          </a:p>
          <a:p>
            <a:pPr lvl="1"/>
            <a:r>
              <a:rPr lang="en-US" dirty="0"/>
              <a:t>Two years of subsidy funding</a:t>
            </a:r>
          </a:p>
          <a:p>
            <a:pPr lvl="1"/>
            <a:r>
              <a:rPr lang="en-US" dirty="0"/>
              <a:t>Extend "copper plan" to people over 30</a:t>
            </a:r>
          </a:p>
          <a:p>
            <a:pPr lvl="1"/>
            <a:r>
              <a:rPr lang="en-US" dirty="0"/>
              <a:t>$106 million in enrollment outreach funding </a:t>
            </a:r>
          </a:p>
          <a:p>
            <a:pPr lvl="1"/>
            <a:r>
              <a:rPr lang="en-US" dirty="0"/>
              <a:t>Shorter review time for states seeking Section 1332 waivers </a:t>
            </a:r>
          </a:p>
          <a:p>
            <a:pPr lvl="1"/>
            <a:r>
              <a:rPr lang="en-US" dirty="0"/>
              <a:t>Funding to help states launch reinsurance programs</a:t>
            </a:r>
          </a:p>
          <a:p>
            <a:r>
              <a:rPr lang="en-US" b="1" dirty="0"/>
              <a:t>Could be used as a bargaining chip </a:t>
            </a:r>
            <a:r>
              <a:rPr lang="en-US" dirty="0"/>
              <a:t>to lure Republicans to a “Yes” vote on tax reform plan.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6C31D-96B1-45C0-9435-00B043B6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stabilization</a:t>
            </a:r>
          </a:p>
        </p:txBody>
      </p:sp>
      <p:pic>
        <p:nvPicPr>
          <p:cNvPr id="5" name="Picture 2" descr="Image result for lamar alexander">
            <a:extLst>
              <a:ext uri="{FF2B5EF4-FFF2-40B4-BE49-F238E27FC236}">
                <a16:creationId xmlns:a16="http://schemas.microsoft.com/office/drawing/2014/main" id="{5973A1A7-FB02-46A8-9FAA-9B98CF15A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r="8004"/>
          <a:stretch/>
        </p:blipFill>
        <p:spPr bwMode="auto">
          <a:xfrm>
            <a:off x="6703299" y="1646222"/>
            <a:ext cx="2222038" cy="17962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7EEC0-9895-43B2-9B5A-B4B807450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89" r="26627"/>
          <a:stretch/>
        </p:blipFill>
        <p:spPr>
          <a:xfrm>
            <a:off x="6703299" y="3646010"/>
            <a:ext cx="2222038" cy="18552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3644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0416"/>
          </a:xfrm>
        </p:spPr>
        <p:txBody>
          <a:bodyPr/>
          <a:lstStyle/>
          <a:p>
            <a:r>
              <a:rPr lang="en-US" sz="4000" dirty="0"/>
              <a:t>CHIP Reauthorization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082403"/>
            <a:ext cx="8213557" cy="28337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Authorization expired Sept. 30, 2017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Funding expected to run out in most states by March 2018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Some states already reporting depleted funds.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Reported agreement on details of CHIP extension…</a:t>
            </a:r>
            <a:r>
              <a:rPr lang="en-US" dirty="0"/>
              <a:t> But no consensus yet on offsets. 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38130" y="4283242"/>
            <a:ext cx="3887875" cy="18727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goal: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eauthorize CHIP, ensure it’s paid for without cutting Medicaid.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80" y="4027054"/>
            <a:ext cx="3295111" cy="23329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9752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FY 2018 Appropriations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4596" y="1130872"/>
            <a:ext cx="7869837" cy="5131017"/>
          </a:xfrm>
        </p:spPr>
        <p:txBody>
          <a:bodyPr>
            <a:normAutofit/>
          </a:bodyPr>
          <a:lstStyle/>
          <a:p>
            <a:r>
              <a:rPr lang="en-US" sz="2400" b="1" dirty="0"/>
              <a:t>President’s Budget Request</a:t>
            </a:r>
          </a:p>
          <a:p>
            <a:pPr lvl="1"/>
            <a:r>
              <a:rPr lang="en-US" sz="2000" dirty="0"/>
              <a:t>+$500 million for opioids, </a:t>
            </a:r>
            <a:r>
              <a:rPr lang="en-US" sz="2000" dirty="0">
                <a:solidFill>
                  <a:srgbClr val="FF0000"/>
                </a:solidFill>
              </a:rPr>
              <a:t>-$300 million </a:t>
            </a:r>
            <a:r>
              <a:rPr lang="en-US" sz="2000" dirty="0"/>
              <a:t>across the board at SAMHSA, key SAMHSA programs zeroed out</a:t>
            </a:r>
          </a:p>
          <a:p>
            <a:r>
              <a:rPr lang="en-US" sz="2400" b="1" dirty="0"/>
              <a:t>House Appropriations Committee-approved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-$300 million</a:t>
            </a:r>
            <a:r>
              <a:rPr lang="en-US" sz="2000" dirty="0"/>
              <a:t> across the board at SAMHSA, </a:t>
            </a:r>
            <a:r>
              <a:rPr lang="en-US" sz="2000" dirty="0">
                <a:solidFill>
                  <a:srgbClr val="FF0000"/>
                </a:solidFill>
              </a:rPr>
              <a:t>-$141 million </a:t>
            </a:r>
            <a:r>
              <a:rPr lang="en-US" sz="2000" dirty="0"/>
              <a:t>from Mental Health Block Grant, +$1.1 billion for NIH funding, level funding for key SAMHSA programs (PBHCI, MHFA)</a:t>
            </a:r>
          </a:p>
          <a:p>
            <a:r>
              <a:rPr lang="en-US" sz="2400" b="1" dirty="0"/>
              <a:t>Senate Appropriations Committee-approved</a:t>
            </a:r>
          </a:p>
          <a:p>
            <a:pPr lvl="1"/>
            <a:r>
              <a:rPr lang="en-US" sz="2000" dirty="0"/>
              <a:t>+$500 million for opioids, +$13 million at SAMHSA, level funding for key SAMHSA programs, +$2 billion for NIH funding</a:t>
            </a:r>
          </a:p>
          <a:p>
            <a:pPr lvl="1"/>
            <a:endParaRPr lang="en-US" sz="2000" dirty="0"/>
          </a:p>
          <a:p>
            <a:pPr marL="57150" indent="0" algn="ctr">
              <a:buNone/>
            </a:pPr>
            <a:r>
              <a:rPr lang="en-US" sz="2400" b="1" u="sng" dirty="0"/>
              <a:t>Next funding deadline: Dec. 22, 2017</a:t>
            </a:r>
            <a:endParaRPr lang="en-US" sz="24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73861"/>
      </p:ext>
    </p:extLst>
  </p:cSld>
  <p:clrMapOvr>
    <a:masterClrMapping/>
  </p:clrMapOvr>
</p:sld>
</file>

<file path=ppt/theme/theme1.xml><?xml version="1.0" encoding="utf-8"?>
<a:theme xmlns:a="http://schemas.openxmlformats.org/drawingml/2006/main" name="1_NatCon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tCon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3515</TotalTime>
  <Words>1229</Words>
  <Application>Microsoft Office PowerPoint</Application>
  <PresentationFormat>On-screen Show (4:3)</PresentationFormat>
  <Paragraphs>156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1_NatCon Slide Master</vt:lpstr>
      <vt:lpstr>NatCon Slide Master</vt:lpstr>
      <vt:lpstr>Federal Policy Update</vt:lpstr>
      <vt:lpstr>Recent News From Washington</vt:lpstr>
      <vt:lpstr>Where we’ve come…</vt:lpstr>
      <vt:lpstr>Common elements</vt:lpstr>
      <vt:lpstr>PowerPoint Presentation</vt:lpstr>
      <vt:lpstr>“Sneaky Repeal”</vt:lpstr>
      <vt:lpstr>Market stabilization</vt:lpstr>
      <vt:lpstr>CHIP Reauthorization</vt:lpstr>
      <vt:lpstr>FY 2018 Appropriations</vt:lpstr>
      <vt:lpstr>Meanwhile, at the White House…</vt:lpstr>
      <vt:lpstr>Proposed changes to essential health benefits</vt:lpstr>
      <vt:lpstr>PowerPoint Presentation</vt:lpstr>
      <vt:lpstr>PowerPoint Presentation</vt:lpstr>
      <vt:lpstr>What will it look like?</vt:lpstr>
      <vt:lpstr>Will it succeed?</vt:lpstr>
      <vt:lpstr>PowerPoint Presentation</vt:lpstr>
      <vt:lpstr>Likely Medicaid waiver proposals</vt:lpstr>
      <vt:lpstr>New legislation in 2017</vt:lpstr>
      <vt:lpstr>Caveats</vt:lpstr>
      <vt:lpstr>Our federal advocacy goals</vt:lpstr>
      <vt:lpstr>Lots of ways to deliver the message!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Policy Update</dc:title>
  <dc:creator>Rebecca Farley David</dc:creator>
  <cp:lastModifiedBy>Sheryl Turpin</cp:lastModifiedBy>
  <cp:revision>157</cp:revision>
  <dcterms:created xsi:type="dcterms:W3CDTF">2017-09-13T13:31:54Z</dcterms:created>
  <dcterms:modified xsi:type="dcterms:W3CDTF">2017-12-12T14:52:25Z</dcterms:modified>
</cp:coreProperties>
</file>