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75" r:id="rId5"/>
    <p:sldId id="389" r:id="rId6"/>
    <p:sldId id="463" r:id="rId7"/>
    <p:sldId id="464" r:id="rId8"/>
    <p:sldId id="470" r:id="rId9"/>
    <p:sldId id="439" r:id="rId10"/>
    <p:sldId id="465" r:id="rId11"/>
    <p:sldId id="467" r:id="rId12"/>
    <p:sldId id="4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86AB5D"/>
    <a:srgbClr val="0066A3"/>
    <a:srgbClr val="552733"/>
    <a:srgbClr val="55170F"/>
    <a:srgbClr val="195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1641" autoAdjust="0"/>
  </p:normalViewPr>
  <p:slideViewPr>
    <p:cSldViewPr snapToGrid="0" snapToObjects="1">
      <p:cViewPr varScale="1">
        <p:scale>
          <a:sx n="94" d="100"/>
          <a:sy n="94" d="100"/>
        </p:scale>
        <p:origin x="441" y="45"/>
      </p:cViewPr>
      <p:guideLst>
        <p:guide orient="horz" pos="2160"/>
        <p:guide pos="4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D9CF-EB9A-45B0-AA3F-DB81137BFB4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8EA94-D91A-4C9E-A7EE-979E1978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3A9A00-B85E-5A44-A879-D4D8ABEFB09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BEE3FC-21D0-5A44-A94D-D4C6FA04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E3FC-21D0-5A44-A94D-D4C6FA045C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E3FC-21D0-5A44-A94D-D4C6FA045C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7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E3FC-21D0-5A44-A94D-D4C6FA045C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E3FC-21D0-5A44-A94D-D4C6FA045C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E3FC-21D0-5A44-A94D-D4C6FA045C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39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E3FC-21D0-5A44-A94D-D4C6FA045C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5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E3FC-21D0-5A44-A94D-D4C6FA045C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5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E3FC-21D0-5A44-A94D-D4C6FA045C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1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9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2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1" i="0" cap="all" baseline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1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5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3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9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9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1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A2C4-AE0E-5946-A9D4-6533D687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2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072"/>
            <a:ext cx="9144000" cy="3433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33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862055"/>
            <a:ext cx="9144000" cy="3424073"/>
          </a:xfrm>
          <a:prstGeom prst="rect">
            <a:avLst/>
          </a:prstGeom>
          <a:solidFill>
            <a:srgbClr val="006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5" idx="3"/>
          </p:cNvCxnSpPr>
          <p:nvPr/>
        </p:nvCxnSpPr>
        <p:spPr>
          <a:xfrm>
            <a:off x="0" y="1716963"/>
            <a:ext cx="9144000" cy="1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578734" y="5141034"/>
            <a:ext cx="10695007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1" y="2603573"/>
            <a:ext cx="4143928" cy="164099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15146" y="2278501"/>
            <a:ext cx="0" cy="2291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2657977"/>
            <a:ext cx="3534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Organizational Change/Strategic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214453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AB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394" y="2720879"/>
            <a:ext cx="844130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cap="all" dirty="0">
                <a:latin typeface="Arial Black" charset="0"/>
                <a:ea typeface="Arial Black" charset="0"/>
                <a:cs typeface="Arial Black" charset="0"/>
              </a:rPr>
              <a:t>Joel Johnson, HRDI</a:t>
            </a:r>
          </a:p>
          <a:p>
            <a:pPr>
              <a:lnSpc>
                <a:spcPts val="5000"/>
              </a:lnSpc>
            </a:pPr>
            <a:r>
              <a:rPr lang="en-US" sz="3200" cap="all" dirty="0">
                <a:latin typeface="Arial Black" charset="0"/>
                <a:ea typeface="Arial Black" charset="0"/>
                <a:cs typeface="Arial Black" charset="0"/>
              </a:rPr>
              <a:t>Tim Sheehan, LSSI</a:t>
            </a:r>
          </a:p>
          <a:p>
            <a:pPr>
              <a:lnSpc>
                <a:spcPts val="5000"/>
              </a:lnSpc>
            </a:pPr>
            <a:r>
              <a:rPr lang="en-US" sz="3200" cap="all" dirty="0">
                <a:latin typeface="Arial Black" charset="0"/>
                <a:ea typeface="Arial Black" charset="0"/>
                <a:cs typeface="Arial Black" charset="0"/>
              </a:rPr>
              <a:t>Ananth Lalithakumar, Centene</a:t>
            </a:r>
          </a:p>
          <a:p>
            <a:pPr>
              <a:lnSpc>
                <a:spcPts val="5000"/>
              </a:lnSpc>
            </a:pPr>
            <a:r>
              <a:rPr lang="en-US" sz="3200" cap="all" dirty="0">
                <a:latin typeface="Arial Black" charset="0"/>
                <a:ea typeface="Arial Black" charset="0"/>
                <a:cs typeface="Arial Black" charset="0"/>
              </a:rPr>
              <a:t>Karen Batia, hma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9" y="6148179"/>
            <a:ext cx="8533521" cy="31067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-1" y="5859783"/>
            <a:ext cx="92456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0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AB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2720879"/>
            <a:ext cx="9144001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National landscape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9" y="6148179"/>
            <a:ext cx="8533521" cy="31067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-1" y="5859783"/>
            <a:ext cx="92456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61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6475863"/>
            <a:ext cx="4026090" cy="14657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29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181" y="294218"/>
            <a:ext cx="675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  <a:t>MOVE TO VALUE-BASED CARE CONTINUES</a:t>
            </a:r>
            <a:endParaRPr lang="en-US" sz="2400" dirty="0">
              <a:solidFill>
                <a:srgbClr val="552733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83771"/>
            <a:ext cx="9144000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8650" y="995349"/>
            <a:ext cx="7647132" cy="596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States and federal government continue to be interested in innovation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Fee For Service will go away as public funding for health continues to decrease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Care management is critical for health care and managed care to be successful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Integrated Health Homes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Integrated care takes many forms from collaborative care within primary care to reverse integration within specialty behavioral health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endParaRPr lang="en-US" sz="2800" b="1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3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6475863"/>
            <a:ext cx="4026090" cy="14657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29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181" y="294218"/>
            <a:ext cx="675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  <a:t>Evolution of Strategic Partnerships in Illinois</a:t>
            </a:r>
            <a:endParaRPr lang="en-US" sz="2400" dirty="0">
              <a:solidFill>
                <a:srgbClr val="552733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83771"/>
            <a:ext cx="9144000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8650" y="1478825"/>
            <a:ext cx="764713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Initial pilot Medical Home Network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Primary Care Medicaid ACO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Uses Collaborative Care model to integrate BH supports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Care Coordination Entities (CCEs)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Accountable Care Entities (ACEs)</a:t>
            </a:r>
          </a:p>
          <a:p>
            <a:pPr>
              <a:spcAft>
                <a:spcPts val="1125"/>
              </a:spcAft>
              <a:buClr>
                <a:srgbClr val="86AB5D"/>
              </a:buClr>
              <a:defRPr/>
            </a:pPr>
            <a:endParaRPr lang="en-US" sz="2800" b="1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  <a:buClr>
                <a:srgbClr val="86AB5D"/>
              </a:buClr>
              <a:defRPr/>
            </a:pPr>
            <a:endParaRPr lang="en-US" sz="2800" b="1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1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6475863"/>
            <a:ext cx="4026090" cy="14657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29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181" y="294218"/>
            <a:ext cx="675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  <a:t>Behavioral Health and Managed Care</a:t>
            </a:r>
            <a:endParaRPr lang="en-US" sz="2400" dirty="0">
              <a:solidFill>
                <a:srgbClr val="552733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83771"/>
            <a:ext cx="9144000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8650" y="811660"/>
            <a:ext cx="7647132" cy="625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Typical community-based organizations have straight FFS contracts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Some receive less than 100% Medicaid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Providers continue to lose money on most services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Workforce challenges continue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Handful of VBP contracts with larger integrated healthcare delivery systems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Handful of BH providers and Consortiums have VBP arrangements with plans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Mixed results</a:t>
            </a:r>
          </a:p>
          <a:p>
            <a:pPr marL="457200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8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6475863"/>
            <a:ext cx="4026090" cy="14657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29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180" y="294218"/>
            <a:ext cx="823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  <a:t>Typical Behavioral Health Approach from Health Plans</a:t>
            </a:r>
            <a:endParaRPr lang="en-US" sz="2400" dirty="0">
              <a:solidFill>
                <a:srgbClr val="552733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83771"/>
            <a:ext cx="9144000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8649" y="1310659"/>
            <a:ext cx="7647132" cy="452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No performance-based incentives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Limited sharing of data</a:t>
            </a:r>
            <a:endParaRPr lang="en-US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Reduce BH spend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Manage care through prior authorizations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Care management provided by phone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Some limited pilots in place 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Mixed results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endParaRPr lang="en-US" sz="2800" b="1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3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6475863"/>
            <a:ext cx="4026090" cy="14657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29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181" y="294218"/>
            <a:ext cx="675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  <a:t>Strategic Partnerships</a:t>
            </a:r>
            <a:endParaRPr lang="en-US" sz="2400" dirty="0">
              <a:solidFill>
                <a:srgbClr val="552733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83771"/>
            <a:ext cx="9144000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4662" y="861111"/>
            <a:ext cx="7647132" cy="5537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Require BH providers to achieve volume and scale 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Plan partners recognize investing in outpatient BH reduces the total cost of care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Incentivize quality health outcomes and P4P payment 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Leverage care management and coordination of care within provider organizations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Possible care management fee via approved IL Integrated Health Home (IHH)</a:t>
            </a:r>
            <a:endParaRPr lang="en-US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Critical to share data </a:t>
            </a:r>
          </a:p>
        </p:txBody>
      </p:sp>
    </p:spTree>
    <p:extLst>
      <p:ext uri="{BB962C8B-B14F-4D97-AF65-F5344CB8AC3E}">
        <p14:creationId xmlns:p14="http://schemas.microsoft.com/office/powerpoint/2010/main" val="347202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6475863"/>
            <a:ext cx="4026090" cy="14657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/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91929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181" y="294218"/>
            <a:ext cx="675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rPr>
              <a:t>BH Strategic Partnerships</a:t>
            </a:r>
            <a:endParaRPr lang="en-US" sz="2400" dirty="0">
              <a:solidFill>
                <a:srgbClr val="552733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83771"/>
            <a:ext cx="9144000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8650" y="995349"/>
            <a:ext cx="7647132" cy="424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Behavioral Health Consortium (BHC) of Illinois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Brought together by a plan and preferred provider network for that plan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Plan provides agreed upon supports to BHC</a:t>
            </a:r>
          </a:p>
          <a:p>
            <a:pPr marL="285750" indent="-285750">
              <a:spcAft>
                <a:spcPts val="1125"/>
              </a:spcAft>
              <a:buClr>
                <a:srgbClr val="86AB5D"/>
              </a:buClr>
              <a:buFont typeface="ZapfDingbatsITC" charset="0"/>
              <a:buChar char="✚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Illinois Health Practice Alliance (IHPA)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Statewide BH network</a:t>
            </a:r>
          </a:p>
          <a:p>
            <a:pPr marL="914400" lvl="1" indent="-457200">
              <a:spcAft>
                <a:spcPts val="1125"/>
              </a:spcAft>
              <a:buClr>
                <a:srgbClr val="86AB5D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Brings together expertise of providers and a plan via governance and ownership</a:t>
            </a:r>
          </a:p>
        </p:txBody>
      </p:sp>
    </p:spTree>
    <p:extLst>
      <p:ext uri="{BB962C8B-B14F-4D97-AF65-F5344CB8AC3E}">
        <p14:creationId xmlns:p14="http://schemas.microsoft.com/office/powerpoint/2010/main" val="198809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F65A7"/>
      </a:accent1>
      <a:accent2>
        <a:srgbClr val="86AB5D"/>
      </a:accent2>
      <a:accent3>
        <a:srgbClr val="552533"/>
      </a:accent3>
      <a:accent4>
        <a:srgbClr val="75A6CB"/>
      </a:accent4>
      <a:accent5>
        <a:srgbClr val="B7D794"/>
      </a:accent5>
      <a:accent6>
        <a:srgbClr val="7C455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49a5c159-f145-46eb-9258-8a479268c1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DB0C53906FFE4F9E8CFD73352D9227" ma:contentTypeVersion="1" ma:contentTypeDescription="Create a new document." ma:contentTypeScope="" ma:versionID="13a0a0bb9488226f62edaf6a50ecc1ec">
  <xsd:schema xmlns:xsd="http://www.w3.org/2001/XMLSchema" xmlns:xs="http://www.w3.org/2001/XMLSchema" xmlns:p="http://schemas.microsoft.com/office/2006/metadata/properties" xmlns:ns2="49a5c159-f145-46eb-9258-8a479268c195" targetNamespace="http://schemas.microsoft.com/office/2006/metadata/properties" ma:root="true" ma:fieldsID="a5046d825f6c8d7e88624ef3fa3cb4b6" ns2:_="">
    <xsd:import namespace="49a5c159-f145-46eb-9258-8a479268c195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5c159-f145-46eb-9258-8a479268c195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3DB5C6-C933-4767-8FA8-778BB432FB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3BAE8E-652D-4E6E-B0B6-9DCBDB5B2258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49a5c159-f145-46eb-9258-8a479268c19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647A10-8A38-4871-88C8-D1DDAC420D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a5c159-f145-46eb-9258-8a479268c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13657</TotalTime>
  <Words>332</Words>
  <Application>Microsoft Office PowerPoint</Application>
  <PresentationFormat>On-screen Show (4:3)</PresentationFormat>
  <Paragraphs>63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ZapfDingbatsITC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HMA_StandardTemplate_2-27-17</dc:title>
  <dc:creator>Rob Werner</dc:creator>
  <cp:lastModifiedBy>Bonnie Chandler</cp:lastModifiedBy>
  <cp:revision>449</cp:revision>
  <cp:lastPrinted>2016-08-16T15:56:46Z</cp:lastPrinted>
  <dcterms:created xsi:type="dcterms:W3CDTF">2016-04-04T19:21:33Z</dcterms:created>
  <dcterms:modified xsi:type="dcterms:W3CDTF">2017-12-11T16:16:02Z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0x01010031DB0C53906FFE4F9E8CFD73352D9227</vt:lpwstr>
  </property>
</Properties>
</file>