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8"/>
  </p:notesMasterIdLst>
  <p:handoutMasterIdLst>
    <p:handoutMasterId r:id="rId39"/>
  </p:handoutMasterIdLst>
  <p:sldIdLst>
    <p:sldId id="256" r:id="rId2"/>
    <p:sldId id="294" r:id="rId3"/>
    <p:sldId id="257" r:id="rId4"/>
    <p:sldId id="289" r:id="rId5"/>
    <p:sldId id="312" r:id="rId6"/>
    <p:sldId id="313" r:id="rId7"/>
    <p:sldId id="309" r:id="rId8"/>
    <p:sldId id="311" r:id="rId9"/>
    <p:sldId id="298" r:id="rId10"/>
    <p:sldId id="307" r:id="rId11"/>
    <p:sldId id="296" r:id="rId12"/>
    <p:sldId id="277" r:id="rId13"/>
    <p:sldId id="279" r:id="rId14"/>
    <p:sldId id="258" r:id="rId15"/>
    <p:sldId id="282" r:id="rId16"/>
    <p:sldId id="281" r:id="rId17"/>
    <p:sldId id="284" r:id="rId18"/>
    <p:sldId id="314" r:id="rId19"/>
    <p:sldId id="299" r:id="rId20"/>
    <p:sldId id="300" r:id="rId21"/>
    <p:sldId id="301" r:id="rId22"/>
    <p:sldId id="316" r:id="rId23"/>
    <p:sldId id="302" r:id="rId24"/>
    <p:sldId id="303" r:id="rId25"/>
    <p:sldId id="304" r:id="rId26"/>
    <p:sldId id="305" r:id="rId27"/>
    <p:sldId id="259" r:id="rId28"/>
    <p:sldId id="261" r:id="rId29"/>
    <p:sldId id="285" r:id="rId30"/>
    <p:sldId id="290" r:id="rId31"/>
    <p:sldId id="262" r:id="rId32"/>
    <p:sldId id="288" r:id="rId33"/>
    <p:sldId id="263" r:id="rId34"/>
    <p:sldId id="269" r:id="rId35"/>
    <p:sldId id="293" r:id="rId36"/>
    <p:sldId id="274" r:id="rId3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p:cViewPr varScale="1">
        <p:scale>
          <a:sx n="73" d="100"/>
          <a:sy n="73" d="100"/>
        </p:scale>
        <p:origin x="91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A4480229-C787-40FE-A423-14EC9BA21BAD}" type="datetimeFigureOut">
              <a:rPr lang="en-US" smtClean="0"/>
              <a:t>12/21/2017</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E1F64535-96A0-428A-A0A6-59A697BCBE54}" type="slidenum">
              <a:rPr lang="en-US" smtClean="0"/>
              <a:t>‹#›</a:t>
            </a:fld>
            <a:endParaRPr lang="en-US"/>
          </a:p>
        </p:txBody>
      </p:sp>
    </p:spTree>
    <p:extLst>
      <p:ext uri="{BB962C8B-B14F-4D97-AF65-F5344CB8AC3E}">
        <p14:creationId xmlns:p14="http://schemas.microsoft.com/office/powerpoint/2010/main" val="34224356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6701" units="1/cm"/>
        </inkml:channelProperties>
      </inkml:inkSource>
      <inkml:timestamp xml:id="ts0" timeString="2017-12-07T23:41:38.385"/>
    </inkml:context>
    <inkml:brush xml:id="br0">
      <inkml:brushProperty name="width" value="0.1" units="cm"/>
      <inkml:brushProperty name="height" value="0.1" units="cm"/>
      <inkml:brushProperty name="fitToCurve" value="1"/>
    </inkml:brush>
  </inkml:definitions>
  <inkml:trace contextRef="#ctx0" brushRef="#br0">26 0,'-26'0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EAAD80A1-05FF-4D06-B32C-357553EC949B}" type="datetimeFigureOut">
              <a:rPr lang="en-US" smtClean="0"/>
              <a:t>12/21/2017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E3342999-E7EA-4978-8508-A14BADF8E657}" type="slidenum">
              <a:rPr lang="en-US" smtClean="0"/>
              <a:t>‹#›</a:t>
            </a:fld>
            <a:endParaRPr lang="en-US"/>
          </a:p>
        </p:txBody>
      </p:sp>
    </p:spTree>
    <p:extLst>
      <p:ext uri="{BB962C8B-B14F-4D97-AF65-F5344CB8AC3E}">
        <p14:creationId xmlns:p14="http://schemas.microsoft.com/office/powerpoint/2010/main" val="274664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collaboration</a:t>
            </a:r>
            <a:r>
              <a:rPr lang="en-US" baseline="0" dirty="0"/>
              <a:t> has a purpose and concrete objectives, which change over time</a:t>
            </a:r>
            <a:endParaRPr lang="en-US" dirty="0"/>
          </a:p>
        </p:txBody>
      </p:sp>
      <p:sp>
        <p:nvSpPr>
          <p:cNvPr id="4" name="Slide Number Placeholder 3"/>
          <p:cNvSpPr>
            <a:spLocks noGrp="1"/>
          </p:cNvSpPr>
          <p:nvPr>
            <p:ph type="sldNum" sz="quarter" idx="10"/>
          </p:nvPr>
        </p:nvSpPr>
        <p:spPr/>
        <p:txBody>
          <a:bodyPr/>
          <a:lstStyle/>
          <a:p>
            <a:fld id="{E3342999-E7EA-4978-8508-A14BADF8E657}" type="slidenum">
              <a:rPr lang="en-US" smtClean="0"/>
              <a:t>13</a:t>
            </a:fld>
            <a:endParaRPr lang="en-US"/>
          </a:p>
        </p:txBody>
      </p:sp>
    </p:spTree>
    <p:extLst>
      <p:ext uri="{BB962C8B-B14F-4D97-AF65-F5344CB8AC3E}">
        <p14:creationId xmlns:p14="http://schemas.microsoft.com/office/powerpoint/2010/main" val="122579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a:t>
            </a:r>
            <a:r>
              <a:rPr lang="en-US" baseline="0" dirty="0"/>
              <a:t> FRD</a:t>
            </a:r>
            <a:endParaRPr lang="en-US" dirty="0"/>
          </a:p>
        </p:txBody>
      </p:sp>
      <p:sp>
        <p:nvSpPr>
          <p:cNvPr id="4" name="Slide Number Placeholder 3"/>
          <p:cNvSpPr>
            <a:spLocks noGrp="1"/>
          </p:cNvSpPr>
          <p:nvPr>
            <p:ph type="sldNum" sz="quarter" idx="10"/>
          </p:nvPr>
        </p:nvSpPr>
        <p:spPr/>
        <p:txBody>
          <a:bodyPr/>
          <a:lstStyle/>
          <a:p>
            <a:fld id="{E3342999-E7EA-4978-8508-A14BADF8E657}" type="slidenum">
              <a:rPr lang="en-US" smtClean="0"/>
              <a:t>19</a:t>
            </a:fld>
            <a:endParaRPr lang="en-US"/>
          </a:p>
        </p:txBody>
      </p:sp>
    </p:spTree>
    <p:extLst>
      <p:ext uri="{BB962C8B-B14F-4D97-AF65-F5344CB8AC3E}">
        <p14:creationId xmlns:p14="http://schemas.microsoft.com/office/powerpoint/2010/main" val="125658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MTSS—training</a:t>
            </a:r>
            <a:r>
              <a:rPr lang="en-US" baseline="0" dirty="0"/>
              <a:t> on the tiers and need for individualized</a:t>
            </a:r>
            <a:endParaRPr lang="en-US" dirty="0"/>
          </a:p>
        </p:txBody>
      </p:sp>
      <p:sp>
        <p:nvSpPr>
          <p:cNvPr id="4" name="Slide Number Placeholder 3"/>
          <p:cNvSpPr>
            <a:spLocks noGrp="1"/>
          </p:cNvSpPr>
          <p:nvPr>
            <p:ph type="sldNum" sz="quarter" idx="10"/>
          </p:nvPr>
        </p:nvSpPr>
        <p:spPr/>
        <p:txBody>
          <a:bodyPr/>
          <a:lstStyle/>
          <a:p>
            <a:fld id="{E3342999-E7EA-4978-8508-A14BADF8E657}" type="slidenum">
              <a:rPr lang="en-US" smtClean="0"/>
              <a:t>21</a:t>
            </a:fld>
            <a:endParaRPr lang="en-US"/>
          </a:p>
        </p:txBody>
      </p:sp>
    </p:spTree>
    <p:extLst>
      <p:ext uri="{BB962C8B-B14F-4D97-AF65-F5344CB8AC3E}">
        <p14:creationId xmlns:p14="http://schemas.microsoft.com/office/powerpoint/2010/main" val="419899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Wellnes</a:t>
            </a:r>
            <a:r>
              <a:rPr lang="en-US" baseline="0" dirty="0"/>
              <a:t>s Center—approximately 1,300 visits per year</a:t>
            </a:r>
            <a:endParaRPr lang="en-US" dirty="0"/>
          </a:p>
        </p:txBody>
      </p:sp>
      <p:sp>
        <p:nvSpPr>
          <p:cNvPr id="4" name="Slide Number Placeholder 3"/>
          <p:cNvSpPr>
            <a:spLocks noGrp="1"/>
          </p:cNvSpPr>
          <p:nvPr>
            <p:ph type="sldNum" sz="quarter" idx="10"/>
          </p:nvPr>
        </p:nvSpPr>
        <p:spPr/>
        <p:txBody>
          <a:bodyPr/>
          <a:lstStyle/>
          <a:p>
            <a:fld id="{E3342999-E7EA-4978-8508-A14BADF8E657}" type="slidenum">
              <a:rPr lang="en-US" smtClean="0"/>
              <a:t>27</a:t>
            </a:fld>
            <a:endParaRPr lang="en-US"/>
          </a:p>
        </p:txBody>
      </p:sp>
    </p:spTree>
    <p:extLst>
      <p:ext uri="{BB962C8B-B14F-4D97-AF65-F5344CB8AC3E}">
        <p14:creationId xmlns:p14="http://schemas.microsoft.com/office/powerpoint/2010/main" val="140902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NEW????</a:t>
            </a:r>
          </a:p>
        </p:txBody>
      </p:sp>
      <p:sp>
        <p:nvSpPr>
          <p:cNvPr id="4" name="Slide Number Placeholder 3"/>
          <p:cNvSpPr>
            <a:spLocks noGrp="1"/>
          </p:cNvSpPr>
          <p:nvPr>
            <p:ph type="sldNum" sz="quarter" idx="10"/>
          </p:nvPr>
        </p:nvSpPr>
        <p:spPr/>
        <p:txBody>
          <a:bodyPr/>
          <a:lstStyle/>
          <a:p>
            <a:fld id="{E3342999-E7EA-4978-8508-A14BADF8E657}" type="slidenum">
              <a:rPr lang="en-US" smtClean="0"/>
              <a:t>36</a:t>
            </a:fld>
            <a:endParaRPr lang="en-US"/>
          </a:p>
        </p:txBody>
      </p:sp>
    </p:spTree>
    <p:extLst>
      <p:ext uri="{BB962C8B-B14F-4D97-AF65-F5344CB8AC3E}">
        <p14:creationId xmlns:p14="http://schemas.microsoft.com/office/powerpoint/2010/main" val="245801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B68F566-88C0-4467-9192-1E6BE4ADCF0B}" type="datetimeFigureOut">
              <a:rPr lang="en-US" smtClean="0"/>
              <a:t>12/21/2017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C71A7C0-F9EB-4CB3-85B1-6B85CF6CF819}"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8F566-88C0-4467-9192-1E6BE4ADCF0B}"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1A7C0-F9EB-4CB3-85B1-6B85CF6CF8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68F566-88C0-4467-9192-1E6BE4ADCF0B}"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C71A7C0-F9EB-4CB3-85B1-6B85CF6CF81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68F566-88C0-4467-9192-1E6BE4ADCF0B}"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1A7C0-F9EB-4CB3-85B1-6B85CF6CF819}"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B68F566-88C0-4467-9192-1E6BE4ADCF0B}" type="datetimeFigureOut">
              <a:rPr lang="en-US" smtClean="0"/>
              <a:t>12/21/2017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C71A7C0-F9EB-4CB3-85B1-6B85CF6CF819}"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68F566-88C0-4467-9192-1E6BE4ADCF0B}"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1A7C0-F9EB-4CB3-85B1-6B85CF6CF819}"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68F566-88C0-4467-9192-1E6BE4ADCF0B}" type="datetimeFigureOut">
              <a:rPr lang="en-US" smtClean="0"/>
              <a:t>12/21/2017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1A7C0-F9EB-4CB3-85B1-6B85CF6CF819}"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68F566-88C0-4467-9192-1E6BE4ADCF0B}" type="datetimeFigureOut">
              <a:rPr lang="en-US" smtClean="0"/>
              <a:t>12/21/2017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1A7C0-F9EB-4CB3-85B1-6B85CF6CF819}"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B68F566-88C0-4467-9192-1E6BE4ADCF0B}" type="datetimeFigureOut">
              <a:rPr lang="en-US" smtClean="0"/>
              <a:t>12/21/2017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1A7C0-F9EB-4CB3-85B1-6B85CF6CF8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68F566-88C0-4467-9192-1E6BE4ADCF0B}"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C71A7C0-F9EB-4CB3-85B1-6B85CF6CF819}"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68F566-88C0-4467-9192-1E6BE4ADCF0B}"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1A7C0-F9EB-4CB3-85B1-6B85CF6CF819}"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FB68F566-88C0-4467-9192-1E6BE4ADCF0B}" type="datetimeFigureOut">
              <a:rPr lang="en-US" smtClean="0"/>
              <a:t>12/21/2017</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C71A7C0-F9EB-4CB3-85B1-6B85CF6CF81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1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dirty="0"/>
              <a:t>Presented by:</a:t>
            </a:r>
          </a:p>
          <a:p>
            <a:r>
              <a:rPr lang="en-US" dirty="0"/>
              <a:t>Angie Hampton, CEO</a:t>
            </a:r>
          </a:p>
          <a:p>
            <a:r>
              <a:rPr lang="en-US" dirty="0"/>
              <a:t>Egyptian Public &amp; Mental Health Department</a:t>
            </a:r>
          </a:p>
        </p:txBody>
      </p:sp>
      <p:sp>
        <p:nvSpPr>
          <p:cNvPr id="2" name="Title 1"/>
          <p:cNvSpPr>
            <a:spLocks noGrp="1"/>
          </p:cNvSpPr>
          <p:nvPr>
            <p:ph type="title"/>
          </p:nvPr>
        </p:nvSpPr>
        <p:spPr/>
        <p:txBody>
          <a:bodyPr>
            <a:normAutofit fontScale="90000"/>
          </a:bodyPr>
          <a:lstStyle/>
          <a:p>
            <a:r>
              <a:rPr lang="en-US" dirty="0"/>
              <a:t>Addressing Behavioral Health in Education through Partnering with Schools and System of Care</a:t>
            </a:r>
          </a:p>
        </p:txBody>
      </p:sp>
    </p:spTree>
    <p:extLst>
      <p:ext uri="{BB962C8B-B14F-4D97-AF65-F5344CB8AC3E}">
        <p14:creationId xmlns:p14="http://schemas.microsoft.com/office/powerpoint/2010/main" val="3640225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a:t>
            </a:r>
          </a:p>
        </p:txBody>
      </p:sp>
      <p:pic>
        <p:nvPicPr>
          <p:cNvPr id="1026" name="Picture 2" descr="Image result for system of care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977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03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Family driven and youth guided</a:t>
            </a:r>
          </a:p>
          <a:p>
            <a:r>
              <a:rPr lang="en-US" dirty="0"/>
              <a:t>Home and community based</a:t>
            </a:r>
          </a:p>
          <a:p>
            <a:r>
              <a:rPr lang="en-US" dirty="0"/>
              <a:t>Strengths based and individualized</a:t>
            </a:r>
          </a:p>
          <a:p>
            <a:r>
              <a:rPr lang="en-US" dirty="0"/>
              <a:t>Culturally and linguistically competent</a:t>
            </a:r>
          </a:p>
          <a:p>
            <a:r>
              <a:rPr lang="en-US" dirty="0"/>
              <a:t>Coordinated across systems and services</a:t>
            </a:r>
          </a:p>
          <a:p>
            <a:r>
              <a:rPr lang="en-US" dirty="0"/>
              <a:t>Connected to natural helping networks</a:t>
            </a:r>
          </a:p>
          <a:p>
            <a:r>
              <a:rPr lang="en-US" dirty="0"/>
              <a:t>Data driven and outcome oriented</a:t>
            </a:r>
          </a:p>
        </p:txBody>
      </p:sp>
      <p:sp>
        <p:nvSpPr>
          <p:cNvPr id="2" name="Title 1"/>
          <p:cNvSpPr>
            <a:spLocks noGrp="1"/>
          </p:cNvSpPr>
          <p:nvPr>
            <p:ph type="title"/>
          </p:nvPr>
        </p:nvSpPr>
        <p:spPr/>
        <p:txBody>
          <a:bodyPr>
            <a:normAutofit/>
          </a:bodyPr>
          <a:lstStyle/>
          <a:p>
            <a:r>
              <a:rPr lang="en-US" dirty="0"/>
              <a:t>Values and Principles of SOC </a:t>
            </a:r>
          </a:p>
        </p:txBody>
      </p:sp>
    </p:spTree>
    <p:extLst>
      <p:ext uri="{BB962C8B-B14F-4D97-AF65-F5344CB8AC3E}">
        <p14:creationId xmlns:p14="http://schemas.microsoft.com/office/powerpoint/2010/main" val="119350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EHD has led the initiative on building a SOC in Saline, Gallatin, White and Hamilton counties since 2009.</a:t>
            </a:r>
          </a:p>
          <a:p>
            <a:r>
              <a:rPr lang="en-US" dirty="0"/>
              <a:t>In 2009, EHD received a 6 year SAMHSA Children’s Mental Health Initiative grant to develop a comprehensive and coordinated SOC.</a:t>
            </a:r>
          </a:p>
          <a:p>
            <a:r>
              <a:rPr lang="en-US" dirty="0"/>
              <a:t>In 2016, EHD received a 4 year SAMHSA Children’s Mental Health Initiative grant to sustain and expand the SOC.</a:t>
            </a:r>
          </a:p>
        </p:txBody>
      </p:sp>
      <p:sp>
        <p:nvSpPr>
          <p:cNvPr id="2" name="Title 1"/>
          <p:cNvSpPr>
            <a:spLocks noGrp="1"/>
          </p:cNvSpPr>
          <p:nvPr>
            <p:ph type="title"/>
          </p:nvPr>
        </p:nvSpPr>
        <p:spPr/>
        <p:txBody>
          <a:bodyPr/>
          <a:lstStyle/>
          <a:p>
            <a:r>
              <a:rPr lang="en-US" dirty="0"/>
              <a:t>System of Care</a:t>
            </a:r>
          </a:p>
        </p:txBody>
      </p:sp>
    </p:spTree>
    <p:extLst>
      <p:ext uri="{BB962C8B-B14F-4D97-AF65-F5344CB8AC3E}">
        <p14:creationId xmlns:p14="http://schemas.microsoft.com/office/powerpoint/2010/main" val="337979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EHD has strong and effective collaboration with each school district in the service area</a:t>
            </a:r>
          </a:p>
          <a:p>
            <a:r>
              <a:rPr lang="en-US" dirty="0"/>
              <a:t>Relationships….Relationships….Relationships</a:t>
            </a:r>
          </a:p>
          <a:p>
            <a:pPr marL="0" indent="0">
              <a:buNone/>
            </a:pPr>
            <a:endParaRPr lang="en-US" dirty="0"/>
          </a:p>
        </p:txBody>
      </p:sp>
      <p:sp>
        <p:nvSpPr>
          <p:cNvPr id="2" name="Title 1"/>
          <p:cNvSpPr>
            <a:spLocks noGrp="1"/>
          </p:cNvSpPr>
          <p:nvPr>
            <p:ph type="title"/>
          </p:nvPr>
        </p:nvSpPr>
        <p:spPr/>
        <p:txBody>
          <a:bodyPr/>
          <a:lstStyle/>
          <a:p>
            <a:r>
              <a:rPr lang="en-US" dirty="0"/>
              <a:t>System of Care</a:t>
            </a:r>
          </a:p>
        </p:txBody>
      </p:sp>
    </p:spTree>
    <p:extLst>
      <p:ext uri="{BB962C8B-B14F-4D97-AF65-F5344CB8AC3E}">
        <p14:creationId xmlns:p14="http://schemas.microsoft.com/office/powerpoint/2010/main" val="107437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dirty="0"/>
              <a:t>PROJECT CONNECT (2009) </a:t>
            </a:r>
          </a:p>
          <a:p>
            <a:pPr lvl="1">
              <a:buFont typeface="Arial" panose="020B0604020202020204" pitchFamily="34" charset="0"/>
              <a:buChar char="•"/>
            </a:pPr>
            <a:r>
              <a:rPr lang="en-US" b="1" i="1" dirty="0"/>
              <a:t>Overarching Goal</a:t>
            </a:r>
            <a:r>
              <a:rPr lang="en-US" dirty="0"/>
              <a:t>: To facilitate  the partnership and coordination of all youth-serving entities, including primary care and education services, in order to encourage optimal development for each youth needing services.</a:t>
            </a:r>
          </a:p>
          <a:p>
            <a:pPr lvl="2"/>
            <a:r>
              <a:rPr lang="en-US" dirty="0"/>
              <a:t>Family Resource Developers integrated within school districts</a:t>
            </a:r>
          </a:p>
          <a:p>
            <a:pPr lvl="2"/>
            <a:r>
              <a:rPr lang="en-US" dirty="0"/>
              <a:t>PACE-Parent and Caregivers Empowered</a:t>
            </a:r>
          </a:p>
          <a:p>
            <a:pPr lvl="2"/>
            <a:r>
              <a:rPr lang="en-US" dirty="0"/>
              <a:t>Friends of MHINDS-mental health club in # of schools to address stigma</a:t>
            </a:r>
          </a:p>
          <a:p>
            <a:pPr lvl="2"/>
            <a:r>
              <a:rPr lang="en-US" dirty="0"/>
              <a:t>Trainings including Youth Mental Health First Aid (YMHFA); Signs of Suicide (SOS); Adverse Childhood Experiences (ACEs); </a:t>
            </a:r>
            <a:r>
              <a:rPr lang="en-US" dirty="0" err="1"/>
              <a:t>Olweus</a:t>
            </a:r>
            <a:r>
              <a:rPr lang="en-US" dirty="0"/>
              <a:t> Bullying Prevention; </a:t>
            </a:r>
          </a:p>
          <a:p>
            <a:pPr marL="457200" lvl="1" indent="0">
              <a:buNone/>
            </a:pPr>
            <a:endParaRPr lang="en-US" dirty="0"/>
          </a:p>
        </p:txBody>
      </p:sp>
      <p:sp>
        <p:nvSpPr>
          <p:cNvPr id="2" name="Title 1"/>
          <p:cNvSpPr>
            <a:spLocks noGrp="1"/>
          </p:cNvSpPr>
          <p:nvPr>
            <p:ph type="title"/>
          </p:nvPr>
        </p:nvSpPr>
        <p:spPr/>
        <p:txBody>
          <a:bodyPr>
            <a:normAutofit/>
          </a:bodyPr>
          <a:lstStyle/>
          <a:p>
            <a:r>
              <a:rPr lang="en-US" dirty="0"/>
              <a:t>System of care</a:t>
            </a:r>
          </a:p>
        </p:txBody>
      </p:sp>
    </p:spTree>
    <p:extLst>
      <p:ext uri="{BB962C8B-B14F-4D97-AF65-F5344CB8AC3E}">
        <p14:creationId xmlns:p14="http://schemas.microsoft.com/office/powerpoint/2010/main" val="284077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Out of the 9 of school districts with a  Family Resource Developer on-site, 6 voted to sustain the position within the school setting in a cost-sharing model with EHD</a:t>
            </a:r>
          </a:p>
          <a:p>
            <a:pPr marL="0" indent="0">
              <a:buNone/>
            </a:pPr>
            <a:endParaRPr lang="en-US" dirty="0"/>
          </a:p>
        </p:txBody>
      </p:sp>
      <p:sp>
        <p:nvSpPr>
          <p:cNvPr id="2" name="Title 1"/>
          <p:cNvSpPr>
            <a:spLocks noGrp="1"/>
          </p:cNvSpPr>
          <p:nvPr>
            <p:ph type="title"/>
          </p:nvPr>
        </p:nvSpPr>
        <p:spPr/>
        <p:txBody>
          <a:bodyPr>
            <a:normAutofit/>
          </a:bodyPr>
          <a:lstStyle/>
          <a:p>
            <a:r>
              <a:rPr lang="en-US" dirty="0"/>
              <a:t>Project Connect Sustainability</a:t>
            </a:r>
          </a:p>
        </p:txBody>
      </p:sp>
    </p:spTree>
    <p:extLst>
      <p:ext uri="{BB962C8B-B14F-4D97-AF65-F5344CB8AC3E}">
        <p14:creationId xmlns:p14="http://schemas.microsoft.com/office/powerpoint/2010/main" val="23997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Project Connect 2.0 (2016)</a:t>
            </a:r>
          </a:p>
          <a:p>
            <a:r>
              <a:rPr lang="en-US" b="1" i="1" dirty="0"/>
              <a:t>Overarching Goal:  </a:t>
            </a:r>
            <a:r>
              <a:rPr lang="en-US" dirty="0"/>
              <a:t>To build on the strong SOC foundation of success by expanding into areas of need not yet fully addressed and creating sustainable, systemic changes to the infrastructure and policies governing children’s mental health services statewide.</a:t>
            </a:r>
            <a:endParaRPr lang="en-US" b="1" i="1" dirty="0"/>
          </a:p>
          <a:p>
            <a:pPr lvl="1">
              <a:buFont typeface="Arial" panose="020B0604020202020204" pitchFamily="34" charset="0"/>
              <a:buChar char="•"/>
            </a:pPr>
            <a:endParaRPr lang="en-US" dirty="0"/>
          </a:p>
        </p:txBody>
      </p:sp>
      <p:sp>
        <p:nvSpPr>
          <p:cNvPr id="2" name="Title 1"/>
          <p:cNvSpPr>
            <a:spLocks noGrp="1"/>
          </p:cNvSpPr>
          <p:nvPr>
            <p:ph type="title"/>
          </p:nvPr>
        </p:nvSpPr>
        <p:spPr/>
        <p:txBody>
          <a:bodyPr>
            <a:normAutofit/>
          </a:bodyPr>
          <a:lstStyle/>
          <a:p>
            <a:r>
              <a:rPr lang="en-US" dirty="0"/>
              <a:t>System of care</a:t>
            </a:r>
          </a:p>
        </p:txBody>
      </p:sp>
    </p:spTree>
    <p:extLst>
      <p:ext uri="{BB962C8B-B14F-4D97-AF65-F5344CB8AC3E}">
        <p14:creationId xmlns:p14="http://schemas.microsoft.com/office/powerpoint/2010/main" val="49295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While many needs are universal among our school districts and their students, EHD also recognizes that there are unique needs to each of them.</a:t>
            </a:r>
          </a:p>
          <a:p>
            <a:r>
              <a:rPr lang="en-US" dirty="0"/>
              <a:t>EHD has partnered with each school district to provide behavioral health services to meet their needs so they all may look different……..</a:t>
            </a:r>
          </a:p>
          <a:p>
            <a:endParaRPr lang="en-US" dirty="0"/>
          </a:p>
        </p:txBody>
      </p:sp>
      <p:sp>
        <p:nvSpPr>
          <p:cNvPr id="2" name="Title 1"/>
          <p:cNvSpPr>
            <a:spLocks noGrp="1"/>
          </p:cNvSpPr>
          <p:nvPr>
            <p:ph type="title"/>
          </p:nvPr>
        </p:nvSpPr>
        <p:spPr/>
        <p:txBody>
          <a:bodyPr>
            <a:normAutofit/>
          </a:bodyPr>
          <a:lstStyle/>
          <a:p>
            <a:r>
              <a:rPr lang="en-US" dirty="0"/>
              <a:t>Partnerships with Schools</a:t>
            </a:r>
          </a:p>
        </p:txBody>
      </p:sp>
    </p:spTree>
    <p:extLst>
      <p:ext uri="{BB962C8B-B14F-4D97-AF65-F5344CB8AC3E}">
        <p14:creationId xmlns:p14="http://schemas.microsoft.com/office/powerpoint/2010/main" val="338398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Project Connect Evaluation Data</a:t>
            </a:r>
          </a:p>
          <a:p>
            <a:pPr lvl="1"/>
            <a:r>
              <a:rPr lang="en-US" dirty="0"/>
              <a:t>49% improved in academic performance</a:t>
            </a:r>
          </a:p>
          <a:p>
            <a:pPr lvl="1"/>
            <a:r>
              <a:rPr lang="en-US" dirty="0"/>
              <a:t>39% improved in attendance</a:t>
            </a:r>
          </a:p>
          <a:p>
            <a:pPr lvl="1"/>
            <a:r>
              <a:rPr lang="en-US" dirty="0"/>
              <a:t>Reported a reduction in being bullied or threatened by other youth from 27.6% at intake to 15.5% at six months</a:t>
            </a:r>
          </a:p>
          <a:p>
            <a:pPr lvl="1"/>
            <a:r>
              <a:rPr lang="en-US" dirty="0"/>
              <a:t>Reported a reduction in fighting from 29.3% at intake to 15% at the six month follow up </a:t>
            </a:r>
          </a:p>
          <a:p>
            <a:pPr lvl="1"/>
            <a:r>
              <a:rPr lang="en-US" dirty="0"/>
              <a:t>Reduction in the % of youth in the clinical range for impairment on Columbia Impairment and internalizing disorders on the Child Behavioral Checklist from intake to 12 month follow up</a:t>
            </a:r>
          </a:p>
          <a:p>
            <a:pPr lvl="1"/>
            <a:endParaRPr lang="en-US" dirty="0"/>
          </a:p>
          <a:p>
            <a:pPr lvl="1"/>
            <a:endParaRPr lang="en-US" dirty="0"/>
          </a:p>
          <a:p>
            <a:pPr marL="365760" lvl="1" indent="0">
              <a:buNone/>
            </a:pPr>
            <a:r>
              <a:rPr lang="en-US" dirty="0"/>
              <a:t>EVALUATION PROVIDED BY LURIE CHILDREN’S HOSPITAL</a:t>
            </a:r>
          </a:p>
        </p:txBody>
      </p:sp>
      <p:sp>
        <p:nvSpPr>
          <p:cNvPr id="3" name="Title 2"/>
          <p:cNvSpPr>
            <a:spLocks noGrp="1"/>
          </p:cNvSpPr>
          <p:nvPr>
            <p:ph type="title"/>
          </p:nvPr>
        </p:nvSpPr>
        <p:spPr/>
        <p:txBody>
          <a:bodyPr/>
          <a:lstStyle/>
          <a:p>
            <a:r>
              <a:rPr lang="en-US" dirty="0"/>
              <a:t>Partnerships with schools</a:t>
            </a:r>
          </a:p>
        </p:txBody>
      </p:sp>
    </p:spTree>
    <p:extLst>
      <p:ext uri="{BB962C8B-B14F-4D97-AF65-F5344CB8AC3E}">
        <p14:creationId xmlns:p14="http://schemas.microsoft.com/office/powerpoint/2010/main" val="1224243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FAMILY DRIVEN AND YOUTH GUIDED</a:t>
            </a:r>
          </a:p>
          <a:p>
            <a:pPr lvl="1"/>
            <a:r>
              <a:rPr lang="en-US" dirty="0"/>
              <a:t>Family Resource Developers are peer support providers that are hired to work within each school district to provide linkage and engagement as well as support services</a:t>
            </a:r>
          </a:p>
          <a:p>
            <a:pPr lvl="1"/>
            <a:r>
              <a:rPr lang="en-US" dirty="0"/>
              <a:t>Parents and Caregivers Empowered (PACE) is a parent network that meets in one of the local high schools on a monthly basis.  The parents determine the topic and topic experts are brought in to speak.</a:t>
            </a:r>
          </a:p>
          <a:p>
            <a:pPr lvl="1"/>
            <a:r>
              <a:rPr lang="en-US" dirty="0"/>
              <a:t>Friends of MHINDS (Mental Health Interest Needs Dedicated Students)- High School club for students to learn about mental health and reduce the stigma associated with seeking help.  Social media is utilized a positive engagement tool for mental health education.</a:t>
            </a:r>
          </a:p>
        </p:txBody>
      </p:sp>
      <p:sp>
        <p:nvSpPr>
          <p:cNvPr id="3" name="Title 2"/>
          <p:cNvSpPr>
            <a:spLocks noGrp="1"/>
          </p:cNvSpPr>
          <p:nvPr>
            <p:ph type="title"/>
          </p:nvPr>
        </p:nvSpPr>
        <p:spPr/>
        <p:txBody>
          <a:bodyPr/>
          <a:lstStyle/>
          <a:p>
            <a:r>
              <a:rPr lang="en-US" dirty="0"/>
              <a:t>VALUES AND PRINCIPLES OF SOC</a:t>
            </a:r>
          </a:p>
        </p:txBody>
      </p:sp>
    </p:spTree>
    <p:extLst>
      <p:ext uri="{BB962C8B-B14F-4D97-AF65-F5344CB8AC3E}">
        <p14:creationId xmlns:p14="http://schemas.microsoft.com/office/powerpoint/2010/main" val="114551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53" y="152400"/>
            <a:ext cx="8885694"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369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HOME AND COMMUNITY BASED</a:t>
            </a:r>
          </a:p>
          <a:p>
            <a:pPr lvl="1"/>
            <a:r>
              <a:rPr lang="en-US" dirty="0"/>
              <a:t>FRD is a liaison between school and home and community</a:t>
            </a:r>
          </a:p>
          <a:p>
            <a:pPr lvl="1"/>
            <a:r>
              <a:rPr lang="en-US" dirty="0"/>
              <a:t>Wraparound Child &amp; Family Teams</a:t>
            </a:r>
          </a:p>
          <a:p>
            <a:pPr lvl="1"/>
            <a:r>
              <a:rPr lang="en-US" dirty="0"/>
              <a:t>Professionals into home and families into schools</a:t>
            </a:r>
          </a:p>
          <a:p>
            <a:pPr marL="365760" lvl="1" indent="0">
              <a:buNone/>
            </a:pPr>
            <a:endParaRPr lang="en-US" dirty="0"/>
          </a:p>
        </p:txBody>
      </p:sp>
      <p:sp>
        <p:nvSpPr>
          <p:cNvPr id="3" name="Title 2"/>
          <p:cNvSpPr>
            <a:spLocks noGrp="1"/>
          </p:cNvSpPr>
          <p:nvPr>
            <p:ph type="title"/>
          </p:nvPr>
        </p:nvSpPr>
        <p:spPr/>
        <p:txBody>
          <a:bodyPr/>
          <a:lstStyle/>
          <a:p>
            <a:r>
              <a:rPr lang="en-US" dirty="0"/>
              <a:t>Values and principles of </a:t>
            </a:r>
            <a:r>
              <a:rPr lang="en-US" dirty="0" err="1"/>
              <a:t>soc</a:t>
            </a:r>
            <a:endParaRPr lang="en-US" dirty="0"/>
          </a:p>
        </p:txBody>
      </p:sp>
    </p:spTree>
    <p:extLst>
      <p:ext uri="{BB962C8B-B14F-4D97-AF65-F5344CB8AC3E}">
        <p14:creationId xmlns:p14="http://schemas.microsoft.com/office/powerpoint/2010/main" val="1927184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STRENGTHS BASED AND INDIVIDUALIZED</a:t>
            </a:r>
          </a:p>
          <a:p>
            <a:pPr lvl="1"/>
            <a:r>
              <a:rPr lang="en-US" dirty="0"/>
              <a:t>School personnel are trained on Multi-Tiered of Support Services </a:t>
            </a:r>
          </a:p>
          <a:p>
            <a:pPr lvl="1"/>
            <a:r>
              <a:rPr lang="en-US" dirty="0"/>
              <a:t>MTSS is a systemic, prevention-focused, data informed continuum of supports for ALL learners </a:t>
            </a:r>
          </a:p>
          <a:p>
            <a:pPr lvl="1"/>
            <a:r>
              <a:rPr lang="en-US" dirty="0"/>
              <a:t>Real promotion of positive school environments</a:t>
            </a:r>
          </a:p>
        </p:txBody>
      </p:sp>
      <p:sp>
        <p:nvSpPr>
          <p:cNvPr id="3" name="Title 2"/>
          <p:cNvSpPr>
            <a:spLocks noGrp="1"/>
          </p:cNvSpPr>
          <p:nvPr>
            <p:ph type="title"/>
          </p:nvPr>
        </p:nvSpPr>
        <p:spPr/>
        <p:txBody>
          <a:bodyPr/>
          <a:lstStyle/>
          <a:p>
            <a:r>
              <a:rPr lang="en-US" dirty="0"/>
              <a:t>VALUES AND PRINCIPLES OF SOC</a:t>
            </a:r>
          </a:p>
        </p:txBody>
      </p:sp>
    </p:spTree>
    <p:extLst>
      <p:ext uri="{BB962C8B-B14F-4D97-AF65-F5344CB8AC3E}">
        <p14:creationId xmlns:p14="http://schemas.microsoft.com/office/powerpoint/2010/main" val="3644773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Framework for organizing a continuum of interventions</a:t>
            </a:r>
          </a:p>
          <a:p>
            <a:r>
              <a:rPr lang="en-US" dirty="0"/>
              <a:t>EHD provides services at each tier</a:t>
            </a:r>
          </a:p>
          <a:p>
            <a:r>
              <a:rPr lang="en-US" dirty="0"/>
              <a:t>Tier 1-Universal; Tier 2-Targeted; Tier 3-Individualized</a:t>
            </a:r>
          </a:p>
          <a:p>
            <a:r>
              <a:rPr lang="en-US" dirty="0"/>
              <a:t>EHD participates in the District Leadership Team (DLT) for Harrisburg School District</a:t>
            </a:r>
          </a:p>
        </p:txBody>
      </p:sp>
      <p:sp>
        <p:nvSpPr>
          <p:cNvPr id="2" name="Title 1"/>
          <p:cNvSpPr>
            <a:spLocks noGrp="1"/>
          </p:cNvSpPr>
          <p:nvPr>
            <p:ph type="title"/>
          </p:nvPr>
        </p:nvSpPr>
        <p:spPr/>
        <p:txBody>
          <a:bodyPr>
            <a:normAutofit/>
          </a:bodyPr>
          <a:lstStyle/>
          <a:p>
            <a:r>
              <a:rPr lang="en-US" dirty="0"/>
              <a:t>Multi-Tier Support Services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3810000"/>
            <a:ext cx="1704975"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43350" y="5432762"/>
            <a:ext cx="1257300" cy="338554"/>
          </a:xfrm>
          <a:prstGeom prst="rect">
            <a:avLst/>
          </a:prstGeom>
          <a:noFill/>
        </p:spPr>
        <p:txBody>
          <a:bodyPr wrap="square" rtlCol="0">
            <a:spAutoFit/>
          </a:bodyPr>
          <a:lstStyle/>
          <a:p>
            <a:r>
              <a:rPr lang="en-US" sz="800" dirty="0"/>
              <a:t>Wellness Promotion/Prevention</a:t>
            </a:r>
          </a:p>
        </p:txBody>
      </p:sp>
      <p:sp>
        <p:nvSpPr>
          <p:cNvPr id="5" name="TextBox 4"/>
          <p:cNvSpPr txBox="1"/>
          <p:nvPr/>
        </p:nvSpPr>
        <p:spPr>
          <a:xfrm>
            <a:off x="3505200" y="4345663"/>
            <a:ext cx="1371600" cy="215444"/>
          </a:xfrm>
          <a:prstGeom prst="rect">
            <a:avLst/>
          </a:prstGeom>
          <a:noFill/>
        </p:spPr>
        <p:txBody>
          <a:bodyPr wrap="square" rtlCol="0">
            <a:spAutoFit/>
          </a:bodyPr>
          <a:lstStyle/>
          <a:p>
            <a:r>
              <a:rPr lang="en-US" sz="800" dirty="0"/>
              <a:t>Early Intervention</a:t>
            </a:r>
          </a:p>
        </p:txBody>
      </p:sp>
      <p:sp>
        <p:nvSpPr>
          <p:cNvPr id="6" name="TextBox 5"/>
          <p:cNvSpPr txBox="1"/>
          <p:nvPr/>
        </p:nvSpPr>
        <p:spPr>
          <a:xfrm>
            <a:off x="4124325" y="3640723"/>
            <a:ext cx="895350" cy="338554"/>
          </a:xfrm>
          <a:prstGeom prst="rect">
            <a:avLst/>
          </a:prstGeom>
          <a:noFill/>
        </p:spPr>
        <p:txBody>
          <a:bodyPr wrap="square" rtlCol="0">
            <a:spAutoFit/>
          </a:bodyPr>
          <a:lstStyle/>
          <a:p>
            <a:r>
              <a:rPr lang="en-US" sz="800" dirty="0"/>
              <a:t>Intensive Individualized</a:t>
            </a:r>
            <a:endParaRPr lang="en-US" dirty="0"/>
          </a:p>
        </p:txBody>
      </p:sp>
    </p:spTree>
    <p:extLst>
      <p:ext uri="{BB962C8B-B14F-4D97-AF65-F5344CB8AC3E}">
        <p14:creationId xmlns:p14="http://schemas.microsoft.com/office/powerpoint/2010/main" val="10966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CULTURALLY AND LINGUISTICALLY COMPETENT</a:t>
            </a:r>
          </a:p>
          <a:p>
            <a:pPr lvl="1"/>
            <a:r>
              <a:rPr lang="en-US" dirty="0"/>
              <a:t>Trainings within schools</a:t>
            </a:r>
          </a:p>
          <a:p>
            <a:pPr lvl="2"/>
            <a:r>
              <a:rPr lang="en-US" dirty="0"/>
              <a:t>Youth of families living poverty</a:t>
            </a:r>
          </a:p>
          <a:p>
            <a:pPr lvl="2"/>
            <a:r>
              <a:rPr lang="en-US" dirty="0"/>
              <a:t>Youth of color</a:t>
            </a:r>
          </a:p>
          <a:p>
            <a:pPr lvl="2"/>
            <a:r>
              <a:rPr lang="en-US" dirty="0"/>
              <a:t>Youth identifying as LGBTQI2-S</a:t>
            </a:r>
          </a:p>
          <a:p>
            <a:pPr marL="640080" lvl="2" indent="0">
              <a:buNone/>
            </a:pPr>
            <a:endParaRPr lang="en-US" dirty="0"/>
          </a:p>
          <a:p>
            <a:pPr marL="640080" lvl="2" indent="0">
              <a:buNone/>
            </a:pPr>
            <a:endParaRPr lang="en-US" dirty="0"/>
          </a:p>
          <a:p>
            <a:pPr lvl="2"/>
            <a:r>
              <a:rPr lang="en-US" dirty="0"/>
              <a:t>Schools created Safe Spaces for LGBTQI2-S by displaying the rainbow decals provided by SAMHSA.  </a:t>
            </a:r>
          </a:p>
          <a:p>
            <a:pPr lvl="1"/>
            <a:endParaRPr lang="en-US" dirty="0"/>
          </a:p>
        </p:txBody>
      </p:sp>
      <p:sp>
        <p:nvSpPr>
          <p:cNvPr id="3" name="Title 2"/>
          <p:cNvSpPr>
            <a:spLocks noGrp="1"/>
          </p:cNvSpPr>
          <p:nvPr>
            <p:ph type="title"/>
          </p:nvPr>
        </p:nvSpPr>
        <p:spPr/>
        <p:txBody>
          <a:bodyPr/>
          <a:lstStyle/>
          <a:p>
            <a:r>
              <a:rPr lang="en-US" dirty="0"/>
              <a:t>Values and principles of </a:t>
            </a:r>
            <a:r>
              <a:rPr lang="en-US" dirty="0" err="1"/>
              <a:t>soc</a:t>
            </a:r>
            <a:endParaRPr lang="en-US" dirty="0"/>
          </a:p>
        </p:txBody>
      </p:sp>
    </p:spTree>
    <p:extLst>
      <p:ext uri="{BB962C8B-B14F-4D97-AF65-F5344CB8AC3E}">
        <p14:creationId xmlns:p14="http://schemas.microsoft.com/office/powerpoint/2010/main" val="2320389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COORDINATED ACROSS SYSTEMS AND SERVICES</a:t>
            </a:r>
          </a:p>
          <a:p>
            <a:pPr lvl="1"/>
            <a:r>
              <a:rPr lang="en-US" dirty="0"/>
              <a:t>Integrated best practices and evidence based practices</a:t>
            </a:r>
          </a:p>
          <a:p>
            <a:pPr lvl="1"/>
            <a:r>
              <a:rPr lang="en-US" dirty="0"/>
              <a:t>Schools sign MOUs annually committing to provide services in alignment with the SOC values and principles</a:t>
            </a:r>
          </a:p>
          <a:p>
            <a:pPr lvl="1"/>
            <a:r>
              <a:rPr lang="en-US" dirty="0"/>
              <a:t>EHD works bi-directionally with State of Illinois agencies to build a comprehensive and coordinated SOC</a:t>
            </a:r>
          </a:p>
          <a:p>
            <a:pPr lvl="2"/>
            <a:r>
              <a:rPr lang="en-US" dirty="0"/>
              <a:t>ISBE</a:t>
            </a:r>
          </a:p>
          <a:p>
            <a:pPr lvl="2"/>
            <a:r>
              <a:rPr lang="en-US" dirty="0"/>
              <a:t>HFS</a:t>
            </a:r>
          </a:p>
          <a:p>
            <a:pPr lvl="2"/>
            <a:r>
              <a:rPr lang="en-US" dirty="0"/>
              <a:t>DHS/DMH</a:t>
            </a:r>
          </a:p>
          <a:p>
            <a:pPr lvl="2"/>
            <a:r>
              <a:rPr lang="en-US" dirty="0"/>
              <a:t>DHS/DASA</a:t>
            </a:r>
          </a:p>
          <a:p>
            <a:pPr lvl="2"/>
            <a:r>
              <a:rPr lang="en-US" dirty="0"/>
              <a:t>IEA</a:t>
            </a:r>
          </a:p>
          <a:p>
            <a:pPr lvl="2"/>
            <a:r>
              <a:rPr lang="en-US" dirty="0"/>
              <a:t>IDPH</a:t>
            </a:r>
          </a:p>
        </p:txBody>
      </p:sp>
      <p:sp>
        <p:nvSpPr>
          <p:cNvPr id="3" name="Title 2"/>
          <p:cNvSpPr>
            <a:spLocks noGrp="1"/>
          </p:cNvSpPr>
          <p:nvPr>
            <p:ph type="title"/>
          </p:nvPr>
        </p:nvSpPr>
        <p:spPr/>
        <p:txBody>
          <a:bodyPr/>
          <a:lstStyle/>
          <a:p>
            <a:r>
              <a:rPr lang="en-US" dirty="0"/>
              <a:t>VALUES AND PRINCIPLES OF SOC</a:t>
            </a:r>
          </a:p>
        </p:txBody>
      </p:sp>
    </p:spTree>
    <p:extLst>
      <p:ext uri="{BB962C8B-B14F-4D97-AF65-F5344CB8AC3E}">
        <p14:creationId xmlns:p14="http://schemas.microsoft.com/office/powerpoint/2010/main" val="1622943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CONNECTED TO NATURAL HELPING NETWORKS</a:t>
            </a:r>
          </a:p>
          <a:p>
            <a:pPr lvl="1"/>
            <a:r>
              <a:rPr lang="en-US" dirty="0"/>
              <a:t>PACE</a:t>
            </a:r>
          </a:p>
          <a:p>
            <a:pPr lvl="1"/>
            <a:r>
              <a:rPr lang="en-US" dirty="0"/>
              <a:t>FRIENDS OF MHINDS</a:t>
            </a:r>
          </a:p>
        </p:txBody>
      </p:sp>
      <p:sp>
        <p:nvSpPr>
          <p:cNvPr id="3" name="Title 2"/>
          <p:cNvSpPr>
            <a:spLocks noGrp="1"/>
          </p:cNvSpPr>
          <p:nvPr>
            <p:ph type="title"/>
          </p:nvPr>
        </p:nvSpPr>
        <p:spPr/>
        <p:txBody>
          <a:bodyPr/>
          <a:lstStyle/>
          <a:p>
            <a:r>
              <a:rPr lang="en-US" dirty="0"/>
              <a:t>VALUES AND PRINCIPLES OF SOC</a:t>
            </a:r>
          </a:p>
        </p:txBody>
      </p:sp>
    </p:spTree>
    <p:extLst>
      <p:ext uri="{BB962C8B-B14F-4D97-AF65-F5344CB8AC3E}">
        <p14:creationId xmlns:p14="http://schemas.microsoft.com/office/powerpoint/2010/main" val="3489448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DATA DRIVEN AND OUTCOME ORIENTED</a:t>
            </a:r>
          </a:p>
          <a:p>
            <a:pPr lvl="1"/>
            <a:r>
              <a:rPr lang="en-US" dirty="0"/>
              <a:t>Student Surveys</a:t>
            </a:r>
          </a:p>
          <a:p>
            <a:pPr lvl="1"/>
            <a:r>
              <a:rPr lang="en-US" dirty="0"/>
              <a:t>Teacher Surveys </a:t>
            </a:r>
          </a:p>
          <a:p>
            <a:pPr lvl="1"/>
            <a:r>
              <a:rPr lang="en-US" dirty="0"/>
              <a:t>2015 School Reports</a:t>
            </a:r>
          </a:p>
          <a:p>
            <a:pPr lvl="2"/>
            <a:r>
              <a:rPr lang="en-US" dirty="0"/>
              <a:t>School districts reported that they were able to use these reports for additional funding opportunities as well as their School Improvement Plans.</a:t>
            </a:r>
          </a:p>
          <a:p>
            <a:pPr lvl="2"/>
            <a:endParaRPr lang="en-US" dirty="0"/>
          </a:p>
          <a:p>
            <a:pPr lvl="2"/>
            <a:r>
              <a:rPr lang="en-US" dirty="0"/>
              <a:t>National Outcomes Management System (NOMS)</a:t>
            </a:r>
          </a:p>
          <a:p>
            <a:pPr lvl="2"/>
            <a:r>
              <a:rPr lang="en-US" dirty="0"/>
              <a:t>Dashboards/Infographics</a:t>
            </a:r>
          </a:p>
          <a:p>
            <a:pPr lvl="2"/>
            <a:r>
              <a:rPr lang="en-US" dirty="0"/>
              <a:t>CQI processes</a:t>
            </a:r>
          </a:p>
          <a:p>
            <a:pPr lvl="2"/>
            <a:endParaRPr lang="en-US" dirty="0"/>
          </a:p>
          <a:p>
            <a:pPr marL="640080" lvl="2" indent="0">
              <a:buNone/>
            </a:pPr>
            <a:r>
              <a:rPr lang="en-US" dirty="0"/>
              <a:t>WHAT IS THE ROI ON A SOC APPROACH??</a:t>
            </a:r>
          </a:p>
        </p:txBody>
      </p:sp>
      <p:sp>
        <p:nvSpPr>
          <p:cNvPr id="3" name="Title 2"/>
          <p:cNvSpPr>
            <a:spLocks noGrp="1"/>
          </p:cNvSpPr>
          <p:nvPr>
            <p:ph type="title"/>
          </p:nvPr>
        </p:nvSpPr>
        <p:spPr/>
        <p:txBody>
          <a:bodyPr/>
          <a:lstStyle/>
          <a:p>
            <a:r>
              <a:rPr lang="en-US" dirty="0"/>
              <a:t>VALUES AND PRINCIPLES OF SOC</a:t>
            </a:r>
          </a:p>
        </p:txBody>
      </p:sp>
    </p:spTree>
    <p:extLst>
      <p:ext uri="{BB962C8B-B14F-4D97-AF65-F5344CB8AC3E}">
        <p14:creationId xmlns:p14="http://schemas.microsoft.com/office/powerpoint/2010/main" val="870847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Gallatin County Wellness Center</a:t>
            </a:r>
          </a:p>
          <a:p>
            <a:pPr lvl="1"/>
            <a:r>
              <a:rPr lang="en-US" dirty="0"/>
              <a:t>Certified School based health center but do not receive any funding from IDPH</a:t>
            </a:r>
          </a:p>
          <a:p>
            <a:pPr lvl="1"/>
            <a:r>
              <a:rPr lang="en-US" dirty="0"/>
              <a:t>Rural health clinic</a:t>
            </a:r>
          </a:p>
          <a:p>
            <a:pPr lvl="1"/>
            <a:r>
              <a:rPr lang="en-US" dirty="0"/>
              <a:t>Provides a variety of health care services to youth in a  convenient and accessible environment</a:t>
            </a:r>
          </a:p>
          <a:p>
            <a:pPr lvl="1"/>
            <a:r>
              <a:rPr lang="en-US" dirty="0"/>
              <a:t>On-site health care delivery including primary care and mental health</a:t>
            </a:r>
          </a:p>
          <a:p>
            <a:pPr lvl="1"/>
            <a:r>
              <a:rPr lang="en-US" dirty="0"/>
              <a:t>Bright Futures-national health promotion and prevention initiative (</a:t>
            </a:r>
            <a:r>
              <a:rPr lang="en-US" dirty="0" err="1"/>
              <a:t>Welborn</a:t>
            </a:r>
            <a:r>
              <a:rPr lang="en-US" dirty="0"/>
              <a:t> Foundation)</a:t>
            </a:r>
          </a:p>
          <a:p>
            <a:pPr marL="525780" indent="-342900"/>
            <a:r>
              <a:rPr lang="en-US" dirty="0"/>
              <a:t>Family Resource Developer </a:t>
            </a:r>
          </a:p>
          <a:p>
            <a:pPr marL="457200" lvl="1" indent="0">
              <a:buNone/>
            </a:pPr>
            <a:endParaRPr lang="en-US" dirty="0"/>
          </a:p>
          <a:p>
            <a:endParaRPr lang="en-US" dirty="0"/>
          </a:p>
          <a:p>
            <a:endParaRPr lang="en-US" dirty="0"/>
          </a:p>
          <a:p>
            <a:endParaRPr lang="en-US" dirty="0"/>
          </a:p>
        </p:txBody>
      </p:sp>
      <p:sp>
        <p:nvSpPr>
          <p:cNvPr id="2" name="Title 1"/>
          <p:cNvSpPr>
            <a:spLocks noGrp="1"/>
          </p:cNvSpPr>
          <p:nvPr>
            <p:ph type="title"/>
          </p:nvPr>
        </p:nvSpPr>
        <p:spPr/>
        <p:txBody>
          <a:bodyPr>
            <a:normAutofit/>
          </a:bodyPr>
          <a:lstStyle/>
          <a:p>
            <a:r>
              <a:rPr lang="en-US" dirty="0"/>
              <a:t>Gallatin County School District</a:t>
            </a:r>
          </a:p>
        </p:txBody>
      </p:sp>
    </p:spTree>
    <p:extLst>
      <p:ext uri="{BB962C8B-B14F-4D97-AF65-F5344CB8AC3E}">
        <p14:creationId xmlns:p14="http://schemas.microsoft.com/office/powerpoint/2010/main" val="42127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Project AWARE-Advancing Wellness and Recovery in Education</a:t>
            </a:r>
          </a:p>
          <a:p>
            <a:r>
              <a:rPr lang="en-US" dirty="0"/>
              <a:t>SAMHSA “Now is the Time” Project AWARE awarded to ISBE </a:t>
            </a:r>
          </a:p>
          <a:p>
            <a:r>
              <a:rPr lang="en-US" dirty="0"/>
              <a:t>Harrisburg School district is one of 3 sites in Illinois (East Aurora and Decatur)</a:t>
            </a:r>
          </a:p>
          <a:p>
            <a:pPr lvl="1"/>
            <a:r>
              <a:rPr lang="en-US" dirty="0"/>
              <a:t>Selection primarily related to SOC work around engagement activities with youth and families</a:t>
            </a:r>
          </a:p>
          <a:p>
            <a:r>
              <a:rPr lang="en-US" dirty="0"/>
              <a:t>Family Resource Developer</a:t>
            </a:r>
          </a:p>
          <a:p>
            <a:r>
              <a:rPr lang="en-US" dirty="0"/>
              <a:t>1 Mental Health Professional</a:t>
            </a:r>
          </a:p>
          <a:p>
            <a:r>
              <a:rPr lang="en-US" dirty="0"/>
              <a:t>1 Qualified Mental Health Professional</a:t>
            </a:r>
          </a:p>
          <a:p>
            <a:pPr marL="0" indent="0">
              <a:buNone/>
            </a:pPr>
            <a:endParaRPr lang="en-US" dirty="0"/>
          </a:p>
        </p:txBody>
      </p:sp>
      <p:sp>
        <p:nvSpPr>
          <p:cNvPr id="2" name="Title 1"/>
          <p:cNvSpPr>
            <a:spLocks noGrp="1"/>
          </p:cNvSpPr>
          <p:nvPr>
            <p:ph type="title"/>
          </p:nvPr>
        </p:nvSpPr>
        <p:spPr/>
        <p:txBody>
          <a:bodyPr>
            <a:normAutofit/>
          </a:bodyPr>
          <a:lstStyle/>
          <a:p>
            <a:r>
              <a:rPr lang="en-US" dirty="0"/>
              <a:t>Harrisburg School District</a:t>
            </a:r>
          </a:p>
        </p:txBody>
      </p:sp>
    </p:spTree>
    <p:extLst>
      <p:ext uri="{BB962C8B-B14F-4D97-AF65-F5344CB8AC3E}">
        <p14:creationId xmlns:p14="http://schemas.microsoft.com/office/powerpoint/2010/main" val="363125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Goals:</a:t>
            </a:r>
          </a:p>
          <a:p>
            <a:pPr marL="0" indent="0">
              <a:buNone/>
            </a:pPr>
            <a:r>
              <a:rPr lang="en-US" dirty="0"/>
              <a:t>	1.  To ensure that youth and their families throughout the State are able to receive school-based mental health services and supports and access to culturally and linguistically appropriate behavioral healthcare in their community </a:t>
            </a:r>
          </a:p>
          <a:p>
            <a:pPr marL="0" indent="0">
              <a:buNone/>
            </a:pPr>
            <a:r>
              <a:rPr lang="en-US" dirty="0"/>
              <a:t>	2.  To implement and integrate the comprehensive and coordinated Multi-tier System of Support (MTSS) model for advancing wellness and resilience in educational settings and in the community to assure their long-term sustainability</a:t>
            </a:r>
          </a:p>
          <a:p>
            <a:pPr marL="0" indent="0">
              <a:buNone/>
            </a:pPr>
            <a:r>
              <a:rPr lang="en-US" dirty="0"/>
              <a:t>	3.  To increase mental health literacy of school personnel and others throughout the State</a:t>
            </a:r>
          </a:p>
        </p:txBody>
      </p:sp>
      <p:sp>
        <p:nvSpPr>
          <p:cNvPr id="2" name="Title 1"/>
          <p:cNvSpPr>
            <a:spLocks noGrp="1"/>
          </p:cNvSpPr>
          <p:nvPr>
            <p:ph type="title"/>
          </p:nvPr>
        </p:nvSpPr>
        <p:spPr/>
        <p:txBody>
          <a:bodyPr/>
          <a:lstStyle/>
          <a:p>
            <a:r>
              <a:rPr lang="en-US" dirty="0"/>
              <a:t>Project AWARE</a:t>
            </a:r>
          </a:p>
        </p:txBody>
      </p:sp>
    </p:spTree>
    <p:extLst>
      <p:ext uri="{BB962C8B-B14F-4D97-AF65-F5344CB8AC3E}">
        <p14:creationId xmlns:p14="http://schemas.microsoft.com/office/powerpoint/2010/main" val="350324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1 in 5 youth suffers from a diagnosable emotional, mental or behavioral disorder</a:t>
            </a:r>
          </a:p>
          <a:p>
            <a:r>
              <a:rPr lang="en-US" dirty="0"/>
              <a:t>75% of children who receive mental health services access those services at school</a:t>
            </a:r>
          </a:p>
          <a:p>
            <a:r>
              <a:rPr lang="en-US" dirty="0"/>
              <a:t>School environment is often a place of protection and security for students struggling with mental health disorders</a:t>
            </a:r>
          </a:p>
          <a:p>
            <a:r>
              <a:rPr lang="en-US" dirty="0"/>
              <a:t>EHD has 9 school districts in Saline, Gallatin, White and Hamilton counties</a:t>
            </a:r>
          </a:p>
          <a:p>
            <a:r>
              <a:rPr lang="en-US" dirty="0"/>
              <a:t>There are approximately 8,500 students collectively in these districts</a:t>
            </a:r>
          </a:p>
        </p:txBody>
      </p:sp>
      <p:sp>
        <p:nvSpPr>
          <p:cNvPr id="2" name="Title 1"/>
          <p:cNvSpPr>
            <a:spLocks noGrp="1"/>
          </p:cNvSpPr>
          <p:nvPr>
            <p:ph type="title"/>
          </p:nvPr>
        </p:nvSpPr>
        <p:spPr/>
        <p:txBody>
          <a:bodyPr/>
          <a:lstStyle/>
          <a:p>
            <a:r>
              <a:rPr lang="en-US" dirty="0"/>
              <a:t>FACTS</a:t>
            </a:r>
          </a:p>
        </p:txBody>
      </p:sp>
    </p:spTree>
    <p:extLst>
      <p:ext uri="{BB962C8B-B14F-4D97-AF65-F5344CB8AC3E}">
        <p14:creationId xmlns:p14="http://schemas.microsoft.com/office/powerpoint/2010/main" val="147834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2 Family Resource Developers</a:t>
            </a:r>
          </a:p>
          <a:p>
            <a:r>
              <a:rPr lang="en-US" dirty="0"/>
              <a:t>Friends of MHINDS</a:t>
            </a:r>
          </a:p>
          <a:p>
            <a:r>
              <a:rPr lang="en-US" dirty="0"/>
              <a:t>CATCH Social Emotional Learning</a:t>
            </a:r>
          </a:p>
          <a:p>
            <a:r>
              <a:rPr lang="en-US" dirty="0"/>
              <a:t>Early Childhood Service-</a:t>
            </a:r>
            <a:r>
              <a:rPr lang="en-US" dirty="0" err="1"/>
              <a:t>PreK</a:t>
            </a:r>
            <a:r>
              <a:rPr lang="en-US" dirty="0"/>
              <a:t> and Elementary</a:t>
            </a:r>
          </a:p>
          <a:p>
            <a:pPr lvl="1"/>
            <a:r>
              <a:rPr lang="en-US" dirty="0"/>
              <a:t>Family Fun Night monthly</a:t>
            </a:r>
          </a:p>
          <a:p>
            <a:pPr lvl="1"/>
            <a:r>
              <a:rPr lang="en-US" dirty="0"/>
              <a:t>Grandparents Raising Grandchildren</a:t>
            </a:r>
          </a:p>
        </p:txBody>
      </p:sp>
      <p:sp>
        <p:nvSpPr>
          <p:cNvPr id="2" name="Title 1"/>
          <p:cNvSpPr>
            <a:spLocks noGrp="1"/>
          </p:cNvSpPr>
          <p:nvPr>
            <p:ph type="title"/>
          </p:nvPr>
        </p:nvSpPr>
        <p:spPr/>
        <p:txBody>
          <a:bodyPr>
            <a:normAutofit/>
          </a:bodyPr>
          <a:lstStyle/>
          <a:p>
            <a:r>
              <a:rPr lang="en-US" dirty="0"/>
              <a:t>Eldorado School District</a:t>
            </a:r>
          </a:p>
        </p:txBody>
      </p:sp>
    </p:spTree>
    <p:extLst>
      <p:ext uri="{BB962C8B-B14F-4D97-AF65-F5344CB8AC3E}">
        <p14:creationId xmlns:p14="http://schemas.microsoft.com/office/powerpoint/2010/main" val="230513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Illinois CATCH on to Health Consortium (ICHC)</a:t>
            </a:r>
          </a:p>
          <a:p>
            <a:r>
              <a:rPr lang="en-US" dirty="0"/>
              <a:t>CATCH-Coordinated Approach to Child Health </a:t>
            </a:r>
          </a:p>
          <a:p>
            <a:r>
              <a:rPr lang="en-US" dirty="0"/>
              <a:t>EHD partners with SIU School of Medicine Center for Rural Health and Social Services Development and Southern Illinois Healthcare (SIH)</a:t>
            </a:r>
          </a:p>
          <a:p>
            <a:r>
              <a:rPr lang="en-US" dirty="0"/>
              <a:t>CATCH aims to improve health among students, family and members of the community by strengthening  understanding and impact of school, wellness policies that increase physical education/physical activity, improve nutrition quality and access to foods available in schools.  </a:t>
            </a:r>
          </a:p>
          <a:p>
            <a:r>
              <a:rPr lang="en-US" dirty="0"/>
              <a:t>Currently there are 11 school districts participating in CATCH </a:t>
            </a:r>
          </a:p>
          <a:p>
            <a:r>
              <a:rPr lang="en-US" dirty="0"/>
              <a:t>AWARD!!!!</a:t>
            </a:r>
          </a:p>
        </p:txBody>
      </p:sp>
      <p:sp>
        <p:nvSpPr>
          <p:cNvPr id="2" name="Title 1"/>
          <p:cNvSpPr>
            <a:spLocks noGrp="1"/>
          </p:cNvSpPr>
          <p:nvPr>
            <p:ph type="title"/>
          </p:nvPr>
        </p:nvSpPr>
        <p:spPr/>
        <p:txBody>
          <a:bodyPr/>
          <a:lstStyle/>
          <a:p>
            <a:r>
              <a:rPr lang="en-US" dirty="0"/>
              <a:t>Coordinated Approach To Child Health (catch)</a:t>
            </a:r>
          </a:p>
        </p:txBody>
      </p:sp>
    </p:spTree>
    <p:extLst>
      <p:ext uri="{BB962C8B-B14F-4D97-AF65-F5344CB8AC3E}">
        <p14:creationId xmlns:p14="http://schemas.microsoft.com/office/powerpoint/2010/main" val="153484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Expanded in 2015 to improve the social and emotional needs of students through the implementation of character education, bullying prevention, Signs of Suicide curriculum, and providing training on Youth Mental Health First Aid.</a:t>
            </a:r>
          </a:p>
          <a:p>
            <a:r>
              <a:rPr lang="en-US" dirty="0"/>
              <a:t>Currently 3 school districts participating in CATCH SEL</a:t>
            </a:r>
          </a:p>
        </p:txBody>
      </p:sp>
      <p:sp>
        <p:nvSpPr>
          <p:cNvPr id="2" name="Title 1"/>
          <p:cNvSpPr>
            <a:spLocks noGrp="1"/>
          </p:cNvSpPr>
          <p:nvPr>
            <p:ph type="title"/>
          </p:nvPr>
        </p:nvSpPr>
        <p:spPr/>
        <p:txBody>
          <a:bodyPr/>
          <a:lstStyle/>
          <a:p>
            <a:r>
              <a:rPr lang="en-US" dirty="0"/>
              <a:t>Coordinated Approach To Child Health (catch)</a:t>
            </a:r>
          </a:p>
        </p:txBody>
      </p:sp>
    </p:spTree>
    <p:extLst>
      <p:ext uri="{BB962C8B-B14F-4D97-AF65-F5344CB8AC3E}">
        <p14:creationId xmlns:p14="http://schemas.microsoft.com/office/powerpoint/2010/main" val="395185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Youth Prevention Education (YPE) for 7</a:t>
            </a:r>
            <a:r>
              <a:rPr lang="en-US" baseline="30000" dirty="0"/>
              <a:t>th</a:t>
            </a:r>
            <a:r>
              <a:rPr lang="en-US" dirty="0"/>
              <a:t> and 8</a:t>
            </a:r>
            <a:r>
              <a:rPr lang="en-US" baseline="30000" dirty="0"/>
              <a:t>th</a:t>
            </a:r>
            <a:r>
              <a:rPr lang="en-US" dirty="0"/>
              <a:t> grades</a:t>
            </a:r>
          </a:p>
          <a:p>
            <a:pPr lvl="1"/>
            <a:r>
              <a:rPr lang="en-US" dirty="0"/>
              <a:t>2017-2018   Gallatin County and White County</a:t>
            </a:r>
          </a:p>
          <a:p>
            <a:pPr lvl="1"/>
            <a:r>
              <a:rPr lang="en-US" dirty="0"/>
              <a:t>Currently use Project Alert and Too Good for Drugs</a:t>
            </a:r>
          </a:p>
          <a:p>
            <a:r>
              <a:rPr lang="en-US" dirty="0"/>
              <a:t>Youth Advisory Committee Development </a:t>
            </a:r>
          </a:p>
          <a:p>
            <a:pPr lvl="1"/>
            <a:r>
              <a:rPr lang="en-US" dirty="0"/>
              <a:t>Regular meetings</a:t>
            </a:r>
          </a:p>
          <a:p>
            <a:pPr lvl="1"/>
            <a:r>
              <a:rPr lang="en-US" dirty="0"/>
              <a:t>Gallatin County School 2018</a:t>
            </a:r>
          </a:p>
          <a:p>
            <a:r>
              <a:rPr lang="en-US" dirty="0"/>
              <a:t>Illinois Youth Survey recruitment and support</a:t>
            </a:r>
          </a:p>
          <a:p>
            <a:pPr lvl="1"/>
            <a:r>
              <a:rPr lang="en-US" dirty="0"/>
              <a:t>Gallatin, White, Hamilton Co schools</a:t>
            </a:r>
          </a:p>
          <a:p>
            <a:r>
              <a:rPr lang="en-US" dirty="0"/>
              <a:t>Communication Campaigns for Underage Drinking and Prescription Drugs</a:t>
            </a:r>
          </a:p>
          <a:p>
            <a:pPr lvl="1"/>
            <a:r>
              <a:rPr lang="en-US" dirty="0"/>
              <a:t>Campaigns in all schools with an emphasis in Hamilton and Grayville</a:t>
            </a:r>
          </a:p>
          <a:p>
            <a:r>
              <a:rPr lang="en-US" dirty="0"/>
              <a:t>Promotion of SAMHSA’s National Prevention Week in May</a:t>
            </a:r>
          </a:p>
          <a:p>
            <a:r>
              <a:rPr lang="en-US" dirty="0"/>
              <a:t>Promotion of Take Back Events or permanent disposal sites </a:t>
            </a:r>
          </a:p>
          <a:p>
            <a:r>
              <a:rPr lang="en-US" dirty="0"/>
              <a:t>Develop, update and/or promote or disseminate local resource guides</a:t>
            </a:r>
          </a:p>
          <a:p>
            <a:pPr marL="411480" lvl="1" indent="0">
              <a:buNone/>
            </a:pPr>
            <a:endParaRPr lang="en-US" dirty="0"/>
          </a:p>
          <a:p>
            <a:pPr marL="114300" indent="0">
              <a:buNone/>
            </a:pPr>
            <a:endParaRPr lang="en-US" dirty="0"/>
          </a:p>
        </p:txBody>
      </p:sp>
      <p:sp>
        <p:nvSpPr>
          <p:cNvPr id="2" name="Title 1"/>
          <p:cNvSpPr>
            <a:spLocks noGrp="1"/>
          </p:cNvSpPr>
          <p:nvPr>
            <p:ph type="title"/>
          </p:nvPr>
        </p:nvSpPr>
        <p:spPr/>
        <p:txBody>
          <a:bodyPr>
            <a:normAutofit/>
          </a:bodyPr>
          <a:lstStyle/>
          <a:p>
            <a:r>
              <a:rPr lang="en-US" dirty="0"/>
              <a:t>Substance Abuse Prevention</a:t>
            </a:r>
          </a:p>
        </p:txBody>
      </p:sp>
    </p:spTree>
    <p:extLst>
      <p:ext uri="{BB962C8B-B14F-4D97-AF65-F5344CB8AC3E}">
        <p14:creationId xmlns:p14="http://schemas.microsoft.com/office/powerpoint/2010/main" val="67032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In partnership with Illinois State University, Wabash Ohio Valley Special Education District (WOVSED), and EHD</a:t>
            </a:r>
          </a:p>
          <a:p>
            <a:r>
              <a:rPr lang="en-US" dirty="0"/>
              <a:t>HRSA Behavioral Health Workforce Education &amp; Training program</a:t>
            </a:r>
          </a:p>
          <a:p>
            <a:r>
              <a:rPr lang="en-US" dirty="0"/>
              <a:t>4 Pre-Doctoral School Psychology Interns train and provide behavioral health services under the direct supervision of a Licensed Clinical Psychologist within the community and clinic settings and a School Psychologist in the school settings</a:t>
            </a:r>
          </a:p>
          <a:p>
            <a:pPr marL="0" indent="0">
              <a:buNone/>
            </a:pPr>
            <a:endParaRPr lang="en-US" dirty="0"/>
          </a:p>
        </p:txBody>
      </p:sp>
      <p:sp>
        <p:nvSpPr>
          <p:cNvPr id="2" name="Title 1"/>
          <p:cNvSpPr>
            <a:spLocks noGrp="1"/>
          </p:cNvSpPr>
          <p:nvPr>
            <p:ph type="title"/>
          </p:nvPr>
        </p:nvSpPr>
        <p:spPr/>
        <p:txBody>
          <a:bodyPr/>
          <a:lstStyle/>
          <a:p>
            <a:r>
              <a:rPr lang="en-US" dirty="0"/>
              <a:t>Illinois School psychology internship Consortium (</a:t>
            </a:r>
            <a:r>
              <a:rPr lang="en-US" dirty="0" err="1"/>
              <a:t>ispIC</a:t>
            </a:r>
            <a:r>
              <a:rPr lang="en-US" dirty="0"/>
              <a:t>)</a:t>
            </a:r>
          </a:p>
        </p:txBody>
      </p:sp>
    </p:spTree>
    <p:extLst>
      <p:ext uri="{BB962C8B-B14F-4D97-AF65-F5344CB8AC3E}">
        <p14:creationId xmlns:p14="http://schemas.microsoft.com/office/powerpoint/2010/main" val="69833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Youth Mental Health First Aid</a:t>
            </a:r>
          </a:p>
          <a:p>
            <a:r>
              <a:rPr lang="en-US" dirty="0"/>
              <a:t>Friends of MHINDS</a:t>
            </a:r>
          </a:p>
          <a:p>
            <a:r>
              <a:rPr lang="en-US" dirty="0" err="1"/>
              <a:t>Olweus</a:t>
            </a:r>
            <a:r>
              <a:rPr lang="en-US" dirty="0"/>
              <a:t> Bullying Prevention</a:t>
            </a:r>
          </a:p>
          <a:p>
            <a:r>
              <a:rPr lang="en-US" dirty="0"/>
              <a:t>Signs of Suicide</a:t>
            </a:r>
          </a:p>
          <a:p>
            <a:r>
              <a:rPr lang="en-US" dirty="0"/>
              <a:t>Health Fairs</a:t>
            </a:r>
          </a:p>
          <a:p>
            <a:r>
              <a:rPr lang="en-US" dirty="0"/>
              <a:t>Red Ribbon Week</a:t>
            </a:r>
          </a:p>
          <a:p>
            <a:r>
              <a:rPr lang="en-US" dirty="0"/>
              <a:t>National </a:t>
            </a:r>
            <a:r>
              <a:rPr lang="en-US" dirty="0" err="1"/>
              <a:t>Childrens</a:t>
            </a:r>
            <a:r>
              <a:rPr lang="en-US" dirty="0"/>
              <a:t> Mental Health Awareness Day</a:t>
            </a:r>
          </a:p>
          <a:p>
            <a:endParaRPr lang="en-US" dirty="0"/>
          </a:p>
        </p:txBody>
      </p:sp>
      <p:sp>
        <p:nvSpPr>
          <p:cNvPr id="2" name="Title 1"/>
          <p:cNvSpPr>
            <a:spLocks noGrp="1"/>
          </p:cNvSpPr>
          <p:nvPr>
            <p:ph type="title"/>
          </p:nvPr>
        </p:nvSpPr>
        <p:spPr/>
        <p:txBody>
          <a:bodyPr>
            <a:normAutofit/>
          </a:bodyPr>
          <a:lstStyle/>
          <a:p>
            <a:r>
              <a:rPr lang="en-US" dirty="0"/>
              <a:t>Public Awareness/Health Education</a:t>
            </a:r>
          </a:p>
        </p:txBody>
      </p:sp>
    </p:spTree>
    <p:extLst>
      <p:ext uri="{BB962C8B-B14F-4D97-AF65-F5344CB8AC3E}">
        <p14:creationId xmlns:p14="http://schemas.microsoft.com/office/powerpoint/2010/main" val="225935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Partnership for Resilience, IEA and EHD</a:t>
            </a:r>
          </a:p>
          <a:p>
            <a:r>
              <a:rPr lang="en-US" dirty="0"/>
              <a:t>15 district cohort regionally</a:t>
            </a:r>
          </a:p>
          <a:p>
            <a:r>
              <a:rPr lang="en-US" dirty="0"/>
              <a:t>Resiliency teams built within</a:t>
            </a:r>
          </a:p>
          <a:p>
            <a:pPr lvl="1"/>
            <a:r>
              <a:rPr lang="en-US" dirty="0"/>
              <a:t>Resilient SI trains teams </a:t>
            </a:r>
          </a:p>
          <a:p>
            <a:r>
              <a:rPr lang="en-US" dirty="0"/>
              <a:t>Intensive trainings for teams</a:t>
            </a:r>
          </a:p>
          <a:p>
            <a:r>
              <a:rPr lang="en-US" dirty="0"/>
              <a:t>Individualized implementation for each school</a:t>
            </a:r>
          </a:p>
          <a:p>
            <a:r>
              <a:rPr lang="en-US" dirty="0"/>
              <a:t>Influential staff placed on teams</a:t>
            </a:r>
          </a:p>
          <a:p>
            <a:r>
              <a:rPr lang="en-US" dirty="0"/>
              <a:t>Will eventually expand beyond schools into communities</a:t>
            </a:r>
          </a:p>
        </p:txBody>
      </p:sp>
      <p:sp>
        <p:nvSpPr>
          <p:cNvPr id="2" name="Title 1"/>
          <p:cNvSpPr>
            <a:spLocks noGrp="1"/>
          </p:cNvSpPr>
          <p:nvPr>
            <p:ph type="title"/>
          </p:nvPr>
        </p:nvSpPr>
        <p:spPr/>
        <p:txBody>
          <a:bodyPr>
            <a:normAutofit fontScale="90000"/>
          </a:bodyPr>
          <a:lstStyle/>
          <a:p>
            <a:r>
              <a:rPr lang="en-US" dirty="0"/>
              <a:t>Resilient SI/Trauma Informed Schools</a:t>
            </a:r>
          </a:p>
        </p:txBody>
      </p:sp>
    </p:spTree>
    <p:extLst>
      <p:ext uri="{BB962C8B-B14F-4D97-AF65-F5344CB8AC3E}">
        <p14:creationId xmlns:p14="http://schemas.microsoft.com/office/powerpoint/2010/main" val="8730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EHD recognizes that academic achievement is an excellent indicator for the overall well-being of youth and can be a primary predictor and determinant of adult health outcomes.</a:t>
            </a:r>
          </a:p>
        </p:txBody>
      </p:sp>
      <p:sp>
        <p:nvSpPr>
          <p:cNvPr id="2" name="Title 1"/>
          <p:cNvSpPr>
            <a:spLocks noGrp="1"/>
          </p:cNvSpPr>
          <p:nvPr>
            <p:ph type="title"/>
          </p:nvPr>
        </p:nvSpPr>
        <p:spPr/>
        <p:txBody>
          <a:bodyPr/>
          <a:lstStyle/>
          <a:p>
            <a:r>
              <a:rPr lang="en-US" dirty="0"/>
              <a:t>FACTS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733" b="12609"/>
          <a:stretch/>
        </p:blipFill>
        <p:spPr bwMode="auto">
          <a:xfrm>
            <a:off x="3200400" y="2895600"/>
            <a:ext cx="2514600" cy="3343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46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EHD has intentional, successful partnerships with Illinois State Board of Education (ISBE).  </a:t>
            </a:r>
          </a:p>
          <a:p>
            <a:r>
              <a:rPr lang="en-US" dirty="0"/>
              <a:t>ISBE selected EHD to participate in NME/NMT training cohort</a:t>
            </a:r>
          </a:p>
          <a:p>
            <a:r>
              <a:rPr lang="en-US" dirty="0"/>
              <a:t>ISBE partnered with EHD and Harrisburg School District for SAMHSA Project AWARE-IL</a:t>
            </a:r>
          </a:p>
          <a:p>
            <a:r>
              <a:rPr lang="en-US" dirty="0"/>
              <a:t>Local partnerships with all school districts is multi-faceted and very strong </a:t>
            </a:r>
          </a:p>
        </p:txBody>
      </p:sp>
      <p:sp>
        <p:nvSpPr>
          <p:cNvPr id="3" name="Title 2"/>
          <p:cNvSpPr>
            <a:spLocks noGrp="1"/>
          </p:cNvSpPr>
          <p:nvPr>
            <p:ph type="title"/>
          </p:nvPr>
        </p:nvSpPr>
        <p:spPr/>
        <p:txBody>
          <a:bodyPr/>
          <a:lstStyle/>
          <a:p>
            <a:r>
              <a:rPr lang="en-US" dirty="0"/>
              <a:t>partnerships</a:t>
            </a:r>
          </a:p>
        </p:txBody>
      </p:sp>
    </p:spTree>
    <p:extLst>
      <p:ext uri="{BB962C8B-B14F-4D97-AF65-F5344CB8AC3E}">
        <p14:creationId xmlns:p14="http://schemas.microsoft.com/office/powerpoint/2010/main" val="130338854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FAMILY RESOURCE DEVELOPERS</a:t>
            </a:r>
          </a:p>
          <a:p>
            <a:r>
              <a:rPr lang="en-US" dirty="0"/>
              <a:t>PREVENTION SPECIALISTS</a:t>
            </a:r>
          </a:p>
          <a:p>
            <a:r>
              <a:rPr lang="en-US" dirty="0"/>
              <a:t>CATCH </a:t>
            </a:r>
          </a:p>
          <a:p>
            <a:r>
              <a:rPr lang="en-US" dirty="0"/>
              <a:t>SOCIAL EMOTIONAL LEARNING SPECIALISTS</a:t>
            </a:r>
          </a:p>
          <a:p>
            <a:r>
              <a:rPr lang="en-US" dirty="0"/>
              <a:t>THERAPISTS/COUNSELORS</a:t>
            </a:r>
          </a:p>
          <a:p>
            <a:pPr marL="45720" indent="0">
              <a:buNone/>
            </a:pPr>
            <a:endParaRPr lang="en-US" dirty="0"/>
          </a:p>
          <a:p>
            <a:pPr marL="45720" indent="0">
              <a:buNone/>
            </a:pPr>
            <a:r>
              <a:rPr lang="en-US" dirty="0"/>
              <a:t>MAJORITY OF SERVICES ARE PROVIDED WITHIN SCHOOL DISTRICTS</a:t>
            </a:r>
          </a:p>
        </p:txBody>
      </p:sp>
      <p:sp>
        <p:nvSpPr>
          <p:cNvPr id="3" name="Title 2"/>
          <p:cNvSpPr>
            <a:spLocks noGrp="1"/>
          </p:cNvSpPr>
          <p:nvPr>
            <p:ph type="title"/>
          </p:nvPr>
        </p:nvSpPr>
        <p:spPr/>
        <p:txBody>
          <a:bodyPr/>
          <a:lstStyle/>
          <a:p>
            <a:r>
              <a:rPr lang="en-US" dirty="0"/>
              <a:t>Access and integration</a:t>
            </a:r>
          </a:p>
        </p:txBody>
      </p:sp>
    </p:spTree>
    <p:extLst>
      <p:ext uri="{BB962C8B-B14F-4D97-AF65-F5344CB8AC3E}">
        <p14:creationId xmlns:p14="http://schemas.microsoft.com/office/powerpoint/2010/main" val="1649534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Social Emotional Learning Matters</a:t>
            </a:r>
          </a:p>
        </p:txBody>
      </p:sp>
      <p:sp>
        <p:nvSpPr>
          <p:cNvPr id="3" name="Content Placeholder 2"/>
          <p:cNvSpPr>
            <a:spLocks noGrp="1"/>
          </p:cNvSpPr>
          <p:nvPr>
            <p:ph idx="1"/>
          </p:nvPr>
        </p:nvSpPr>
        <p:spPr>
          <a:xfrm>
            <a:off x="762000" y="1596413"/>
            <a:ext cx="8077200" cy="4956787"/>
          </a:xfrm>
        </p:spPr>
        <p:txBody>
          <a:bodyPr>
            <a:normAutofit lnSpcReduction="10000"/>
          </a:bodyPr>
          <a:lstStyle/>
          <a:p>
            <a:r>
              <a:rPr lang="en-US" dirty="0"/>
              <a:t>Predict higher standardized test scores and grades</a:t>
            </a:r>
          </a:p>
          <a:p>
            <a:endParaRPr lang="en-US" dirty="0"/>
          </a:p>
          <a:p>
            <a:r>
              <a:rPr lang="en-US" dirty="0"/>
              <a:t>Reduce special education referrals</a:t>
            </a:r>
          </a:p>
          <a:p>
            <a:endParaRPr lang="en-US" dirty="0"/>
          </a:p>
          <a:p>
            <a:r>
              <a:rPr lang="en-US" dirty="0"/>
              <a:t>Improve school climate</a:t>
            </a:r>
          </a:p>
          <a:p>
            <a:endParaRPr lang="en-US" dirty="0"/>
          </a:p>
          <a:p>
            <a:r>
              <a:rPr lang="en-US" dirty="0"/>
              <a:t>Reduce disciplinary referrals, suspension</a:t>
            </a:r>
          </a:p>
          <a:p>
            <a:pPr lvl="1"/>
            <a:r>
              <a:rPr lang="en-US" dirty="0"/>
              <a:t>Disruptions and discipline referrals predict lower test scores and grades</a:t>
            </a:r>
          </a:p>
          <a:p>
            <a:pPr marL="0" indent="0">
              <a:buNone/>
            </a:pPr>
            <a:endParaRPr lang="en-US" dirty="0"/>
          </a:p>
          <a:p>
            <a:r>
              <a:rPr lang="en-US" dirty="0"/>
              <a:t>Reduce grade retention</a:t>
            </a:r>
          </a:p>
          <a:p>
            <a:endParaRPr lang="en-US" dirty="0"/>
          </a:p>
          <a:p>
            <a:r>
              <a:rPr lang="en-US" dirty="0"/>
              <a:t>Students poverty level was the number one teacher reported predictor of test scores over attendance or instruction (ISBE)</a:t>
            </a:r>
          </a:p>
        </p:txBody>
      </p:sp>
    </p:spTree>
    <p:extLst>
      <p:ext uri="{BB962C8B-B14F-4D97-AF65-F5344CB8AC3E}">
        <p14:creationId xmlns:p14="http://schemas.microsoft.com/office/powerpoint/2010/main" val="177220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Develop </a:t>
            </a:r>
            <a:r>
              <a:rPr lang="en-US" u="sng" dirty="0"/>
              <a:t>self-awareness</a:t>
            </a:r>
            <a:r>
              <a:rPr lang="en-US" dirty="0"/>
              <a:t> and </a:t>
            </a:r>
            <a:r>
              <a:rPr lang="en-US" u="sng" dirty="0"/>
              <a:t>self-management skills </a:t>
            </a:r>
            <a:r>
              <a:rPr lang="en-US" dirty="0"/>
              <a:t>to achieve school and life success.</a:t>
            </a:r>
          </a:p>
          <a:p>
            <a:r>
              <a:rPr lang="en-US" dirty="0"/>
              <a:t>Demonstrate </a:t>
            </a:r>
            <a:r>
              <a:rPr lang="en-US" u="sng" dirty="0"/>
              <a:t>decision-making skills </a:t>
            </a:r>
            <a:r>
              <a:rPr lang="en-US" dirty="0"/>
              <a:t>and </a:t>
            </a:r>
            <a:r>
              <a:rPr lang="en-US" u="sng" dirty="0"/>
              <a:t>responsible behaviors </a:t>
            </a:r>
            <a:r>
              <a:rPr lang="en-US" dirty="0"/>
              <a:t>in personal, school, and community contexts.  </a:t>
            </a:r>
          </a:p>
          <a:p>
            <a:r>
              <a:rPr lang="en-US" dirty="0"/>
              <a:t>Apply </a:t>
            </a:r>
            <a:r>
              <a:rPr lang="en-US" u="sng" dirty="0"/>
              <a:t>decision-making skills </a:t>
            </a:r>
            <a:r>
              <a:rPr lang="en-US" dirty="0"/>
              <a:t>related to the protection and promotion of individual, family, and community health.</a:t>
            </a:r>
          </a:p>
          <a:p>
            <a:r>
              <a:rPr lang="en-US" dirty="0"/>
              <a:t>Demonstrate procedures for </a:t>
            </a:r>
            <a:r>
              <a:rPr lang="en-US" u="sng" dirty="0"/>
              <a:t>communicating</a:t>
            </a:r>
            <a:r>
              <a:rPr lang="en-US" dirty="0"/>
              <a:t> in positive ways, </a:t>
            </a:r>
            <a:r>
              <a:rPr lang="en-US" u="sng" dirty="0"/>
              <a:t>resolving differences </a:t>
            </a:r>
            <a:r>
              <a:rPr lang="en-US" dirty="0"/>
              <a:t>and preventing conflict.  </a:t>
            </a:r>
          </a:p>
          <a:p>
            <a:r>
              <a:rPr lang="en-US" dirty="0"/>
              <a:t>Use </a:t>
            </a:r>
            <a:r>
              <a:rPr lang="en-US" u="sng" dirty="0"/>
              <a:t>social-awareness </a:t>
            </a:r>
            <a:r>
              <a:rPr lang="en-US" dirty="0"/>
              <a:t>and </a:t>
            </a:r>
            <a:r>
              <a:rPr lang="en-US" u="sng" dirty="0"/>
              <a:t>interpersonal skills </a:t>
            </a:r>
            <a:r>
              <a:rPr lang="en-US" dirty="0"/>
              <a:t>to establish and maintain </a:t>
            </a:r>
            <a:r>
              <a:rPr lang="en-US" u="sng" dirty="0"/>
              <a:t>positive relationships</a:t>
            </a:r>
            <a:r>
              <a:rPr lang="en-US" dirty="0"/>
              <a:t>. </a:t>
            </a:r>
          </a:p>
          <a:p>
            <a:endParaRPr lang="en-US" dirty="0"/>
          </a:p>
        </p:txBody>
      </p:sp>
      <p:sp>
        <p:nvSpPr>
          <p:cNvPr id="3" name="Title 2"/>
          <p:cNvSpPr>
            <a:spLocks noGrp="1"/>
          </p:cNvSpPr>
          <p:nvPr>
            <p:ph type="title"/>
          </p:nvPr>
        </p:nvSpPr>
        <p:spPr/>
        <p:txBody>
          <a:bodyPr/>
          <a:lstStyle/>
          <a:p>
            <a:r>
              <a:rPr lang="en-US" dirty="0"/>
              <a:t>Illinois professional teaching Standards </a:t>
            </a:r>
          </a:p>
        </p:txBody>
      </p:sp>
      <mc:AlternateContent xmlns:mc="http://schemas.openxmlformats.org/markup-compatibility/2006" xmlns:p14="http://schemas.microsoft.com/office/powerpoint/2010/main">
        <mc:Choice Requires="p14">
          <p:contentPart p14:bwMode="auto" r:id="rId2">
            <p14:nvContentPartPr>
              <p14:cNvPr id="28" name="Ink 27"/>
              <p14:cNvContentPartPr/>
              <p14:nvPr/>
            </p14:nvContentPartPr>
            <p14:xfrm>
              <a:off x="129298" y="5652760"/>
              <a:ext cx="9720" cy="360"/>
            </p14:xfrm>
          </p:contentPart>
        </mc:Choice>
        <mc:Fallback xmlns="">
          <p:pic>
            <p:nvPicPr>
              <p:cNvPr id="28" name="Ink 27"/>
              <p:cNvPicPr/>
              <p:nvPr/>
            </p:nvPicPr>
            <p:blipFill>
              <a:blip r:embed="rId5"/>
              <a:stretch>
                <a:fillRect/>
              </a:stretch>
            </p:blipFill>
            <p:spPr>
              <a:xfrm>
                <a:off x="111298" y="5634760"/>
                <a:ext cx="45720" cy="36360"/>
              </a:xfrm>
              <a:prstGeom prst="rect">
                <a:avLst/>
              </a:prstGeom>
            </p:spPr>
          </p:pic>
        </mc:Fallback>
      </mc:AlternateContent>
    </p:spTree>
    <p:extLst>
      <p:ext uri="{BB962C8B-B14F-4D97-AF65-F5344CB8AC3E}">
        <p14:creationId xmlns:p14="http://schemas.microsoft.com/office/powerpoint/2010/main" val="1373538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Definition:</a:t>
            </a:r>
          </a:p>
          <a:p>
            <a:pPr marL="457200" lvl="1" indent="0">
              <a:buNone/>
            </a:pPr>
            <a:r>
              <a:rPr lang="en-US" b="1" i="1" dirty="0"/>
              <a:t>“a broad flexible array of effective services and supports for a defined multi-system involved population, which is organized into a coordinated network, integrates care planning and care management across multiple levels, is culturally and linguistically competent, builds meaningful partnerships with families and youth at service delivery, management and policy levels, has supportive management and policy infrastructure, and is data-driven.”</a:t>
            </a:r>
          </a:p>
        </p:txBody>
      </p:sp>
      <p:sp>
        <p:nvSpPr>
          <p:cNvPr id="2" name="Title 1"/>
          <p:cNvSpPr>
            <a:spLocks noGrp="1"/>
          </p:cNvSpPr>
          <p:nvPr>
            <p:ph type="title"/>
          </p:nvPr>
        </p:nvSpPr>
        <p:spPr/>
        <p:txBody>
          <a:bodyPr/>
          <a:lstStyle/>
          <a:p>
            <a:r>
              <a:rPr lang="en-US" dirty="0"/>
              <a:t>System of Care</a:t>
            </a:r>
          </a:p>
        </p:txBody>
      </p:sp>
    </p:spTree>
    <p:extLst>
      <p:ext uri="{BB962C8B-B14F-4D97-AF65-F5344CB8AC3E}">
        <p14:creationId xmlns:p14="http://schemas.microsoft.com/office/powerpoint/2010/main" val="343977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1365</TotalTime>
  <Words>1846</Words>
  <Application>Microsoft Office PowerPoint</Application>
  <PresentationFormat>On-screen Show (4:3)</PresentationFormat>
  <Paragraphs>232</Paragraphs>
  <Slides>36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Franklin Gothic Medium</vt:lpstr>
      <vt:lpstr>Wingdings</vt:lpstr>
      <vt:lpstr>Wingdings 2</vt:lpstr>
      <vt:lpstr>Grid</vt:lpstr>
      <vt:lpstr>Addressing Behavioral Health in Education through Partnering with Schools and System of Care</vt:lpstr>
      <vt:lpstr>PowerPoint Presentation</vt:lpstr>
      <vt:lpstr>FACTS</vt:lpstr>
      <vt:lpstr>FACTS</vt:lpstr>
      <vt:lpstr>partnerships</vt:lpstr>
      <vt:lpstr>Access and integration</vt:lpstr>
      <vt:lpstr>Social Emotional Learning Matters</vt:lpstr>
      <vt:lpstr>Illinois professional teaching Standards </vt:lpstr>
      <vt:lpstr>System of Care</vt:lpstr>
      <vt:lpstr>%)</vt:lpstr>
      <vt:lpstr>Values and Principles of SOC </vt:lpstr>
      <vt:lpstr>System of Care</vt:lpstr>
      <vt:lpstr>System of Care</vt:lpstr>
      <vt:lpstr>System of care</vt:lpstr>
      <vt:lpstr>Project Connect Sustainability</vt:lpstr>
      <vt:lpstr>System of care</vt:lpstr>
      <vt:lpstr>Partnerships with Schools</vt:lpstr>
      <vt:lpstr>Partnerships with schools</vt:lpstr>
      <vt:lpstr>VALUES AND PRINCIPLES OF SOC</vt:lpstr>
      <vt:lpstr>Values and principles of soc</vt:lpstr>
      <vt:lpstr>VALUES AND PRINCIPLES OF SOC</vt:lpstr>
      <vt:lpstr>Multi-Tier Support Services</vt:lpstr>
      <vt:lpstr>Values and principles of soc</vt:lpstr>
      <vt:lpstr>VALUES AND PRINCIPLES OF SOC</vt:lpstr>
      <vt:lpstr>VALUES AND PRINCIPLES OF SOC</vt:lpstr>
      <vt:lpstr>VALUES AND PRINCIPLES OF SOC</vt:lpstr>
      <vt:lpstr>Gallatin County School District</vt:lpstr>
      <vt:lpstr>Harrisburg School District</vt:lpstr>
      <vt:lpstr>Project AWARE</vt:lpstr>
      <vt:lpstr>Eldorado School District</vt:lpstr>
      <vt:lpstr>Coordinated Approach To Child Health (catch)</vt:lpstr>
      <vt:lpstr>Coordinated Approach To Child Health (catch)</vt:lpstr>
      <vt:lpstr>Substance Abuse Prevention</vt:lpstr>
      <vt:lpstr>Illinois School psychology internship Consortium (ispIC)</vt:lpstr>
      <vt:lpstr>Public Awareness/Health Education</vt:lpstr>
      <vt:lpstr>Resilient SI/Trauma Informed Schools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Behavioral Health in Education through Partnering with Schools and System of Care</dc:title>
  <dc:creator>Angie's TV</dc:creator>
  <cp:lastModifiedBy>Sheryl Turpin</cp:lastModifiedBy>
  <cp:revision>68</cp:revision>
  <cp:lastPrinted>2017-12-08T20:41:07Z</cp:lastPrinted>
  <dcterms:created xsi:type="dcterms:W3CDTF">2017-12-05T21:51:50Z</dcterms:created>
  <dcterms:modified xsi:type="dcterms:W3CDTF">2017-12-21T16:39:24Z</dcterms:modified>
</cp:coreProperties>
</file>