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94" r:id="rId2"/>
    <p:sldId id="670" r:id="rId3"/>
    <p:sldId id="622" r:id="rId4"/>
    <p:sldId id="694" r:id="rId5"/>
    <p:sldId id="706" r:id="rId6"/>
  </p:sldIdLst>
  <p:sldSz cx="8961438" cy="6721475"/>
  <p:notesSz cx="6954838" cy="923607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3">
          <p15:clr>
            <a:srgbClr val="A4A3A4"/>
          </p15:clr>
        </p15:guide>
        <p15:guide id="2" pos="15" userDrawn="1">
          <p15:clr>
            <a:srgbClr val="A4A3A4"/>
          </p15:clr>
        </p15:guide>
        <p15:guide id="3" orient="horz" pos="4109" userDrawn="1">
          <p15:clr>
            <a:srgbClr val="A4A3A4"/>
          </p15:clr>
        </p15:guide>
        <p15:guide id="4" pos="5535" userDrawn="1">
          <p15:clr>
            <a:srgbClr val="A4A3A4"/>
          </p15:clr>
        </p15:guide>
        <p15:guide id="5" pos="1023" userDrawn="1">
          <p15:clr>
            <a:srgbClr val="A4A3A4"/>
          </p15:clr>
        </p15:guide>
        <p15:guide id="6" pos="1071" userDrawn="1">
          <p15:clr>
            <a:srgbClr val="A4A3A4"/>
          </p15:clr>
        </p15:guide>
        <p15:guide id="7" pos="2679" userDrawn="1">
          <p15:clr>
            <a:srgbClr val="A4A3A4"/>
          </p15:clr>
        </p15:guide>
        <p15:guide id="8" pos="4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92B1D6"/>
    <a:srgbClr val="C8D8EA"/>
    <a:srgbClr val="C5D6E9"/>
    <a:srgbClr val="CFDDED"/>
    <a:srgbClr val="C5D5E9"/>
    <a:srgbClr val="8FAFD5"/>
    <a:srgbClr val="17395D"/>
    <a:srgbClr val="17365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3" autoAdjust="0"/>
    <p:restoredTop sz="95976" autoAdjust="0"/>
  </p:normalViewPr>
  <p:slideViewPr>
    <p:cSldViewPr snapToGrid="0" snapToObjects="1">
      <p:cViewPr varScale="1">
        <p:scale>
          <a:sx n="74" d="100"/>
          <a:sy n="74" d="100"/>
        </p:scale>
        <p:origin x="984" y="72"/>
      </p:cViewPr>
      <p:guideLst>
        <p:guide orient="horz" pos="4233"/>
        <p:guide pos="15"/>
        <p:guide orient="horz" pos="4109"/>
        <p:guide pos="5535"/>
        <p:guide pos="1023"/>
        <p:guide pos="1071"/>
        <p:guide pos="2679"/>
        <p:guide pos="428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768" y="-108"/>
      </p:cViewPr>
      <p:guideLst>
        <p:guide orient="horz" pos="2909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579438"/>
            <a:ext cx="5414962" cy="406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9702" y="4962911"/>
            <a:ext cx="5995437" cy="123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84940" y="8869447"/>
            <a:ext cx="190199" cy="18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75073" y="94535"/>
            <a:ext cx="66" cy="12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A632B-FBDE-46D4-BF6F-6D14421E6342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8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04557" y="5159108"/>
            <a:ext cx="6306088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25686" y="9227280"/>
            <a:ext cx="84959" cy="18466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43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504558" y="5159104"/>
            <a:ext cx="6306088" cy="738664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0725" y="9227281"/>
            <a:ext cx="169919" cy="18466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0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09220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BottomBar"/>
          <p:cNvSpPr>
            <a:spLocks noChangeArrowheads="1"/>
          </p:cNvSpPr>
          <p:nvPr userDrawn="1"/>
        </p:nvSpPr>
        <p:spPr bwMode="invGray">
          <a:xfrm>
            <a:off x="0" y="0"/>
            <a:ext cx="8961438" cy="2167128"/>
          </a:xfrm>
          <a:prstGeom prst="rect">
            <a:avLst/>
          </a:prstGeom>
          <a:solidFill>
            <a:srgbClr val="17365D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361950" y="2238599"/>
            <a:ext cx="88165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="1" baseline="0" noProof="0" dirty="0"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361950" y="2377108"/>
            <a:ext cx="264174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noProof="0">
                <a:latin typeface="+mn-lt"/>
              </a:rPr>
              <a:t>Last Modified 5/5/2017 3:30 PM Eastern Standard Time</a:t>
            </a:r>
            <a:endParaRPr lang="en-US" sz="800" baseline="0" noProof="0" dirty="0">
              <a:latin typeface="+mn-lt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361950" y="2515618"/>
            <a:ext cx="2354812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baseline="0" noProof="0">
                <a:latin typeface="+mn-lt"/>
              </a:rPr>
              <a:t>Printed 7/21/2016 12:39 PM Central Standard Time</a:t>
            </a:r>
            <a:endParaRPr lang="en-US" sz="800" baseline="0" noProof="0" dirty="0">
              <a:latin typeface="+mn-lt"/>
            </a:endParaRPr>
          </a:p>
        </p:txBody>
      </p:sp>
      <p:grpSp>
        <p:nvGrpSpPr>
          <p:cNvPr id="2" name="Title Elements" hidden="1"/>
          <p:cNvGrpSpPr/>
          <p:nvPr userDrawn="1"/>
        </p:nvGrpSpPr>
        <p:grpSpPr>
          <a:xfrm>
            <a:off x="361950" y="5493087"/>
            <a:ext cx="4935538" cy="484188"/>
            <a:chOff x="2640013" y="4930775"/>
            <a:chExt cx="4935538" cy="484188"/>
          </a:xfrm>
        </p:grpSpPr>
        <p:sp>
          <p:nvSpPr>
            <p:cNvPr id="9" name="Document type"/>
            <p:cNvSpPr txBox="1">
              <a:spLocks noChangeArrowheads="1"/>
            </p:cNvSpPr>
            <p:nvPr/>
          </p:nvSpPr>
          <p:spPr bwMode="auto">
            <a:xfrm>
              <a:off x="2640013" y="4930775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>
                  <a:latin typeface="+mn-lt"/>
                </a:rPr>
                <a:t>Document type</a:t>
              </a:r>
            </a:p>
          </p:txBody>
        </p:sp>
        <p:sp>
          <p:nvSpPr>
            <p:cNvPr id="10" name="Date"/>
            <p:cNvSpPr txBox="1">
              <a:spLocks noChangeArrowheads="1"/>
            </p:cNvSpPr>
            <p:nvPr/>
          </p:nvSpPr>
          <p:spPr bwMode="auto">
            <a:xfrm>
              <a:off x="2640013" y="5199063"/>
              <a:ext cx="4935538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>
                  <a:latin typeface="+mn-lt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>
          <a:xfrm>
            <a:off x="361950" y="2710200"/>
            <a:ext cx="5572125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361950" y="4209365"/>
            <a:ext cx="5572125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23" name="Picture 22" descr="C:\Users\Gabriela.Moroney\Desktop\seal.gif"/>
          <p:cNvPicPr/>
          <p:nvPr userDrawn="1"/>
        </p:nvPicPr>
        <p:blipFill>
          <a:blip r:embed="rId6"/>
          <a:srcRect/>
          <a:stretch>
            <a:fillRect/>
          </a:stretch>
        </p:blipFill>
        <p:spPr bwMode="ltGray">
          <a:xfrm>
            <a:off x="314325" y="171704"/>
            <a:ext cx="1838325" cy="182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"/>
          <p:cNvSpPr txBox="1"/>
          <p:nvPr userDrawn="1"/>
        </p:nvSpPr>
        <p:spPr>
          <a:xfrm>
            <a:off x="2375758" y="714232"/>
            <a:ext cx="358010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Health and Human Services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5. Source"/>
          <p:cNvSpPr>
            <a:spLocks noChangeArrowheads="1"/>
          </p:cNvSpPr>
          <p:nvPr userDrawn="1"/>
        </p:nvSpPr>
        <p:spPr bwMode="auto">
          <a:xfrm>
            <a:off x="119063" y="6435725"/>
            <a:ext cx="686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marL="609600" indent="-609600" defTabSz="895350">
              <a:tabLst>
                <a:tab pos="612775" algn="l"/>
              </a:tabLst>
            </a:pPr>
            <a:r>
              <a:rPr lang="en-US" sz="1000" dirty="0"/>
              <a:t>SOURCE: FY15 State of Illinois claims data</a:t>
            </a:r>
          </a:p>
        </p:txBody>
      </p:sp>
    </p:spTree>
    <p:extLst>
      <p:ext uri="{BB962C8B-B14F-4D97-AF65-F5344CB8AC3E}">
        <p14:creationId xmlns:p14="http://schemas.microsoft.com/office/powerpoint/2010/main" val="356154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214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116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5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0.xml"/><Relationship Id="rId20" Type="http://schemas.openxmlformats.org/officeDocument/2006/relationships/tags" Target="../tags/tag14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24" Type="http://schemas.openxmlformats.org/officeDocument/2006/relationships/tags" Target="../tags/tag18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23" Type="http://schemas.openxmlformats.org/officeDocument/2006/relationships/tags" Target="../tags/tag17.xml"/><Relationship Id="rId10" Type="http://schemas.openxmlformats.org/officeDocument/2006/relationships/tags" Target="../tags/tag4.xml"/><Relationship Id="rId19" Type="http://schemas.openxmlformats.org/officeDocument/2006/relationships/tags" Target="../tags/tag1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Relationship Id="rId22" Type="http://schemas.openxmlformats.org/officeDocument/2006/relationships/tags" Target="../tags/tag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52318582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406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BottomBar"/>
          <p:cNvSpPr>
            <a:spLocks noChangeArrowheads="1"/>
          </p:cNvSpPr>
          <p:nvPr/>
        </p:nvSpPr>
        <p:spPr bwMode="invGray">
          <a:xfrm>
            <a:off x="0" y="0"/>
            <a:ext cx="8961438" cy="180975"/>
          </a:xfrm>
          <a:prstGeom prst="rect">
            <a:avLst/>
          </a:prstGeom>
          <a:solidFill>
            <a:srgbClr val="17365D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21" name="Slide Number"/>
          <p:cNvSpPr txBox="1">
            <a:spLocks/>
          </p:cNvSpPr>
          <p:nvPr/>
        </p:nvSpPr>
        <p:spPr>
          <a:xfrm>
            <a:off x="8632894" y="6491387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mtClean="0"/>
              <a:pPr lvl="0" algn="r"/>
              <a:t>‹#›</a:t>
            </a:fld>
            <a:endParaRPr lang="en-US" dirty="0"/>
          </a:p>
        </p:txBody>
      </p:sp>
      <p:sp>
        <p:nvSpPr>
          <p:cNvPr id="22" name="SlideLogoText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44556" y="21237"/>
            <a:ext cx="2045432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/>
          <a:p>
            <a:pPr algn="r" defTabSz="895350">
              <a:defRPr/>
            </a:pPr>
            <a:r>
              <a:rPr lang="en-US" sz="900" b="1" dirty="0">
                <a:solidFill>
                  <a:schemeClr val="bg1"/>
                </a:solidFill>
                <a:latin typeface="+mn-lt"/>
                <a:sym typeface="Calibri"/>
              </a:rPr>
              <a:t>DRAFT - Confidential and Proprietary</a:t>
            </a:r>
          </a:p>
        </p:txBody>
      </p: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7904138" y="1940591"/>
            <a:ext cx="1974900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>
                <a:latin typeface="+mn-lt"/>
                <a:ea typeface="+mn-ea"/>
              </a:rPr>
              <a:t>Last Modified 5/5/2017 3:30 PM Eastern Standard Time</a:t>
            </a:r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011540" y="4114417"/>
            <a:ext cx="1760097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baseline="0" noProof="0">
                <a:latin typeface="+mn-lt"/>
                <a:ea typeface="+mn-ea"/>
              </a:rPr>
              <a:t>Printed 7/21/2016 12:39 PM Central Standard Time</a:t>
            </a:r>
            <a:endParaRPr lang="en-US" baseline="0" noProof="0" dirty="0">
              <a:latin typeface="+mn-lt"/>
              <a:ea typeface="+mn-ea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1451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171451" y="0"/>
            <a:ext cx="73417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aseline="0" noProof="0" dirty="0">
                <a:solidFill>
                  <a:schemeClr val="bg1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171451" y="531813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2" name="Slide Elements" hidden="1"/>
          <p:cNvGrpSpPr>
            <a:grpSpLocks/>
          </p:cNvGrpSpPr>
          <p:nvPr/>
        </p:nvGrpSpPr>
        <p:grpSpPr bwMode="auto">
          <a:xfrm>
            <a:off x="171451" y="6289675"/>
            <a:ext cx="8618537" cy="355600"/>
            <a:chOff x="75" y="3926"/>
            <a:chExt cx="5385" cy="224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auto">
            <a:xfrm>
              <a:off x="75" y="3926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>
                  <a:latin typeface="+mn-lt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auto">
            <a:xfrm>
              <a:off x="75" y="4054"/>
              <a:ext cx="5148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 anchorCtr="0">
              <a:spAutoFit/>
            </a:bodyPr>
            <a:lstStyle/>
            <a:p>
              <a:pPr marL="609600" indent="-609600" defTabSz="895350">
                <a:tabLst>
                  <a:tab pos="612775" algn="l"/>
                </a:tabLst>
              </a:pPr>
              <a:r>
                <a:rPr lang="en-US" sz="1000" baseline="0" noProof="0" dirty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52563" y="1371600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2564" y="1951380"/>
            <a:ext cx="4302125" cy="123110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LegendBoxes" hidden="1"/>
          <p:cNvGrpSpPr>
            <a:grpSpLocks/>
          </p:cNvGrpSpPr>
          <p:nvPr/>
        </p:nvGrpSpPr>
        <p:grpSpPr bwMode="auto">
          <a:xfrm>
            <a:off x="8026400" y="286625"/>
            <a:ext cx="763588" cy="996951"/>
            <a:chOff x="4936" y="176"/>
            <a:chExt cx="481" cy="628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2" name="LegendLines" hidden="1"/>
          <p:cNvGrpSpPr>
            <a:grpSpLocks/>
          </p:cNvGrpSpPr>
          <p:nvPr/>
        </p:nvGrpSpPr>
        <p:grpSpPr bwMode="auto">
          <a:xfrm>
            <a:off x="7718425" y="286625"/>
            <a:ext cx="1071563" cy="730251"/>
            <a:chOff x="4750" y="176"/>
            <a:chExt cx="675" cy="460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9" name="Sticker" hidden="1"/>
          <p:cNvGrpSpPr/>
          <p:nvPr/>
        </p:nvGrpSpPr>
        <p:grpSpPr bwMode="auto">
          <a:xfrm>
            <a:off x="7723093" y="286625"/>
            <a:ext cx="1066895" cy="212366"/>
            <a:chOff x="7673880" y="285750"/>
            <a:chExt cx="1066895" cy="212366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1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LegendMoons" hidden="1"/>
          <p:cNvGrpSpPr/>
          <p:nvPr/>
        </p:nvGrpSpPr>
        <p:grpSpPr>
          <a:xfrm>
            <a:off x="7959558" y="286625"/>
            <a:ext cx="830430" cy="1306516"/>
            <a:chOff x="7875175" y="286625"/>
            <a:chExt cx="830430" cy="1306516"/>
          </a:xfrm>
        </p:grpSpPr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47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48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49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50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1" name="Legend5"/>
            <p:cNvSpPr>
              <a:spLocks noChangeArrowheads="1"/>
            </p:cNvSpPr>
            <p:nvPr/>
          </p:nvSpPr>
          <p:spPr bwMode="auto">
            <a:xfrm>
              <a:off x="8195850" y="13962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52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53" name="MoonLegend1"/>
            <p:cNvGrpSpPr>
              <a:grpSpLocks noChangeAspect="1"/>
            </p:cNvGrpSpPr>
            <p:nvPr userDrawn="1">
              <p:custDataLst>
                <p:tags r:id="rId14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54" name="Oval 4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55" name="Arc 42" hidden="1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image" Target="../media/image5.emf"/><Relationship Id="rId2" Type="http://schemas.openxmlformats.org/officeDocument/2006/relationships/tags" Target="../tags/tag3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50" y="2710200"/>
            <a:ext cx="7762142" cy="120032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Update on Transformation Initiatives</a:t>
            </a:r>
            <a:br>
              <a:rPr lang="en-US" dirty="0"/>
            </a:br>
            <a:br>
              <a:rPr lang="en-US" dirty="0"/>
            </a:br>
            <a:endParaRPr lang="en-US" sz="1400" dirty="0"/>
          </a:p>
        </p:txBody>
      </p:sp>
      <p:sp>
        <p:nvSpPr>
          <p:cNvPr id="6" name="Date"/>
          <p:cNvSpPr txBox="1">
            <a:spLocks noChangeArrowheads="1"/>
          </p:cNvSpPr>
          <p:nvPr/>
        </p:nvSpPr>
        <p:spPr bwMode="auto">
          <a:xfrm>
            <a:off x="361950" y="5761375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eaLnBrk="1" hangingPunct="1">
              <a:defRPr sz="1400" baseline="0"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/>
              <a:t>December 2017</a:t>
            </a:r>
          </a:p>
        </p:txBody>
      </p:sp>
    </p:spTree>
    <p:extLst>
      <p:ext uri="{BB962C8B-B14F-4D97-AF65-F5344CB8AC3E}">
        <p14:creationId xmlns:p14="http://schemas.microsoft.com/office/powerpoint/2010/main" val="385003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30188"/>
            <a:ext cx="8618537" cy="584775"/>
          </a:xfrm>
        </p:spPr>
        <p:txBody>
          <a:bodyPr/>
          <a:lstStyle/>
          <a:p>
            <a:r>
              <a:rPr lang="en-US" dirty="0"/>
              <a:t>The HHS transformation has been enabled by an historic level of collaboration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401" y="862600"/>
            <a:ext cx="5480533" cy="576223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400" dirty="0" err="1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400" y="862600"/>
            <a:ext cx="5480533" cy="63786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587" lvl="1" indent="0" algn="ctr" defTabSz="895350" eaLnBrk="1" hangingPunct="1">
              <a:spcBef>
                <a:spcPct val="50000"/>
              </a:spcBef>
              <a:buClr>
                <a:schemeClr val="bg1"/>
              </a:buClr>
              <a:buSzPct val="125000"/>
              <a:buFont typeface="Arial" charset="0"/>
              <a:buNone/>
              <a:defRPr b="1" baseline="0">
                <a:solidFill>
                  <a:schemeClr val="bg1"/>
                </a:solidFill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>
                <a:solidFill>
                  <a:schemeClr val="tx2"/>
                </a:solidFill>
              </a:rPr>
              <a:t>Thirteen agencies / departments / offices are participating in HHS transformation…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039" y="1577294"/>
            <a:ext cx="5388895" cy="5047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Governor’s Office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Healthcare and Family Services (</a:t>
            </a:r>
            <a:r>
              <a:rPr lang="en-US" dirty="0" err="1"/>
              <a:t>DHFS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Children and Family Services (</a:t>
            </a:r>
            <a:r>
              <a:rPr lang="en-US" dirty="0" err="1"/>
              <a:t>DCFS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Human Services (DHS)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Juvenile Justice (</a:t>
            </a:r>
            <a:r>
              <a:rPr lang="en-US" dirty="0" err="1"/>
              <a:t>DJJ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Corrections (DOC)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Aging (DOA)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Public Health (</a:t>
            </a:r>
            <a:r>
              <a:rPr lang="en-US" dirty="0" err="1"/>
              <a:t>DPH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Veteran’s Affairs (</a:t>
            </a:r>
            <a:r>
              <a:rPr lang="en-US" dirty="0" err="1"/>
              <a:t>DVA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Illinois Housing Development Authority (</a:t>
            </a:r>
            <a:r>
              <a:rPr lang="en-US" dirty="0" err="1"/>
              <a:t>IHDA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Department of Innovation and Technology (</a:t>
            </a:r>
            <a:r>
              <a:rPr lang="en-US" dirty="0" err="1"/>
              <a:t>DoIT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Illinois State Board of Education (</a:t>
            </a:r>
            <a:r>
              <a:rPr lang="en-US" dirty="0" err="1"/>
              <a:t>ISBE</a:t>
            </a:r>
            <a:r>
              <a:rPr lang="en-US" dirty="0"/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Illinois Criminal Justice Information Authority (</a:t>
            </a:r>
            <a:r>
              <a:rPr lang="en-US" dirty="0" err="1"/>
              <a:t>ICJIA</a:t>
            </a:r>
            <a:r>
              <a:rPr lang="en-US" dirty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1462" y="1893108"/>
            <a:ext cx="2876009" cy="38864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400" dirty="0" err="1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5092" y="1893108"/>
            <a:ext cx="2881615" cy="63786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587" lvl="1" indent="0" algn="ctr" defTabSz="895350" eaLnBrk="1" hangingPunct="1">
              <a:spcBef>
                <a:spcPct val="50000"/>
              </a:spcBef>
              <a:buClr>
                <a:schemeClr val="bg1"/>
              </a:buClr>
              <a:buSzPct val="125000"/>
              <a:buFont typeface="Arial" charset="0"/>
              <a:buNone/>
              <a:defRPr b="1" baseline="0">
                <a:solidFill>
                  <a:schemeClr val="bg1"/>
                </a:solidFill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b="1" dirty="0">
                <a:solidFill>
                  <a:schemeClr val="bg2"/>
                </a:solidFill>
              </a:rPr>
              <a:t>…and focusing on five pillars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3100" y="2622337"/>
            <a:ext cx="2680462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Prevention and population health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Pay for value, quality and outcomes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Moving from institutional to community care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Education and self sufficiency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Data integration and predictive analytics</a:t>
            </a:r>
          </a:p>
        </p:txBody>
      </p:sp>
    </p:spTree>
    <p:extLst>
      <p:ext uri="{BB962C8B-B14F-4D97-AF65-F5344CB8AC3E}">
        <p14:creationId xmlns:p14="http://schemas.microsoft.com/office/powerpoint/2010/main" val="3448406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9839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759" name="think-cell Slide" r:id="rId15" imgW="338" imgH="338" progId="TCLayout.ActiveDocument.1">
                  <p:embed/>
                </p:oleObj>
              </mc:Choice>
              <mc:Fallback>
                <p:oleObj name="think-cell Slide" r:id="rId1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/>
          </p:cNvSpPr>
          <p:nvPr/>
        </p:nvSpPr>
        <p:spPr>
          <a:xfrm>
            <a:off x="1721166" y="1033619"/>
            <a:ext cx="5542929" cy="519010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1400" b="1" dirty="0" err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" name="Rectangle 286"/>
          <p:cNvSpPr txBox="1">
            <a:spLocks noChangeArrowheads="1"/>
          </p:cNvSpPr>
          <p:nvPr/>
        </p:nvSpPr>
        <p:spPr bwMode="gray">
          <a:xfrm>
            <a:off x="4233895" y="3661075"/>
            <a:ext cx="3030200" cy="25519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vert="horz" wrap="square" lIns="70852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indent="0" defTabSz="895350" eaLnBrk="1" fontAlgn="t" hangingPunct="1">
              <a:buClr>
                <a:schemeClr val="tx2"/>
              </a:buClr>
              <a:defRPr sz="1200" b="1">
                <a:solidFill>
                  <a:schemeClr val="bg1"/>
                </a:solidFill>
                <a:latin typeface="+mn-lt"/>
                <a:ea typeface="Open Sans"/>
                <a:cs typeface="Open Sans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endParaRPr lang="en-US" dirty="0">
              <a:solidFill>
                <a:schemeClr val="bg2"/>
              </a:solidFill>
              <a:sym typeface="Open San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8674" y="203363"/>
            <a:ext cx="8618537" cy="584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57200"/>
            <a:r>
              <a:rPr lang="en-US" dirty="0"/>
              <a:t>Objectives of the Illinois HHS Transformation to address these challenges </a:t>
            </a:r>
          </a:p>
        </p:txBody>
      </p:sp>
      <p:sp>
        <p:nvSpPr>
          <p:cNvPr id="72" name="Oval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701246" y="5211999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Data inter-operability and transparency</a:t>
            </a:r>
          </a:p>
        </p:txBody>
      </p:sp>
      <p:sp>
        <p:nvSpPr>
          <p:cNvPr id="36" name="Trapezoid 35"/>
          <p:cNvSpPr/>
          <p:nvPr/>
        </p:nvSpPr>
        <p:spPr>
          <a:xfrm rot="18900000" flipH="1">
            <a:off x="3386714" y="3884017"/>
            <a:ext cx="3217839" cy="1074545"/>
          </a:xfrm>
          <a:prstGeom prst="trapezoid">
            <a:avLst>
              <a:gd name="adj" fmla="val 100113"/>
            </a:avLst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0" dirty="0" err="1">
              <a:solidFill>
                <a:schemeClr val="tx1"/>
              </a:solidFill>
            </a:endParaRPr>
          </a:p>
        </p:txBody>
      </p:sp>
      <p:sp>
        <p:nvSpPr>
          <p:cNvPr id="37" name="Trapezoid 36"/>
          <p:cNvSpPr/>
          <p:nvPr/>
        </p:nvSpPr>
        <p:spPr>
          <a:xfrm rot="2700000">
            <a:off x="1869126" y="3884018"/>
            <a:ext cx="3217839" cy="1074545"/>
          </a:xfrm>
          <a:prstGeom prst="trapezoid">
            <a:avLst>
              <a:gd name="adj" fmla="val 100113"/>
            </a:avLst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0" dirty="0" err="1">
              <a:solidFill>
                <a:schemeClr val="tx1"/>
              </a:solidFill>
            </a:endParaRPr>
          </a:p>
        </p:txBody>
      </p:sp>
      <p:sp>
        <p:nvSpPr>
          <p:cNvPr id="34" name="Trapezoid 33"/>
          <p:cNvSpPr/>
          <p:nvPr/>
        </p:nvSpPr>
        <p:spPr>
          <a:xfrm rot="2700000" flipH="1" flipV="1">
            <a:off x="3386714" y="2382454"/>
            <a:ext cx="3217839" cy="1074545"/>
          </a:xfrm>
          <a:prstGeom prst="trapezoid">
            <a:avLst>
              <a:gd name="adj" fmla="val 100113"/>
            </a:avLst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0" dirty="0" err="1">
              <a:solidFill>
                <a:schemeClr val="tx1"/>
              </a:solidFill>
            </a:endParaRPr>
          </a:p>
        </p:txBody>
      </p:sp>
      <p:sp>
        <p:nvSpPr>
          <p:cNvPr id="35" name="Trapezoid 34"/>
          <p:cNvSpPr/>
          <p:nvPr/>
        </p:nvSpPr>
        <p:spPr>
          <a:xfrm rot="18900000" flipV="1">
            <a:off x="1869126" y="2382454"/>
            <a:ext cx="3217839" cy="1074545"/>
          </a:xfrm>
          <a:prstGeom prst="trapezoid">
            <a:avLst>
              <a:gd name="adj" fmla="val 100113"/>
            </a:avLst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0" dirty="0" err="1">
              <a:solidFill>
                <a:schemeClr val="tx1"/>
              </a:solidFill>
            </a:endParaRPr>
          </a:p>
        </p:txBody>
      </p:sp>
      <p:sp>
        <p:nvSpPr>
          <p:cNvPr id="39" name="Rectangle 286"/>
          <p:cNvSpPr txBox="1">
            <a:spLocks noChangeArrowheads="1"/>
          </p:cNvSpPr>
          <p:nvPr/>
        </p:nvSpPr>
        <p:spPr bwMode="auto">
          <a:xfrm rot="18900000">
            <a:off x="2588737" y="2505400"/>
            <a:ext cx="1773912" cy="7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677863"/>
            <a:r>
              <a:rPr lang="en-US" sz="1200" b="1" dirty="0">
                <a:solidFill>
                  <a:schemeClr val="accent4"/>
                </a:solidFill>
              </a:rPr>
              <a:t>Members are identified and supported by a digitally enabled system…</a:t>
            </a:r>
          </a:p>
        </p:txBody>
      </p:sp>
      <p:sp>
        <p:nvSpPr>
          <p:cNvPr id="40" name="Rectangle 286"/>
          <p:cNvSpPr txBox="1">
            <a:spLocks noChangeArrowheads="1"/>
          </p:cNvSpPr>
          <p:nvPr/>
        </p:nvSpPr>
        <p:spPr bwMode="auto">
          <a:xfrm rot="2700000">
            <a:off x="2652910" y="4052493"/>
            <a:ext cx="1589999" cy="7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ctr" defTabSz="677863" eaLnBrk="1" hangingPunct="1">
              <a:buClr>
                <a:schemeClr val="tx2"/>
              </a:buClr>
              <a:defRPr sz="1200" b="1">
                <a:solidFill>
                  <a:schemeClr val="accent4"/>
                </a:solidFill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dirty="0"/>
              <a:t>…with support from an efficient and effective streamlined state system</a:t>
            </a:r>
          </a:p>
        </p:txBody>
      </p:sp>
      <p:sp>
        <p:nvSpPr>
          <p:cNvPr id="49" name="Rectangle 286"/>
          <p:cNvSpPr txBox="1">
            <a:spLocks noChangeArrowheads="1"/>
          </p:cNvSpPr>
          <p:nvPr/>
        </p:nvSpPr>
        <p:spPr bwMode="auto">
          <a:xfrm rot="18900000">
            <a:off x="4249407" y="4155455"/>
            <a:ext cx="1439406" cy="57422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indent="0" algn="ctr" defTabSz="677863" eaLnBrk="1" hangingPunct="1">
              <a:buClr>
                <a:schemeClr val="tx2"/>
              </a:buClr>
              <a:defRPr sz="1200" b="1">
                <a:solidFill>
                  <a:schemeClr val="accent4"/>
                </a:solidFill>
                <a:latin typeface="+mn-lt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>
                <a:latin typeface="+mn-lt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>
                <a:latin typeface="+mn-lt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>
                <a:latin typeface="+mn-lt"/>
              </a:defRPr>
            </a:lvl4pPr>
            <a:lvl5pPr marL="746125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>
                <a:latin typeface="+mn-lt"/>
              </a:defRPr>
            </a:lvl9pPr>
          </a:lstStyle>
          <a:p>
            <a:r>
              <a:rPr lang="en-US" dirty="0"/>
              <a:t>…integrating both behavioral and physical health</a:t>
            </a:r>
          </a:p>
        </p:txBody>
      </p:sp>
      <p:sp>
        <p:nvSpPr>
          <p:cNvPr id="53" name="Rectangle 286"/>
          <p:cNvSpPr txBox="1">
            <a:spLocks noChangeArrowheads="1"/>
          </p:cNvSpPr>
          <p:nvPr/>
        </p:nvSpPr>
        <p:spPr bwMode="auto">
          <a:xfrm rot="2700000">
            <a:off x="4163364" y="2513761"/>
            <a:ext cx="1704695" cy="7656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677863"/>
            <a:r>
              <a:rPr lang="en-US" sz="1200" b="1" dirty="0">
                <a:solidFill>
                  <a:schemeClr val="accent4"/>
                </a:solidFill>
              </a:rPr>
              <a:t>...with a comprehensive suite of high-quality services</a:t>
            </a:r>
          </a:p>
        </p:txBody>
      </p:sp>
      <p:sp>
        <p:nvSpPr>
          <p:cNvPr id="69" name="Oval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108430" y="3872417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High intensity assessment, care planning, and care  coordination / integration</a:t>
            </a:r>
          </a:p>
        </p:txBody>
      </p:sp>
      <p:sp>
        <p:nvSpPr>
          <p:cNvPr id="57" name="TextBox 56"/>
          <p:cNvSpPr txBox="1">
            <a:spLocks/>
          </p:cNvSpPr>
          <p:nvPr/>
        </p:nvSpPr>
        <p:spPr>
          <a:xfrm>
            <a:off x="6449083" y="3708720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850"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/>
              <a:t>6</a:t>
            </a:r>
          </a:p>
        </p:txBody>
      </p:sp>
      <p:sp>
        <p:nvSpPr>
          <p:cNvPr id="70" name="Oval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400960" y="4538950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Low-intensity assessment, care planning, and care  coordination / integration</a:t>
            </a:r>
          </a:p>
        </p:txBody>
      </p:sp>
      <p:sp>
        <p:nvSpPr>
          <p:cNvPr id="41" name="TextBox 40"/>
          <p:cNvSpPr txBox="1">
            <a:spLocks/>
          </p:cNvSpPr>
          <p:nvPr/>
        </p:nvSpPr>
        <p:spPr>
          <a:xfrm>
            <a:off x="5765809" y="4419300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850"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/>
              <a:t>7</a:t>
            </a: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5051819" y="5096369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850"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/>
              <a:t>8</a:t>
            </a:r>
          </a:p>
        </p:txBody>
      </p:sp>
      <p:sp>
        <p:nvSpPr>
          <p:cNvPr id="71" name="Oval 2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809579" y="4278601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Structure, budgeting, and policy support</a:t>
            </a:r>
          </a:p>
        </p:txBody>
      </p:sp>
      <p:sp>
        <p:nvSpPr>
          <p:cNvPr id="43" name="TextBox 42"/>
          <p:cNvSpPr txBox="1">
            <a:spLocks/>
          </p:cNvSpPr>
          <p:nvPr/>
        </p:nvSpPr>
        <p:spPr>
          <a:xfrm>
            <a:off x="2160153" y="4162971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850"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/>
              <a:t>10</a:t>
            </a:r>
          </a:p>
        </p:txBody>
      </p:sp>
      <p:sp>
        <p:nvSpPr>
          <p:cNvPr id="74" name="Oval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13770" y="1424976"/>
            <a:ext cx="970771" cy="97155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850" dirty="0"/>
              <a:t>Integrated, digitized member data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2864343" y="1309347"/>
            <a:ext cx="221012" cy="2210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85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3" name="Oval 2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809445" y="2122856"/>
            <a:ext cx="970771" cy="97155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txBody>
          <a:bodyPr vert="horz" lIns="3810" tIns="0" rIns="3810" bIns="0" rtlCol="0" anchor="ctr" anchorCtr="1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850" dirty="0"/>
              <a:t>Enhanced identification, screening &amp; access</a:t>
            </a:r>
          </a:p>
        </p:txBody>
      </p:sp>
      <p:sp>
        <p:nvSpPr>
          <p:cNvPr id="46" name="TextBox 45"/>
          <p:cNvSpPr txBox="1">
            <a:spLocks/>
          </p:cNvSpPr>
          <p:nvPr/>
        </p:nvSpPr>
        <p:spPr>
          <a:xfrm>
            <a:off x="2160018" y="2007226"/>
            <a:ext cx="221012" cy="2210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 marL="0" lvl="0" indent="0" algn="ctr" defTabSz="895350" eaLnBrk="1" hangingPunct="1">
              <a:buClr>
                <a:schemeClr val="tx2"/>
              </a:buClr>
              <a:defRPr sz="1000" b="1" baseline="0">
                <a:solidFill>
                  <a:schemeClr val="bg1"/>
                </a:solidFill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850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54" name="Oval 2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2520424" y="4976478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Best practice vendor and contract management</a:t>
            </a:r>
          </a:p>
        </p:txBody>
      </p:sp>
      <p:sp>
        <p:nvSpPr>
          <p:cNvPr id="56" name="TextBox 55"/>
          <p:cNvSpPr txBox="1">
            <a:spLocks/>
          </p:cNvSpPr>
          <p:nvPr/>
        </p:nvSpPr>
        <p:spPr>
          <a:xfrm>
            <a:off x="2870998" y="4860849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850"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/>
              <a:t>9</a:t>
            </a:r>
          </a:p>
        </p:txBody>
      </p:sp>
      <p:sp>
        <p:nvSpPr>
          <p:cNvPr id="38" name="Oval 2"/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4775874" y="1189415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850" dirty="0"/>
              <a:t>Core and preventive behavioral health services</a:t>
            </a:r>
          </a:p>
        </p:txBody>
      </p:sp>
      <p:sp>
        <p:nvSpPr>
          <p:cNvPr id="55" name="TextBox 54"/>
          <p:cNvSpPr txBox="1">
            <a:spLocks/>
          </p:cNvSpPr>
          <p:nvPr/>
        </p:nvSpPr>
        <p:spPr>
          <a:xfrm>
            <a:off x="5126447" y="1073785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850" b="1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68" name="Oval 2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5490459" y="1908670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850" dirty="0"/>
              <a:t>Behavioral health support services</a:t>
            </a:r>
          </a:p>
        </p:txBody>
      </p:sp>
      <p:sp>
        <p:nvSpPr>
          <p:cNvPr id="58" name="TextBox 57"/>
          <p:cNvSpPr txBox="1">
            <a:spLocks/>
          </p:cNvSpPr>
          <p:nvPr/>
        </p:nvSpPr>
        <p:spPr>
          <a:xfrm>
            <a:off x="5841033" y="1793041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850" b="1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5" name="Oval 2"/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6205046" y="2626249"/>
            <a:ext cx="970771" cy="97155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>
            <a:defPPr>
              <a:defRPr lang="en-US"/>
            </a:defPPr>
            <a:lvl1pPr algn="ctr">
              <a:defRPr sz="8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Workforce and system capacity</a:t>
            </a:r>
          </a:p>
        </p:txBody>
      </p:sp>
      <p:sp>
        <p:nvSpPr>
          <p:cNvPr id="52" name="TextBox 51"/>
          <p:cNvSpPr txBox="1">
            <a:spLocks/>
          </p:cNvSpPr>
          <p:nvPr/>
        </p:nvSpPr>
        <p:spPr>
          <a:xfrm>
            <a:off x="6555620" y="2510619"/>
            <a:ext cx="221012" cy="2210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850" b="1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7" name="Freeform 31"/>
          <p:cNvSpPr>
            <a:spLocks/>
          </p:cNvSpPr>
          <p:nvPr/>
        </p:nvSpPr>
        <p:spPr bwMode="gray">
          <a:xfrm>
            <a:off x="3842729" y="3069761"/>
            <a:ext cx="707300" cy="1203392"/>
          </a:xfrm>
          <a:custGeom>
            <a:avLst/>
            <a:gdLst>
              <a:gd name="T0" fmla="*/ 333 w 363"/>
              <a:gd name="T1" fmla="*/ 87 h 624"/>
              <a:gd name="T2" fmla="*/ 346 w 363"/>
              <a:gd name="T3" fmla="*/ 234 h 624"/>
              <a:gd name="T4" fmla="*/ 349 w 363"/>
              <a:gd name="T5" fmla="*/ 255 h 624"/>
              <a:gd name="T6" fmla="*/ 351 w 363"/>
              <a:gd name="T7" fmla="*/ 312 h 624"/>
              <a:gd name="T8" fmla="*/ 351 w 363"/>
              <a:gd name="T9" fmla="*/ 363 h 624"/>
              <a:gd name="T10" fmla="*/ 357 w 363"/>
              <a:gd name="T11" fmla="*/ 396 h 624"/>
              <a:gd name="T12" fmla="*/ 363 w 363"/>
              <a:gd name="T13" fmla="*/ 417 h 624"/>
              <a:gd name="T14" fmla="*/ 355 w 363"/>
              <a:gd name="T15" fmla="*/ 431 h 624"/>
              <a:gd name="T16" fmla="*/ 342 w 363"/>
              <a:gd name="T17" fmla="*/ 447 h 624"/>
              <a:gd name="T18" fmla="*/ 334 w 363"/>
              <a:gd name="T19" fmla="*/ 461 h 624"/>
              <a:gd name="T20" fmla="*/ 330 w 363"/>
              <a:gd name="T21" fmla="*/ 485 h 624"/>
              <a:gd name="T22" fmla="*/ 322 w 363"/>
              <a:gd name="T23" fmla="*/ 500 h 624"/>
              <a:gd name="T24" fmla="*/ 316 w 363"/>
              <a:gd name="T25" fmla="*/ 530 h 624"/>
              <a:gd name="T26" fmla="*/ 295 w 363"/>
              <a:gd name="T27" fmla="*/ 564 h 624"/>
              <a:gd name="T28" fmla="*/ 285 w 363"/>
              <a:gd name="T29" fmla="*/ 576 h 624"/>
              <a:gd name="T30" fmla="*/ 292 w 363"/>
              <a:gd name="T31" fmla="*/ 600 h 624"/>
              <a:gd name="T32" fmla="*/ 277 w 363"/>
              <a:gd name="T33" fmla="*/ 606 h 624"/>
              <a:gd name="T34" fmla="*/ 252 w 363"/>
              <a:gd name="T35" fmla="*/ 588 h 624"/>
              <a:gd name="T36" fmla="*/ 231 w 363"/>
              <a:gd name="T37" fmla="*/ 600 h 624"/>
              <a:gd name="T38" fmla="*/ 228 w 363"/>
              <a:gd name="T39" fmla="*/ 624 h 624"/>
              <a:gd name="T40" fmla="*/ 204 w 363"/>
              <a:gd name="T41" fmla="*/ 603 h 624"/>
              <a:gd name="T42" fmla="*/ 201 w 363"/>
              <a:gd name="T43" fmla="*/ 590 h 624"/>
              <a:gd name="T44" fmla="*/ 192 w 363"/>
              <a:gd name="T45" fmla="*/ 549 h 624"/>
              <a:gd name="T46" fmla="*/ 186 w 363"/>
              <a:gd name="T47" fmla="*/ 536 h 624"/>
              <a:gd name="T48" fmla="*/ 156 w 363"/>
              <a:gd name="T49" fmla="*/ 522 h 624"/>
              <a:gd name="T50" fmla="*/ 132 w 363"/>
              <a:gd name="T51" fmla="*/ 500 h 624"/>
              <a:gd name="T52" fmla="*/ 118 w 363"/>
              <a:gd name="T53" fmla="*/ 483 h 624"/>
              <a:gd name="T54" fmla="*/ 126 w 363"/>
              <a:gd name="T55" fmla="*/ 458 h 624"/>
              <a:gd name="T56" fmla="*/ 132 w 363"/>
              <a:gd name="T57" fmla="*/ 435 h 624"/>
              <a:gd name="T58" fmla="*/ 121 w 363"/>
              <a:gd name="T59" fmla="*/ 407 h 624"/>
              <a:gd name="T60" fmla="*/ 93 w 363"/>
              <a:gd name="T61" fmla="*/ 413 h 624"/>
              <a:gd name="T62" fmla="*/ 64 w 363"/>
              <a:gd name="T63" fmla="*/ 359 h 624"/>
              <a:gd name="T64" fmla="*/ 43 w 363"/>
              <a:gd name="T65" fmla="*/ 342 h 624"/>
              <a:gd name="T66" fmla="*/ 34 w 363"/>
              <a:gd name="T67" fmla="*/ 330 h 624"/>
              <a:gd name="T68" fmla="*/ 16 w 363"/>
              <a:gd name="T69" fmla="*/ 309 h 624"/>
              <a:gd name="T70" fmla="*/ 19 w 363"/>
              <a:gd name="T71" fmla="*/ 255 h 624"/>
              <a:gd name="T72" fmla="*/ 39 w 363"/>
              <a:gd name="T73" fmla="*/ 212 h 624"/>
              <a:gd name="T74" fmla="*/ 54 w 363"/>
              <a:gd name="T75" fmla="*/ 186 h 624"/>
              <a:gd name="T76" fmla="*/ 37 w 363"/>
              <a:gd name="T77" fmla="*/ 149 h 624"/>
              <a:gd name="T78" fmla="*/ 78 w 363"/>
              <a:gd name="T79" fmla="*/ 132 h 624"/>
              <a:gd name="T80" fmla="*/ 102 w 363"/>
              <a:gd name="T81" fmla="*/ 114 h 624"/>
              <a:gd name="T82" fmla="*/ 114 w 363"/>
              <a:gd name="T83" fmla="*/ 81 h 624"/>
              <a:gd name="T84" fmla="*/ 108 w 363"/>
              <a:gd name="T85" fmla="*/ 56 h 624"/>
              <a:gd name="T86" fmla="*/ 76 w 363"/>
              <a:gd name="T87" fmla="*/ 24 h 624"/>
              <a:gd name="T88" fmla="*/ 78 w 363"/>
              <a:gd name="T89" fmla="*/ 12 h 624"/>
              <a:gd name="T90" fmla="*/ 135 w 363"/>
              <a:gd name="T91" fmla="*/ 14 h 624"/>
              <a:gd name="T92" fmla="*/ 157 w 363"/>
              <a:gd name="T93" fmla="*/ 8 h 624"/>
              <a:gd name="T94" fmla="*/ 240 w 363"/>
              <a:gd name="T95" fmla="*/ 5 h 624"/>
              <a:gd name="T96" fmla="*/ 294 w 363"/>
              <a:gd name="T97" fmla="*/ 5 h 624"/>
              <a:gd name="T98" fmla="*/ 313 w 363"/>
              <a:gd name="T99" fmla="*/ 36 h 624"/>
              <a:gd name="T100" fmla="*/ 327 w 363"/>
              <a:gd name="T101" fmla="*/ 69 h 624"/>
              <a:gd name="T102" fmla="*/ 333 w 363"/>
              <a:gd name="T103" fmla="*/ 87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3" h="624">
                <a:moveTo>
                  <a:pt x="333" y="87"/>
                </a:moveTo>
                <a:cubicBezTo>
                  <a:pt x="336" y="114"/>
                  <a:pt x="343" y="206"/>
                  <a:pt x="346" y="234"/>
                </a:cubicBezTo>
                <a:cubicBezTo>
                  <a:pt x="347" y="241"/>
                  <a:pt x="349" y="255"/>
                  <a:pt x="349" y="255"/>
                </a:cubicBezTo>
                <a:cubicBezTo>
                  <a:pt x="348" y="273"/>
                  <a:pt x="343" y="296"/>
                  <a:pt x="351" y="312"/>
                </a:cubicBezTo>
                <a:cubicBezTo>
                  <a:pt x="351" y="330"/>
                  <a:pt x="350" y="349"/>
                  <a:pt x="351" y="363"/>
                </a:cubicBezTo>
                <a:cubicBezTo>
                  <a:pt x="352" y="377"/>
                  <a:pt x="355" y="387"/>
                  <a:pt x="357" y="396"/>
                </a:cubicBezTo>
                <a:cubicBezTo>
                  <a:pt x="358" y="403"/>
                  <a:pt x="360" y="411"/>
                  <a:pt x="363" y="417"/>
                </a:cubicBezTo>
                <a:cubicBezTo>
                  <a:pt x="361" y="424"/>
                  <a:pt x="362" y="427"/>
                  <a:pt x="355" y="431"/>
                </a:cubicBezTo>
                <a:cubicBezTo>
                  <a:pt x="354" y="438"/>
                  <a:pt x="348" y="443"/>
                  <a:pt x="342" y="447"/>
                </a:cubicBezTo>
                <a:cubicBezTo>
                  <a:pt x="340" y="452"/>
                  <a:pt x="337" y="456"/>
                  <a:pt x="334" y="461"/>
                </a:cubicBezTo>
                <a:cubicBezTo>
                  <a:pt x="332" y="467"/>
                  <a:pt x="332" y="478"/>
                  <a:pt x="330" y="485"/>
                </a:cubicBezTo>
                <a:cubicBezTo>
                  <a:pt x="328" y="492"/>
                  <a:pt x="324" y="493"/>
                  <a:pt x="322" y="500"/>
                </a:cubicBezTo>
                <a:cubicBezTo>
                  <a:pt x="320" y="510"/>
                  <a:pt x="318" y="519"/>
                  <a:pt x="316" y="530"/>
                </a:cubicBezTo>
                <a:cubicBezTo>
                  <a:pt x="318" y="561"/>
                  <a:pt x="320" y="559"/>
                  <a:pt x="295" y="564"/>
                </a:cubicBezTo>
                <a:cubicBezTo>
                  <a:pt x="290" y="567"/>
                  <a:pt x="288" y="571"/>
                  <a:pt x="285" y="576"/>
                </a:cubicBezTo>
                <a:cubicBezTo>
                  <a:pt x="286" y="585"/>
                  <a:pt x="287" y="593"/>
                  <a:pt x="292" y="600"/>
                </a:cubicBezTo>
                <a:cubicBezTo>
                  <a:pt x="290" y="610"/>
                  <a:pt x="286" y="608"/>
                  <a:pt x="277" y="606"/>
                </a:cubicBezTo>
                <a:cubicBezTo>
                  <a:pt x="270" y="604"/>
                  <a:pt x="260" y="590"/>
                  <a:pt x="252" y="588"/>
                </a:cubicBezTo>
                <a:cubicBezTo>
                  <a:pt x="238" y="590"/>
                  <a:pt x="241" y="594"/>
                  <a:pt x="231" y="600"/>
                </a:cubicBezTo>
                <a:cubicBezTo>
                  <a:pt x="230" y="611"/>
                  <a:pt x="238" y="619"/>
                  <a:pt x="228" y="624"/>
                </a:cubicBezTo>
                <a:cubicBezTo>
                  <a:pt x="223" y="621"/>
                  <a:pt x="209" y="607"/>
                  <a:pt x="204" y="603"/>
                </a:cubicBezTo>
                <a:cubicBezTo>
                  <a:pt x="201" y="597"/>
                  <a:pt x="200" y="596"/>
                  <a:pt x="201" y="590"/>
                </a:cubicBezTo>
                <a:cubicBezTo>
                  <a:pt x="199" y="578"/>
                  <a:pt x="204" y="555"/>
                  <a:pt x="192" y="549"/>
                </a:cubicBezTo>
                <a:cubicBezTo>
                  <a:pt x="190" y="545"/>
                  <a:pt x="190" y="539"/>
                  <a:pt x="186" y="536"/>
                </a:cubicBezTo>
                <a:cubicBezTo>
                  <a:pt x="174" y="527"/>
                  <a:pt x="170" y="528"/>
                  <a:pt x="156" y="522"/>
                </a:cubicBezTo>
                <a:cubicBezTo>
                  <a:pt x="152" y="518"/>
                  <a:pt x="137" y="503"/>
                  <a:pt x="132" y="500"/>
                </a:cubicBezTo>
                <a:cubicBezTo>
                  <a:pt x="128" y="493"/>
                  <a:pt x="121" y="490"/>
                  <a:pt x="118" y="483"/>
                </a:cubicBezTo>
                <a:cubicBezTo>
                  <a:pt x="119" y="475"/>
                  <a:pt x="122" y="465"/>
                  <a:pt x="126" y="458"/>
                </a:cubicBezTo>
                <a:cubicBezTo>
                  <a:pt x="127" y="449"/>
                  <a:pt x="128" y="443"/>
                  <a:pt x="132" y="435"/>
                </a:cubicBezTo>
                <a:cubicBezTo>
                  <a:pt x="135" y="422"/>
                  <a:pt x="137" y="410"/>
                  <a:pt x="121" y="407"/>
                </a:cubicBezTo>
                <a:cubicBezTo>
                  <a:pt x="111" y="408"/>
                  <a:pt x="102" y="416"/>
                  <a:pt x="93" y="413"/>
                </a:cubicBezTo>
                <a:cubicBezTo>
                  <a:pt x="80" y="396"/>
                  <a:pt x="85" y="371"/>
                  <a:pt x="64" y="359"/>
                </a:cubicBezTo>
                <a:cubicBezTo>
                  <a:pt x="59" y="351"/>
                  <a:pt x="51" y="347"/>
                  <a:pt x="43" y="342"/>
                </a:cubicBezTo>
                <a:cubicBezTo>
                  <a:pt x="39" y="336"/>
                  <a:pt x="40" y="334"/>
                  <a:pt x="34" y="330"/>
                </a:cubicBezTo>
                <a:cubicBezTo>
                  <a:pt x="29" y="325"/>
                  <a:pt x="18" y="321"/>
                  <a:pt x="16" y="309"/>
                </a:cubicBezTo>
                <a:cubicBezTo>
                  <a:pt x="9" y="292"/>
                  <a:pt x="0" y="264"/>
                  <a:pt x="19" y="255"/>
                </a:cubicBezTo>
                <a:cubicBezTo>
                  <a:pt x="28" y="237"/>
                  <a:pt x="19" y="224"/>
                  <a:pt x="39" y="212"/>
                </a:cubicBezTo>
                <a:cubicBezTo>
                  <a:pt x="41" y="203"/>
                  <a:pt x="51" y="194"/>
                  <a:pt x="54" y="186"/>
                </a:cubicBezTo>
                <a:cubicBezTo>
                  <a:pt x="56" y="172"/>
                  <a:pt x="44" y="163"/>
                  <a:pt x="37" y="149"/>
                </a:cubicBezTo>
                <a:cubicBezTo>
                  <a:pt x="33" y="129"/>
                  <a:pt x="50" y="134"/>
                  <a:pt x="78" y="132"/>
                </a:cubicBezTo>
                <a:cubicBezTo>
                  <a:pt x="89" y="130"/>
                  <a:pt x="98" y="125"/>
                  <a:pt x="102" y="114"/>
                </a:cubicBezTo>
                <a:cubicBezTo>
                  <a:pt x="103" y="98"/>
                  <a:pt x="105" y="92"/>
                  <a:pt x="114" y="81"/>
                </a:cubicBezTo>
                <a:cubicBezTo>
                  <a:pt x="116" y="70"/>
                  <a:pt x="118" y="64"/>
                  <a:pt x="108" y="56"/>
                </a:cubicBezTo>
                <a:cubicBezTo>
                  <a:pt x="104" y="45"/>
                  <a:pt x="86" y="30"/>
                  <a:pt x="76" y="24"/>
                </a:cubicBezTo>
                <a:cubicBezTo>
                  <a:pt x="75" y="17"/>
                  <a:pt x="70" y="15"/>
                  <a:pt x="78" y="12"/>
                </a:cubicBezTo>
                <a:cubicBezTo>
                  <a:pt x="98" y="19"/>
                  <a:pt x="111" y="15"/>
                  <a:pt x="135" y="14"/>
                </a:cubicBezTo>
                <a:cubicBezTo>
                  <a:pt x="148" y="14"/>
                  <a:pt x="131" y="10"/>
                  <a:pt x="157" y="8"/>
                </a:cubicBezTo>
                <a:cubicBezTo>
                  <a:pt x="174" y="7"/>
                  <a:pt x="217" y="5"/>
                  <a:pt x="240" y="5"/>
                </a:cubicBezTo>
                <a:cubicBezTo>
                  <a:pt x="263" y="5"/>
                  <a:pt x="282" y="0"/>
                  <a:pt x="294" y="5"/>
                </a:cubicBezTo>
                <a:cubicBezTo>
                  <a:pt x="317" y="8"/>
                  <a:pt x="298" y="25"/>
                  <a:pt x="313" y="36"/>
                </a:cubicBezTo>
                <a:cubicBezTo>
                  <a:pt x="319" y="47"/>
                  <a:pt x="324" y="61"/>
                  <a:pt x="327" y="69"/>
                </a:cubicBezTo>
                <a:cubicBezTo>
                  <a:pt x="328" y="76"/>
                  <a:pt x="331" y="80"/>
                  <a:pt x="333" y="87"/>
                </a:cubicBezTo>
                <a:close/>
              </a:path>
            </a:pathLst>
          </a:custGeom>
          <a:solidFill>
            <a:schemeClr val="tx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>
            <a:noAutofit/>
          </a:bodyPr>
          <a:lstStyle/>
          <a:p>
            <a:endParaRPr lang="en-CA" sz="1000">
              <a:solidFill>
                <a:srgbClr val="000000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373010" y="2795046"/>
            <a:ext cx="1733656" cy="1752821"/>
          </a:xfrm>
          <a:prstGeom prst="diamond">
            <a:avLst/>
          </a:prstGeom>
          <a:solidFill>
            <a:schemeClr val="bg1">
              <a:alpha val="55000"/>
            </a:schemeClr>
          </a:solidFill>
          <a:ln w="28575">
            <a:noFill/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/>
            <a:r>
              <a:rPr lang="en-US" sz="900" b="1" dirty="0">
                <a:solidFill>
                  <a:schemeClr val="tx2"/>
                </a:solidFill>
              </a:rPr>
              <a:t>The nation’s leading member-centric behavioral health strategy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67329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0350" name="think-cell Slide" r:id="rId6" imgW="347" imgH="346" progId="TCLayout.ActiveDocument.1">
                  <p:embed/>
                </p:oleObj>
              </mc:Choice>
              <mc:Fallback>
                <p:oleObj name="think-cell Slide" r:id="rId6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itle 1"/>
          <p:cNvSpPr>
            <a:spLocks noGrp="1"/>
          </p:cNvSpPr>
          <p:nvPr>
            <p:ph type="title"/>
          </p:nvPr>
        </p:nvSpPr>
        <p:spPr bwMode="gray">
          <a:xfrm>
            <a:off x="171451" y="230188"/>
            <a:ext cx="8618537" cy="55399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The 1115 waiver will allow Illinois to realize a set of high-priority benefits, alongside initiatives that will maximize their effectiveness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97347" y="1116535"/>
            <a:ext cx="8366744" cy="5171958"/>
            <a:chOff x="171452" y="837676"/>
            <a:chExt cx="8366744" cy="5171958"/>
          </a:xfrm>
        </p:grpSpPr>
        <p:sp>
          <p:nvSpPr>
            <p:cNvPr id="38" name="Rectangle 37"/>
            <p:cNvSpPr>
              <a:spLocks/>
            </p:cNvSpPr>
            <p:nvPr>
              <p:custDataLst>
                <p:tags r:id="rId3"/>
              </p:custDataLst>
            </p:nvPr>
          </p:nvSpPr>
          <p:spPr>
            <a:xfrm>
              <a:off x="171452" y="839194"/>
              <a:ext cx="4009610" cy="5158573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accent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20" tIns="45711" rIns="91420" bIns="45711" numCol="1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60" dirty="0">
                  <a:solidFill>
                    <a:srgbClr val="000000"/>
                  </a:solidFill>
                  <a:latin typeface="+mn-lt"/>
                  <a:cs typeface="Arial" charset="0"/>
                </a:rPr>
                <a:t> </a:t>
              </a: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171452" y="837676"/>
              <a:ext cx="4009610" cy="360868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72009" tIns="72009" rIns="72009" bIns="72009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895350" eaLnBrk="1" hangingPunct="1">
                <a:buClr>
                  <a:schemeClr val="tx2"/>
                </a:buClr>
                <a:defRPr b="1">
                  <a:solidFill>
                    <a:schemeClr val="tx2"/>
                  </a:solidFill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>
                  <a:latin typeface="+mn-lt"/>
                </a:defRPr>
              </a:lvl4pPr>
              <a:lvl5pPr marL="746125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>
                  <a:latin typeface="+mn-lt"/>
                </a:defRPr>
              </a:lvl9pPr>
            </a:lstStyle>
            <a:p>
              <a:r>
                <a:rPr lang="en-US" sz="1360" dirty="0"/>
                <a:t>Demonstration waiver benefits</a:t>
              </a:r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51727" y="1225462"/>
              <a:ext cx="267968" cy="215444"/>
            </a:xfrm>
            <a:prstGeom prst="rect">
              <a:avLst/>
            </a:prstGeom>
          </p:spPr>
          <p:txBody>
            <a:bodyPr vert="horz" wrap="square" lIns="0" tIns="0" rIns="0" bIns="0" rtlCol="0" anchor="b" anchorCtr="0"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sz="1360" b="1" dirty="0">
                  <a:solidFill>
                    <a:schemeClr val="tx2"/>
                  </a:solidFill>
                </a:rPr>
                <a:t>#</a:t>
              </a:r>
            </a:p>
          </p:txBody>
        </p:sp>
        <p:cxnSp>
          <p:nvCxnSpPr>
            <p:cNvPr id="24" name="Straight Connector 23"/>
            <p:cNvCxnSpPr>
              <a:cxnSpLocks/>
            </p:cNvCxnSpPr>
            <p:nvPr/>
          </p:nvCxnSpPr>
          <p:spPr>
            <a:xfrm>
              <a:off x="251727" y="1459956"/>
              <a:ext cx="267968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>
              <a:spLocks/>
            </p:cNvSpPr>
            <p:nvPr/>
          </p:nvSpPr>
          <p:spPr>
            <a:xfrm>
              <a:off x="597450" y="1225462"/>
              <a:ext cx="1548166" cy="215444"/>
            </a:xfrm>
            <a:prstGeom prst="rect">
              <a:avLst/>
            </a:prstGeom>
          </p:spPr>
          <p:txBody>
            <a:bodyPr vert="horz" wrap="square" lIns="0" tIns="0" rIns="0" bIns="0" rtlCol="0" anchor="b" anchorCtr="0"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sz="1360" b="1" dirty="0">
                  <a:solidFill>
                    <a:schemeClr val="tx2"/>
                  </a:solidFill>
                </a:rPr>
                <a:t>Benefit</a:t>
              </a:r>
            </a:p>
          </p:txBody>
        </p:sp>
        <p:cxnSp>
          <p:nvCxnSpPr>
            <p:cNvPr id="25" name="Straight Connector 24"/>
            <p:cNvCxnSpPr>
              <a:cxnSpLocks/>
            </p:cNvCxnSpPr>
            <p:nvPr/>
          </p:nvCxnSpPr>
          <p:spPr>
            <a:xfrm>
              <a:off x="597450" y="1459956"/>
              <a:ext cx="341431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>
              <a:off x="251727" y="1516686"/>
              <a:ext cx="3763682" cy="215444"/>
              <a:chOff x="251727" y="1516686"/>
              <a:chExt cx="3763682" cy="215444"/>
            </a:xfrm>
          </p:grpSpPr>
          <p:sp>
            <p:nvSpPr>
              <p:cNvPr id="54" name="TextBox 53"/>
              <p:cNvSpPr txBox="1">
                <a:spLocks/>
              </p:cNvSpPr>
              <p:nvPr/>
            </p:nvSpPr>
            <p:spPr>
              <a:xfrm>
                <a:off x="251727" y="1516686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1</a:t>
                </a:r>
              </a:p>
            </p:txBody>
          </p:sp>
          <p:sp>
            <p:nvSpPr>
              <p:cNvPr id="55" name="TextBox 54"/>
              <p:cNvSpPr txBox="1">
                <a:spLocks/>
              </p:cNvSpPr>
              <p:nvPr/>
            </p:nvSpPr>
            <p:spPr>
              <a:xfrm>
                <a:off x="597450" y="1516686"/>
                <a:ext cx="341795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Supportive housing services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51727" y="1827586"/>
              <a:ext cx="3763682" cy="215444"/>
              <a:chOff x="251727" y="1827586"/>
              <a:chExt cx="3763682" cy="215444"/>
            </a:xfrm>
          </p:grpSpPr>
          <p:sp>
            <p:nvSpPr>
              <p:cNvPr id="48" name="TextBox 47"/>
              <p:cNvSpPr txBox="1">
                <a:spLocks/>
              </p:cNvSpPr>
              <p:nvPr/>
            </p:nvSpPr>
            <p:spPr>
              <a:xfrm>
                <a:off x="251727" y="1827586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2</a:t>
                </a:r>
              </a:p>
            </p:txBody>
          </p:sp>
          <p:sp>
            <p:nvSpPr>
              <p:cNvPr id="53" name="TextBox 52"/>
              <p:cNvSpPr txBox="1">
                <a:spLocks/>
              </p:cNvSpPr>
              <p:nvPr/>
            </p:nvSpPr>
            <p:spPr>
              <a:xfrm>
                <a:off x="597450" y="1827586"/>
                <a:ext cx="341795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Supported employment services 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51727" y="2154721"/>
              <a:ext cx="3763682" cy="215444"/>
              <a:chOff x="251727" y="2154721"/>
              <a:chExt cx="3763682" cy="215444"/>
            </a:xfrm>
          </p:grpSpPr>
          <p:sp>
            <p:nvSpPr>
              <p:cNvPr id="51" name="TextBox 50"/>
              <p:cNvSpPr txBox="1">
                <a:spLocks/>
              </p:cNvSpPr>
              <p:nvPr/>
            </p:nvSpPr>
            <p:spPr>
              <a:xfrm>
                <a:off x="251727" y="2154721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3</a:t>
                </a:r>
              </a:p>
            </p:txBody>
          </p:sp>
          <p:sp>
            <p:nvSpPr>
              <p:cNvPr id="58" name="TextBox 57"/>
              <p:cNvSpPr txBox="1">
                <a:spLocks/>
              </p:cNvSpPr>
              <p:nvPr/>
            </p:nvSpPr>
            <p:spPr>
              <a:xfrm>
                <a:off x="597450" y="2154721"/>
                <a:ext cx="341795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Services to ensure successful transitions for </a:t>
                </a:r>
                <a:r>
                  <a:rPr lang="en-US" sz="1360" dirty="0" err="1"/>
                  <a:t>IDOC</a:t>
                </a:r>
                <a:r>
                  <a:rPr lang="en-US" sz="1360" dirty="0"/>
                  <a:t>- and Cook County Jail (</a:t>
                </a:r>
                <a:r>
                  <a:rPr lang="en-US" sz="1360" dirty="0" err="1"/>
                  <a:t>CCJ</a:t>
                </a:r>
                <a:r>
                  <a:rPr lang="en-US" sz="1360" dirty="0"/>
                  <a:t>)-incarcerated individuals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1727" y="2890601"/>
              <a:ext cx="3763682" cy="215444"/>
              <a:chOff x="251727" y="2890601"/>
              <a:chExt cx="3763682" cy="215444"/>
            </a:xfrm>
          </p:grpSpPr>
          <p:sp>
            <p:nvSpPr>
              <p:cNvPr id="66" name="TextBox 65"/>
              <p:cNvSpPr txBox="1">
                <a:spLocks/>
              </p:cNvSpPr>
              <p:nvPr/>
            </p:nvSpPr>
            <p:spPr>
              <a:xfrm>
                <a:off x="251727" y="2890601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4.1</a:t>
                </a:r>
              </a:p>
            </p:txBody>
          </p:sp>
          <p:sp>
            <p:nvSpPr>
              <p:cNvPr id="67" name="TextBox 66"/>
              <p:cNvSpPr txBox="1">
                <a:spLocks/>
              </p:cNvSpPr>
              <p:nvPr/>
            </p:nvSpPr>
            <p:spPr>
              <a:xfrm>
                <a:off x="597450" y="2890601"/>
                <a:ext cx="341795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Services for individuals with substance use disorder in short-term stays in </a:t>
                </a:r>
                <a:r>
                  <a:rPr lang="en-US" sz="1360" dirty="0" err="1"/>
                  <a:t>IMDs</a:t>
                </a:r>
                <a:endParaRPr lang="en-US" sz="136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51727" y="3407459"/>
              <a:ext cx="3763682" cy="215444"/>
              <a:chOff x="251727" y="3407459"/>
              <a:chExt cx="3763682" cy="215444"/>
            </a:xfrm>
          </p:grpSpPr>
          <p:sp>
            <p:nvSpPr>
              <p:cNvPr id="70" name="TextBox 69"/>
              <p:cNvSpPr txBox="1">
                <a:spLocks/>
              </p:cNvSpPr>
              <p:nvPr/>
            </p:nvSpPr>
            <p:spPr>
              <a:xfrm>
                <a:off x="251727" y="3407459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4.2</a:t>
                </a:r>
              </a:p>
            </p:txBody>
          </p:sp>
          <p:sp>
            <p:nvSpPr>
              <p:cNvPr id="71" name="TextBox 70"/>
              <p:cNvSpPr txBox="1">
                <a:spLocks/>
              </p:cNvSpPr>
              <p:nvPr/>
            </p:nvSpPr>
            <p:spPr>
              <a:xfrm>
                <a:off x="597450" y="3407459"/>
                <a:ext cx="341795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 err="1"/>
                  <a:t>SUD</a:t>
                </a:r>
                <a:r>
                  <a:rPr lang="en-US" sz="1360" dirty="0"/>
                  <a:t> case management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51727" y="3781768"/>
              <a:ext cx="3763682" cy="209288"/>
              <a:chOff x="251727" y="3781768"/>
              <a:chExt cx="3763682" cy="209288"/>
            </a:xfrm>
          </p:grpSpPr>
          <p:sp>
            <p:nvSpPr>
              <p:cNvPr id="32" name="TextBox 31"/>
              <p:cNvSpPr txBox="1">
                <a:spLocks/>
              </p:cNvSpPr>
              <p:nvPr/>
            </p:nvSpPr>
            <p:spPr>
              <a:xfrm>
                <a:off x="251727" y="3781768"/>
                <a:ext cx="267968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4.3</a:t>
                </a:r>
              </a:p>
            </p:txBody>
          </p:sp>
          <p:sp>
            <p:nvSpPr>
              <p:cNvPr id="33" name="TextBox 32"/>
              <p:cNvSpPr txBox="1">
                <a:spLocks/>
              </p:cNvSpPr>
              <p:nvPr/>
            </p:nvSpPr>
            <p:spPr>
              <a:xfrm>
                <a:off x="597450" y="3781768"/>
                <a:ext cx="3417959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Withdrawal management</a:t>
                </a:r>
              </a:p>
            </p:txBody>
          </p:sp>
        </p:grpSp>
        <p:grpSp>
          <p:nvGrpSpPr>
            <p:cNvPr id="5" name="Group 4"/>
            <p:cNvGrpSpPr>
              <a:grpSpLocks/>
            </p:cNvGrpSpPr>
            <p:nvPr/>
          </p:nvGrpSpPr>
          <p:grpSpPr>
            <a:xfrm>
              <a:off x="251728" y="4607796"/>
              <a:ext cx="3760032" cy="415314"/>
              <a:chOff x="251728" y="4607796"/>
              <a:chExt cx="3760032" cy="415314"/>
            </a:xfrm>
          </p:grpSpPr>
          <p:sp>
            <p:nvSpPr>
              <p:cNvPr id="36" name="TextBox 35"/>
              <p:cNvSpPr txBox="1">
                <a:spLocks/>
              </p:cNvSpPr>
              <p:nvPr/>
            </p:nvSpPr>
            <p:spPr>
              <a:xfrm>
                <a:off x="251728" y="4607796"/>
                <a:ext cx="248169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5.1</a:t>
                </a:r>
              </a:p>
            </p:txBody>
          </p:sp>
          <p:sp>
            <p:nvSpPr>
              <p:cNvPr id="37" name="TextBox 36"/>
              <p:cNvSpPr txBox="1">
                <a:spLocks/>
              </p:cNvSpPr>
              <p:nvPr/>
            </p:nvSpPr>
            <p:spPr>
              <a:xfrm>
                <a:off x="571907" y="4607796"/>
                <a:ext cx="3439853" cy="41531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Services for individuals with mental health issues in short-term stays in </a:t>
                </a:r>
                <a:r>
                  <a:rPr lang="en-US" sz="1360" dirty="0" err="1"/>
                  <a:t>IMDs</a:t>
                </a:r>
                <a:endParaRPr lang="en-US" sz="1360" dirty="0"/>
              </a:p>
            </p:txBody>
          </p:sp>
        </p:grpSp>
        <p:grpSp>
          <p:nvGrpSpPr>
            <p:cNvPr id="17" name="Group 16"/>
            <p:cNvGrpSpPr>
              <a:grpSpLocks/>
            </p:cNvGrpSpPr>
            <p:nvPr/>
          </p:nvGrpSpPr>
          <p:grpSpPr>
            <a:xfrm>
              <a:off x="251727" y="4202528"/>
              <a:ext cx="3760032" cy="415314"/>
              <a:chOff x="251727" y="4202528"/>
              <a:chExt cx="3763682" cy="209288"/>
            </a:xfrm>
          </p:grpSpPr>
          <p:sp>
            <p:nvSpPr>
              <p:cNvPr id="39" name="TextBox 38"/>
              <p:cNvSpPr txBox="1">
                <a:spLocks/>
              </p:cNvSpPr>
              <p:nvPr/>
            </p:nvSpPr>
            <p:spPr>
              <a:xfrm>
                <a:off x="251727" y="4202528"/>
                <a:ext cx="267968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4.4</a:t>
                </a:r>
              </a:p>
            </p:txBody>
          </p:sp>
          <p:sp>
            <p:nvSpPr>
              <p:cNvPr id="40" name="TextBox 39"/>
              <p:cNvSpPr txBox="1">
                <a:spLocks/>
              </p:cNvSpPr>
              <p:nvPr/>
            </p:nvSpPr>
            <p:spPr>
              <a:xfrm>
                <a:off x="597450" y="4202528"/>
                <a:ext cx="3417959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Recovery coaching for </a:t>
                </a:r>
                <a:r>
                  <a:rPr lang="en-US" sz="1360" dirty="0" err="1"/>
                  <a:t>SUD</a:t>
                </a:r>
                <a:endParaRPr lang="en-US" sz="1360" dirty="0"/>
              </a:p>
            </p:txBody>
          </p:sp>
        </p:grpSp>
        <p:grpSp>
          <p:nvGrpSpPr>
            <p:cNvPr id="4" name="Group 3"/>
            <p:cNvGrpSpPr>
              <a:grpSpLocks/>
            </p:cNvGrpSpPr>
            <p:nvPr/>
          </p:nvGrpSpPr>
          <p:grpSpPr>
            <a:xfrm>
              <a:off x="251727" y="5192590"/>
              <a:ext cx="3760032" cy="415314"/>
              <a:chOff x="251727" y="5192590"/>
              <a:chExt cx="3739560" cy="215444"/>
            </a:xfrm>
          </p:grpSpPr>
          <p:sp>
            <p:nvSpPr>
              <p:cNvPr id="41" name="TextBox 40"/>
              <p:cNvSpPr txBox="1">
                <a:spLocks/>
              </p:cNvSpPr>
              <p:nvPr/>
            </p:nvSpPr>
            <p:spPr>
              <a:xfrm>
                <a:off x="251727" y="5192590"/>
                <a:ext cx="687903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5.2</a:t>
                </a:r>
              </a:p>
            </p:txBody>
          </p:sp>
          <p:sp>
            <p:nvSpPr>
              <p:cNvPr id="43" name="TextBox 42"/>
              <p:cNvSpPr txBox="1">
                <a:spLocks/>
              </p:cNvSpPr>
              <p:nvPr/>
            </p:nvSpPr>
            <p:spPr>
              <a:xfrm>
                <a:off x="584890" y="5192590"/>
                <a:ext cx="3406397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Crisis beds</a:t>
                </a:r>
              </a:p>
            </p:txBody>
          </p:sp>
        </p:grpSp>
        <p:grpSp>
          <p:nvGrpSpPr>
            <p:cNvPr id="3" name="Group 2"/>
            <p:cNvGrpSpPr>
              <a:grpSpLocks/>
            </p:cNvGrpSpPr>
            <p:nvPr/>
          </p:nvGrpSpPr>
          <p:grpSpPr>
            <a:xfrm>
              <a:off x="251726" y="5594320"/>
              <a:ext cx="3760032" cy="415314"/>
              <a:chOff x="251727" y="5958038"/>
              <a:chExt cx="3704199" cy="215444"/>
            </a:xfrm>
          </p:grpSpPr>
          <p:sp>
            <p:nvSpPr>
              <p:cNvPr id="44" name="TextBox 43"/>
              <p:cNvSpPr txBox="1">
                <a:spLocks/>
              </p:cNvSpPr>
              <p:nvPr/>
            </p:nvSpPr>
            <p:spPr>
              <a:xfrm>
                <a:off x="251727" y="5958038"/>
                <a:ext cx="683384" cy="20928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6</a:t>
                </a:r>
              </a:p>
            </p:txBody>
          </p:sp>
          <p:sp>
            <p:nvSpPr>
              <p:cNvPr id="45" name="TextBox 44"/>
              <p:cNvSpPr txBox="1">
                <a:spLocks/>
              </p:cNvSpPr>
              <p:nvPr/>
            </p:nvSpPr>
            <p:spPr>
              <a:xfrm>
                <a:off x="571907" y="5958038"/>
                <a:ext cx="3384019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dirty="0"/>
                  <a:t>Respite care</a:t>
                </a:r>
              </a:p>
            </p:txBody>
          </p:sp>
        </p:grpSp>
        <p:sp>
          <p:nvSpPr>
            <p:cNvPr id="139" name="Freeform 138"/>
            <p:cNvSpPr/>
            <p:nvPr/>
          </p:nvSpPr>
          <p:spPr>
            <a:xfrm flipH="1">
              <a:off x="4205122" y="839205"/>
              <a:ext cx="329981" cy="5163181"/>
            </a:xfrm>
            <a:custGeom>
              <a:avLst/>
              <a:gdLst>
                <a:gd name="connsiteX0" fmla="*/ 876300 w 885825"/>
                <a:gd name="connsiteY0" fmla="*/ 0 h 5448300"/>
                <a:gd name="connsiteX1" fmla="*/ 0 w 885825"/>
                <a:gd name="connsiteY1" fmla="*/ 2019300 h 5448300"/>
                <a:gd name="connsiteX2" fmla="*/ 0 w 885825"/>
                <a:gd name="connsiteY2" fmla="*/ 2962275 h 5448300"/>
                <a:gd name="connsiteX3" fmla="*/ 885825 w 885825"/>
                <a:gd name="connsiteY3" fmla="*/ 5448300 h 5448300"/>
                <a:gd name="connsiteX0" fmla="*/ 876300 w 885825"/>
                <a:gd name="connsiteY0" fmla="*/ 0 h 5448300"/>
                <a:gd name="connsiteX1" fmla="*/ 0 w 885825"/>
                <a:gd name="connsiteY1" fmla="*/ 2019300 h 5448300"/>
                <a:gd name="connsiteX2" fmla="*/ 19050 w 885825"/>
                <a:gd name="connsiteY2" fmla="*/ 3200400 h 5448300"/>
                <a:gd name="connsiteX3" fmla="*/ 885825 w 885825"/>
                <a:gd name="connsiteY3" fmla="*/ 5448300 h 5448300"/>
                <a:gd name="connsiteX0" fmla="*/ 876300 w 885825"/>
                <a:gd name="connsiteY0" fmla="*/ 0 h 5448300"/>
                <a:gd name="connsiteX1" fmla="*/ 0 w 885825"/>
                <a:gd name="connsiteY1" fmla="*/ 2247900 h 5448300"/>
                <a:gd name="connsiteX2" fmla="*/ 19050 w 885825"/>
                <a:gd name="connsiteY2" fmla="*/ 3200400 h 5448300"/>
                <a:gd name="connsiteX3" fmla="*/ 885825 w 885825"/>
                <a:gd name="connsiteY3" fmla="*/ 5448300 h 5448300"/>
                <a:gd name="connsiteX0" fmla="*/ 876300 w 885825"/>
                <a:gd name="connsiteY0" fmla="*/ 0 h 5448300"/>
                <a:gd name="connsiteX1" fmla="*/ 0 w 885825"/>
                <a:gd name="connsiteY1" fmla="*/ 2247900 h 5448300"/>
                <a:gd name="connsiteX2" fmla="*/ 3175 w 885825"/>
                <a:gd name="connsiteY2" fmla="*/ 3213100 h 5448300"/>
                <a:gd name="connsiteX3" fmla="*/ 885825 w 885825"/>
                <a:gd name="connsiteY3" fmla="*/ 5448300 h 5448300"/>
                <a:gd name="connsiteX0" fmla="*/ 882650 w 892175"/>
                <a:gd name="connsiteY0" fmla="*/ 0 h 5448300"/>
                <a:gd name="connsiteX1" fmla="*/ 0 w 892175"/>
                <a:gd name="connsiteY1" fmla="*/ 2266950 h 5448300"/>
                <a:gd name="connsiteX2" fmla="*/ 9525 w 892175"/>
                <a:gd name="connsiteY2" fmla="*/ 3213100 h 5448300"/>
                <a:gd name="connsiteX3" fmla="*/ 892175 w 892175"/>
                <a:gd name="connsiteY3" fmla="*/ 5448300 h 5448300"/>
                <a:gd name="connsiteX0" fmla="*/ 882650 w 892175"/>
                <a:gd name="connsiteY0" fmla="*/ 0 h 5448300"/>
                <a:gd name="connsiteX1" fmla="*/ 0 w 892175"/>
                <a:gd name="connsiteY1" fmla="*/ 2266950 h 5448300"/>
                <a:gd name="connsiteX2" fmla="*/ 6350 w 892175"/>
                <a:gd name="connsiteY2" fmla="*/ 3209925 h 5448300"/>
                <a:gd name="connsiteX3" fmla="*/ 892175 w 892175"/>
                <a:gd name="connsiteY3" fmla="*/ 5448300 h 5448300"/>
                <a:gd name="connsiteX0" fmla="*/ 876313 w 885838"/>
                <a:gd name="connsiteY0" fmla="*/ 0 h 5448300"/>
                <a:gd name="connsiteX1" fmla="*/ 64115 w 885838"/>
                <a:gd name="connsiteY1" fmla="*/ 1225086 h 5448300"/>
                <a:gd name="connsiteX2" fmla="*/ 13 w 885838"/>
                <a:gd name="connsiteY2" fmla="*/ 3209925 h 5448300"/>
                <a:gd name="connsiteX3" fmla="*/ 885838 w 885838"/>
                <a:gd name="connsiteY3" fmla="*/ 5448300 h 5448300"/>
                <a:gd name="connsiteX0" fmla="*/ 841102 w 850627"/>
                <a:gd name="connsiteY0" fmla="*/ 0 h 5448300"/>
                <a:gd name="connsiteX1" fmla="*/ 28904 w 850627"/>
                <a:gd name="connsiteY1" fmla="*/ 1225086 h 5448300"/>
                <a:gd name="connsiteX2" fmla="*/ 27 w 850627"/>
                <a:gd name="connsiteY2" fmla="*/ 3730857 h 5448300"/>
                <a:gd name="connsiteX3" fmla="*/ 850627 w 850627"/>
                <a:gd name="connsiteY3" fmla="*/ 5448300 h 5448300"/>
                <a:gd name="connsiteX0" fmla="*/ 841102 w 841103"/>
                <a:gd name="connsiteY0" fmla="*/ 0 h 5303230"/>
                <a:gd name="connsiteX1" fmla="*/ 28904 w 841103"/>
                <a:gd name="connsiteY1" fmla="*/ 1225086 h 5303230"/>
                <a:gd name="connsiteX2" fmla="*/ 27 w 841103"/>
                <a:gd name="connsiteY2" fmla="*/ 3730857 h 5303230"/>
                <a:gd name="connsiteX3" fmla="*/ 833015 w 841103"/>
                <a:gd name="connsiteY3" fmla="*/ 5303230 h 5303230"/>
                <a:gd name="connsiteX0" fmla="*/ 841103 w 841103"/>
                <a:gd name="connsiteY0" fmla="*/ 0 h 5481270"/>
                <a:gd name="connsiteX1" fmla="*/ 28904 w 841103"/>
                <a:gd name="connsiteY1" fmla="*/ 1403126 h 5481270"/>
                <a:gd name="connsiteX2" fmla="*/ 27 w 841103"/>
                <a:gd name="connsiteY2" fmla="*/ 3908897 h 5481270"/>
                <a:gd name="connsiteX3" fmla="*/ 833015 w 841103"/>
                <a:gd name="connsiteY3" fmla="*/ 5481270 h 5481270"/>
                <a:gd name="connsiteX0" fmla="*/ 865039 w 865039"/>
                <a:gd name="connsiteY0" fmla="*/ 0 h 5481270"/>
                <a:gd name="connsiteX1" fmla="*/ 0 w 865039"/>
                <a:gd name="connsiteY1" fmla="*/ 1416314 h 5481270"/>
                <a:gd name="connsiteX2" fmla="*/ 23963 w 865039"/>
                <a:gd name="connsiteY2" fmla="*/ 3908897 h 5481270"/>
                <a:gd name="connsiteX3" fmla="*/ 856951 w 865039"/>
                <a:gd name="connsiteY3" fmla="*/ 5481270 h 5481270"/>
                <a:gd name="connsiteX0" fmla="*/ 865039 w 865039"/>
                <a:gd name="connsiteY0" fmla="*/ 0 h 5481270"/>
                <a:gd name="connsiteX1" fmla="*/ 0 w 865039"/>
                <a:gd name="connsiteY1" fmla="*/ 1416314 h 5481270"/>
                <a:gd name="connsiteX2" fmla="*/ 23963 w 865039"/>
                <a:gd name="connsiteY2" fmla="*/ 3908897 h 5481270"/>
                <a:gd name="connsiteX3" fmla="*/ 856951 w 865039"/>
                <a:gd name="connsiteY3" fmla="*/ 5481270 h 5481270"/>
                <a:gd name="connsiteX0" fmla="*/ 865039 w 865039"/>
                <a:gd name="connsiteY0" fmla="*/ 0 h 5481270"/>
                <a:gd name="connsiteX1" fmla="*/ 0 w 865039"/>
                <a:gd name="connsiteY1" fmla="*/ 1535008 h 5481270"/>
                <a:gd name="connsiteX2" fmla="*/ 23963 w 865039"/>
                <a:gd name="connsiteY2" fmla="*/ 3908897 h 5481270"/>
                <a:gd name="connsiteX3" fmla="*/ 856951 w 865039"/>
                <a:gd name="connsiteY3" fmla="*/ 5481270 h 5481270"/>
                <a:gd name="connsiteX0" fmla="*/ 865039 w 865039"/>
                <a:gd name="connsiteY0" fmla="*/ 0 h 5481270"/>
                <a:gd name="connsiteX1" fmla="*/ 0 w 865039"/>
                <a:gd name="connsiteY1" fmla="*/ 1535008 h 5481270"/>
                <a:gd name="connsiteX2" fmla="*/ 23962 w 865039"/>
                <a:gd name="connsiteY2" fmla="*/ 3968243 h 5481270"/>
                <a:gd name="connsiteX3" fmla="*/ 856951 w 865039"/>
                <a:gd name="connsiteY3" fmla="*/ 5481270 h 5481270"/>
                <a:gd name="connsiteX0" fmla="*/ 911544 w 911544"/>
                <a:gd name="connsiteY0" fmla="*/ 0 h 5481270"/>
                <a:gd name="connsiteX1" fmla="*/ 46505 w 911544"/>
                <a:gd name="connsiteY1" fmla="*/ 1535008 h 5481270"/>
                <a:gd name="connsiteX2" fmla="*/ 18 w 911544"/>
                <a:gd name="connsiteY2" fmla="*/ 3994620 h 5481270"/>
                <a:gd name="connsiteX3" fmla="*/ 903456 w 911544"/>
                <a:gd name="connsiteY3" fmla="*/ 5481270 h 5481270"/>
                <a:gd name="connsiteX0" fmla="*/ 911544 w 921068"/>
                <a:gd name="connsiteY0" fmla="*/ 0 h 5435112"/>
                <a:gd name="connsiteX1" fmla="*/ 46505 w 921068"/>
                <a:gd name="connsiteY1" fmla="*/ 1535008 h 5435112"/>
                <a:gd name="connsiteX2" fmla="*/ 18 w 921068"/>
                <a:gd name="connsiteY2" fmla="*/ 3994620 h 5435112"/>
                <a:gd name="connsiteX3" fmla="*/ 921068 w 921068"/>
                <a:gd name="connsiteY3" fmla="*/ 5435112 h 5435112"/>
                <a:gd name="connsiteX0" fmla="*/ 911544 w 911544"/>
                <a:gd name="connsiteY0" fmla="*/ 0 h 5138238"/>
                <a:gd name="connsiteX1" fmla="*/ 46505 w 911544"/>
                <a:gd name="connsiteY1" fmla="*/ 1535008 h 5138238"/>
                <a:gd name="connsiteX2" fmla="*/ 18 w 911544"/>
                <a:gd name="connsiteY2" fmla="*/ 3994620 h 5138238"/>
                <a:gd name="connsiteX3" fmla="*/ 869356 w 911544"/>
                <a:gd name="connsiteY3" fmla="*/ 5138238 h 5138238"/>
                <a:gd name="connsiteX0" fmla="*/ 877106 w 877106"/>
                <a:gd name="connsiteY0" fmla="*/ 0 h 5138238"/>
                <a:gd name="connsiteX1" fmla="*/ 12067 w 877106"/>
                <a:gd name="connsiteY1" fmla="*/ 1535008 h 5138238"/>
                <a:gd name="connsiteX2" fmla="*/ 56 w 877106"/>
                <a:gd name="connsiteY2" fmla="*/ 3833277 h 5138238"/>
                <a:gd name="connsiteX3" fmla="*/ 834918 w 877106"/>
                <a:gd name="connsiteY3" fmla="*/ 5138238 h 5138238"/>
                <a:gd name="connsiteX0" fmla="*/ 877106 w 877106"/>
                <a:gd name="connsiteY0" fmla="*/ 0 h 5138238"/>
                <a:gd name="connsiteX1" fmla="*/ 12068 w 877106"/>
                <a:gd name="connsiteY1" fmla="*/ 1360756 h 5138238"/>
                <a:gd name="connsiteX2" fmla="*/ 56 w 877106"/>
                <a:gd name="connsiteY2" fmla="*/ 3833277 h 5138238"/>
                <a:gd name="connsiteX3" fmla="*/ 834918 w 877106"/>
                <a:gd name="connsiteY3" fmla="*/ 5138238 h 513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7106" h="5138238">
                  <a:moveTo>
                    <a:pt x="877106" y="0"/>
                  </a:moveTo>
                  <a:cubicBezTo>
                    <a:pt x="582889" y="755650"/>
                    <a:pt x="447186" y="631482"/>
                    <a:pt x="12068" y="1360756"/>
                  </a:cubicBezTo>
                  <a:cubicBezTo>
                    <a:pt x="13126" y="1682489"/>
                    <a:pt x="-1002" y="3511544"/>
                    <a:pt x="56" y="3833277"/>
                  </a:cubicBezTo>
                  <a:lnTo>
                    <a:pt x="834918" y="5138238"/>
                  </a:lnTo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  <a:lumMod val="31000"/>
                    <a:lumOff val="69000"/>
                  </a:schemeClr>
                </a:gs>
                <a:gs pos="100000">
                  <a:schemeClr val="accent6">
                    <a:shade val="100000"/>
                    <a:satMod val="115000"/>
                    <a:lumMod val="7000"/>
                    <a:lumOff val="93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grpSp>
          <p:nvGrpSpPr>
            <p:cNvPr id="143" name="Group 142"/>
            <p:cNvGrpSpPr/>
            <p:nvPr/>
          </p:nvGrpSpPr>
          <p:grpSpPr>
            <a:xfrm>
              <a:off x="4528586" y="2171863"/>
              <a:ext cx="4009610" cy="2493233"/>
              <a:chOff x="4528586" y="2254868"/>
              <a:chExt cx="4009610" cy="2493233"/>
            </a:xfrm>
          </p:grpSpPr>
          <p:sp>
            <p:nvSpPr>
              <p:cNvPr id="111" name="Rectangle 110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>
              <a:xfrm>
                <a:off x="4528586" y="2256386"/>
                <a:ext cx="4009610" cy="24917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accent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vert="horz" wrap="square" lIns="91420" tIns="45711" rIns="91420" bIns="45711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360" dirty="0">
                    <a:solidFill>
                      <a:srgbClr val="000000"/>
                    </a:solidFill>
                    <a:latin typeface="+mn-lt"/>
                    <a:cs typeface="Arial" charset="0"/>
                  </a:rPr>
                  <a:t> </a:t>
                </a:r>
              </a:p>
            </p:txBody>
          </p:sp>
          <p:sp>
            <p:nvSpPr>
              <p:cNvPr id="112" name="TextBox 111"/>
              <p:cNvSpPr txBox="1">
                <a:spLocks/>
              </p:cNvSpPr>
              <p:nvPr/>
            </p:nvSpPr>
            <p:spPr>
              <a:xfrm>
                <a:off x="4528586" y="2254868"/>
                <a:ext cx="4009610" cy="360868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vert="horz" wrap="square" lIns="72009" tIns="72009" rIns="72009" bIns="72009" numCol="1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lvl="0" indent="0" defTabSz="895350" eaLnBrk="1" hangingPunct="1">
                  <a:buClr>
                    <a:schemeClr val="tx2"/>
                  </a:buClr>
                  <a:defRPr b="1">
                    <a:solidFill>
                      <a:schemeClr val="tx2"/>
                    </a:solidFill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>
                    <a:latin typeface="+mn-lt"/>
                  </a:defRPr>
                </a:lvl4pPr>
                <a:lvl5pPr marL="746125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>
                    <a:latin typeface="+mn-lt"/>
                  </a:defRPr>
                </a:lvl9pPr>
              </a:lstStyle>
              <a:p>
                <a:r>
                  <a:rPr lang="en-US" sz="1360" dirty="0"/>
                  <a:t>Demonstration waiver initiatives</a:t>
                </a:r>
              </a:p>
            </p:txBody>
          </p:sp>
          <p:sp>
            <p:nvSpPr>
              <p:cNvPr id="113" name="TextBox 112"/>
              <p:cNvSpPr txBox="1">
                <a:spLocks/>
              </p:cNvSpPr>
              <p:nvPr/>
            </p:nvSpPr>
            <p:spPr>
              <a:xfrm>
                <a:off x="4608861" y="2642654"/>
                <a:ext cx="267968" cy="215444"/>
              </a:xfrm>
              <a:prstGeom prst="rect">
                <a:avLst/>
              </a:prstGeom>
            </p:spPr>
            <p:txBody>
              <a:bodyPr vert="horz" wrap="square" lIns="0" tIns="0" rIns="0" bIns="0" rtlCol="0" anchor="b" anchorCtr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b="1" dirty="0">
                    <a:solidFill>
                      <a:schemeClr val="tx2"/>
                    </a:solidFill>
                  </a:rPr>
                  <a:t>#</a:t>
                </a:r>
              </a:p>
            </p:txBody>
          </p:sp>
          <p:cxnSp>
            <p:nvCxnSpPr>
              <p:cNvPr id="114" name="Straight Connector 113"/>
              <p:cNvCxnSpPr>
                <a:cxnSpLocks/>
              </p:cNvCxnSpPr>
              <p:nvPr/>
            </p:nvCxnSpPr>
            <p:spPr>
              <a:xfrm>
                <a:off x="4608861" y="2877148"/>
                <a:ext cx="267968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>
                <a:spLocks/>
              </p:cNvSpPr>
              <p:nvPr/>
            </p:nvSpPr>
            <p:spPr>
              <a:xfrm>
                <a:off x="4954584" y="2642654"/>
                <a:ext cx="1548166" cy="215444"/>
              </a:xfrm>
              <a:prstGeom prst="rect">
                <a:avLst/>
              </a:prstGeom>
            </p:spPr>
            <p:txBody>
              <a:bodyPr vert="horz" wrap="square" lIns="0" tIns="0" rIns="0" bIns="0" rtlCol="0" anchor="b" anchorCtr="0">
                <a:spAutoFit/>
              </a:bodyPr>
              <a:lstStyle>
                <a:lvl1pPr marL="0" lvl="0" indent="0" defTabSz="895350" eaLnBrk="1" hangingPunct="1">
                  <a:buClr>
                    <a:schemeClr val="tx2"/>
                  </a:buClr>
                  <a:defRPr baseline="0">
                    <a:latin typeface="+mn-lt"/>
                  </a:defRPr>
                </a:lvl1pPr>
                <a:lvl2pPr marL="193675" lvl="1" indent="-192088" defTabSz="895350" eaLnBrk="1" hangingPunct="1">
                  <a:buClr>
                    <a:schemeClr val="tx2"/>
                  </a:buClr>
                  <a:buSzPct val="125000"/>
                  <a:buFont typeface="Arial" charset="0"/>
                  <a:buChar char="▪"/>
                  <a:defRPr baseline="0">
                    <a:latin typeface="+mn-lt"/>
                  </a:defRPr>
                </a:lvl2pPr>
                <a:lvl3pPr marL="457200" lvl="2" indent="-261938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–"/>
                  <a:defRPr baseline="0">
                    <a:latin typeface="+mn-lt"/>
                  </a:defRPr>
                </a:lvl3pPr>
                <a:lvl4pPr marL="614363" lvl="3" indent="-155575" defTabSz="895350" eaLnBrk="1" hangingPunct="1">
                  <a:buClr>
                    <a:schemeClr val="tx2"/>
                  </a:buClr>
                  <a:buSzPct val="120000"/>
                  <a:buFont typeface="Arial" charset="0"/>
                  <a:buChar char="▫"/>
                  <a:defRPr baseline="0">
                    <a:latin typeface="+mn-lt"/>
                  </a:defRPr>
                </a:lvl4pPr>
                <a:lvl5pPr marL="749808" lvl="4" indent="-130175" defTabSz="895350" eaLnBrk="1" hangingPunct="1"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5pPr>
                <a:lvl6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6pPr>
                <a:lvl7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7pPr>
                <a:lvl8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8pPr>
                <a:lvl9pPr marL="749808" indent="-130175" defTabSz="89535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baseline="0">
                    <a:latin typeface="+mn-lt"/>
                  </a:defRPr>
                </a:lvl9pPr>
              </a:lstStyle>
              <a:p>
                <a:r>
                  <a:rPr lang="en-US" sz="1360" b="1" dirty="0">
                    <a:solidFill>
                      <a:schemeClr val="tx2"/>
                    </a:solidFill>
                  </a:rPr>
                  <a:t>Initiative</a:t>
                </a:r>
              </a:p>
            </p:txBody>
          </p:sp>
          <p:cxnSp>
            <p:nvCxnSpPr>
              <p:cNvPr id="116" name="Straight Connector 115"/>
              <p:cNvCxnSpPr>
                <a:cxnSpLocks/>
              </p:cNvCxnSpPr>
              <p:nvPr/>
            </p:nvCxnSpPr>
            <p:spPr>
              <a:xfrm>
                <a:off x="4954584" y="2877148"/>
                <a:ext cx="3414310" cy="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Group 61"/>
              <p:cNvGrpSpPr/>
              <p:nvPr/>
            </p:nvGrpSpPr>
            <p:grpSpPr>
              <a:xfrm>
                <a:off x="4608861" y="2933878"/>
                <a:ext cx="3763682" cy="418576"/>
                <a:chOff x="4860653" y="1288314"/>
                <a:chExt cx="3763682" cy="418576"/>
              </a:xfrm>
            </p:grpSpPr>
            <p:sp>
              <p:nvSpPr>
                <p:cNvPr id="117" name="TextBox 116"/>
                <p:cNvSpPr txBox="1">
                  <a:spLocks/>
                </p:cNvSpPr>
                <p:nvPr/>
              </p:nvSpPr>
              <p:spPr>
                <a:xfrm>
                  <a:off x="4860653" y="1288314"/>
                  <a:ext cx="267968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1</a:t>
                  </a:r>
                </a:p>
              </p:txBody>
            </p:sp>
            <p:sp>
              <p:nvSpPr>
                <p:cNvPr id="118" name="TextBox 117"/>
                <p:cNvSpPr txBox="1">
                  <a:spLocks/>
                </p:cNvSpPr>
                <p:nvPr/>
              </p:nvSpPr>
              <p:spPr>
                <a:xfrm>
                  <a:off x="5206376" y="1288314"/>
                  <a:ext cx="3417959" cy="418576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Behavioral and physical health integration initiatives</a:t>
                  </a: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4608861" y="3455152"/>
                <a:ext cx="3763682" cy="215444"/>
                <a:chOff x="4860653" y="1672100"/>
                <a:chExt cx="3763682" cy="215444"/>
              </a:xfrm>
            </p:grpSpPr>
            <p:sp>
              <p:nvSpPr>
                <p:cNvPr id="119" name="TextBox 118"/>
                <p:cNvSpPr txBox="1">
                  <a:spLocks/>
                </p:cNvSpPr>
                <p:nvPr/>
              </p:nvSpPr>
              <p:spPr>
                <a:xfrm>
                  <a:off x="4860653" y="1672100"/>
                  <a:ext cx="267968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2</a:t>
                  </a:r>
                </a:p>
              </p:txBody>
            </p:sp>
            <p:sp>
              <p:nvSpPr>
                <p:cNvPr id="120" name="TextBox 119"/>
                <p:cNvSpPr txBox="1">
                  <a:spLocks/>
                </p:cNvSpPr>
                <p:nvPr/>
              </p:nvSpPr>
              <p:spPr>
                <a:xfrm>
                  <a:off x="5206376" y="1672100"/>
                  <a:ext cx="3417959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no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Infant/Early childhood mental health interventions</a:t>
                  </a: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4608861" y="3930244"/>
                <a:ext cx="3763682" cy="215444"/>
                <a:chOff x="4860653" y="2012487"/>
                <a:chExt cx="3763682" cy="215444"/>
              </a:xfrm>
            </p:grpSpPr>
            <p:sp>
              <p:nvSpPr>
                <p:cNvPr id="121" name="TextBox 120"/>
                <p:cNvSpPr txBox="1">
                  <a:spLocks/>
                </p:cNvSpPr>
                <p:nvPr/>
              </p:nvSpPr>
              <p:spPr>
                <a:xfrm>
                  <a:off x="4860653" y="2012487"/>
                  <a:ext cx="267968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3</a:t>
                  </a:r>
                </a:p>
              </p:txBody>
            </p:sp>
            <p:sp>
              <p:nvSpPr>
                <p:cNvPr id="122" name="TextBox 121"/>
                <p:cNvSpPr txBox="1">
                  <a:spLocks/>
                </p:cNvSpPr>
                <p:nvPr/>
              </p:nvSpPr>
              <p:spPr>
                <a:xfrm>
                  <a:off x="5206376" y="2012487"/>
                  <a:ext cx="3417959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no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Workforce-strengthening initiatives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4608861" y="4322734"/>
                <a:ext cx="3763682" cy="215444"/>
                <a:chOff x="4860653" y="2728489"/>
                <a:chExt cx="3763682" cy="215444"/>
              </a:xfrm>
            </p:grpSpPr>
            <p:sp>
              <p:nvSpPr>
                <p:cNvPr id="123" name="TextBox 122"/>
                <p:cNvSpPr txBox="1">
                  <a:spLocks/>
                </p:cNvSpPr>
                <p:nvPr/>
              </p:nvSpPr>
              <p:spPr>
                <a:xfrm>
                  <a:off x="4860653" y="2728489"/>
                  <a:ext cx="267968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4</a:t>
                  </a:r>
                </a:p>
              </p:txBody>
            </p:sp>
            <p:sp>
              <p:nvSpPr>
                <p:cNvPr id="124" name="TextBox 123"/>
                <p:cNvSpPr txBox="1">
                  <a:spLocks/>
                </p:cNvSpPr>
                <p:nvPr/>
              </p:nvSpPr>
              <p:spPr>
                <a:xfrm>
                  <a:off x="5206376" y="2728489"/>
                  <a:ext cx="3417959" cy="215444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noAutofit/>
                </a:bodyPr>
                <a:lstStyle>
                  <a:lvl1pPr marL="0" lvl="0" indent="0" defTabSz="895350" eaLnBrk="1" hangingPunct="1">
                    <a:buClr>
                      <a:schemeClr val="tx2"/>
                    </a:buClr>
                    <a:defRPr baseline="0">
                      <a:latin typeface="+mn-lt"/>
                    </a:defRPr>
                  </a:lvl1pPr>
                  <a:lvl2pPr marL="193675" lvl="1" indent="-192088" defTabSz="895350" eaLnBrk="1" hangingPunct="1">
                    <a:buClr>
                      <a:schemeClr val="tx2"/>
                    </a:buClr>
                    <a:buSzPct val="125000"/>
                    <a:buFont typeface="Arial" charset="0"/>
                    <a:buChar char="▪"/>
                    <a:defRPr baseline="0">
                      <a:latin typeface="+mn-lt"/>
                    </a:defRPr>
                  </a:lvl2pPr>
                  <a:lvl3pPr marL="457200" lvl="2" indent="-261938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–"/>
                    <a:defRPr baseline="0">
                      <a:latin typeface="+mn-lt"/>
                    </a:defRPr>
                  </a:lvl3pPr>
                  <a:lvl4pPr marL="614363" lvl="3" indent="-155575" defTabSz="895350" eaLnBrk="1" hangingPunct="1">
                    <a:buClr>
                      <a:schemeClr val="tx2"/>
                    </a:buClr>
                    <a:buSzPct val="120000"/>
                    <a:buFont typeface="Arial" charset="0"/>
                    <a:buChar char="▫"/>
                    <a:defRPr baseline="0">
                      <a:latin typeface="+mn-lt"/>
                    </a:defRPr>
                  </a:lvl4pPr>
                  <a:lvl5pPr marL="749808" lvl="4" indent="-130175" defTabSz="895350" eaLnBrk="1" hangingPunct="1"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5pPr>
                  <a:lvl6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6pPr>
                  <a:lvl7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7pPr>
                  <a:lvl8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8pPr>
                  <a:lvl9pPr marL="749808" indent="-130175" defTabSz="89535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9000"/>
                    <a:buFont typeface="Arial" charset="0"/>
                    <a:buChar char="-"/>
                    <a:defRPr baseline="0">
                      <a:latin typeface="+mn-lt"/>
                    </a:defRPr>
                  </a:lvl9pPr>
                </a:lstStyle>
                <a:p>
                  <a:r>
                    <a:rPr lang="en-US" sz="1360" dirty="0"/>
                    <a:t>First episode psychosis (</a:t>
                  </a:r>
                  <a:r>
                    <a:rPr lang="en-US" sz="1360" dirty="0" err="1"/>
                    <a:t>FEP</a:t>
                  </a:r>
                  <a:r>
                    <a:rPr lang="en-US" sz="1360" dirty="0"/>
                    <a:t>) programs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9921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30188"/>
            <a:ext cx="8618537" cy="584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The State will also pursue initiatives outside the waiver to advance its behavioral health strategy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14746" y="2045052"/>
            <a:ext cx="4255133" cy="3217735"/>
            <a:chOff x="845343" y="1352378"/>
            <a:chExt cx="7155657" cy="4789488"/>
          </a:xfrm>
        </p:grpSpPr>
        <p:sp>
          <p:nvSpPr>
            <p:cNvPr id="16" name="Freeform 5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845344" y="3178003"/>
              <a:ext cx="2382838" cy="2963863"/>
            </a:xfrm>
            <a:custGeom>
              <a:avLst/>
              <a:gdLst>
                <a:gd name="T0" fmla="*/ 2147483647 w 830"/>
                <a:gd name="T1" fmla="*/ 2147483647 h 1032"/>
                <a:gd name="T2" fmla="*/ 2147483647 w 830"/>
                <a:gd name="T3" fmla="*/ 2147483647 h 1032"/>
                <a:gd name="T4" fmla="*/ 2147483647 w 830"/>
                <a:gd name="T5" fmla="*/ 2147483647 h 1032"/>
                <a:gd name="T6" fmla="*/ 2147483647 w 830"/>
                <a:gd name="T7" fmla="*/ 2147483647 h 1032"/>
                <a:gd name="T8" fmla="*/ 2147483647 w 830"/>
                <a:gd name="T9" fmla="*/ 2147483647 h 1032"/>
                <a:gd name="T10" fmla="*/ 2147483647 w 830"/>
                <a:gd name="T11" fmla="*/ 2147483647 h 1032"/>
                <a:gd name="T12" fmla="*/ 2147483647 w 830"/>
                <a:gd name="T13" fmla="*/ 2147483647 h 1032"/>
                <a:gd name="T14" fmla="*/ 2147483647 w 830"/>
                <a:gd name="T15" fmla="*/ 2147483647 h 1032"/>
                <a:gd name="T16" fmla="*/ 2147483647 w 830"/>
                <a:gd name="T17" fmla="*/ 2147483647 h 1032"/>
                <a:gd name="T18" fmla="*/ 2147483647 w 830"/>
                <a:gd name="T19" fmla="*/ 2147483647 h 1032"/>
                <a:gd name="T20" fmla="*/ 2147483647 w 830"/>
                <a:gd name="T21" fmla="*/ 2147483647 h 1032"/>
                <a:gd name="T22" fmla="*/ 2147483647 w 830"/>
                <a:gd name="T23" fmla="*/ 2147483647 h 1032"/>
                <a:gd name="T24" fmla="*/ 2147483647 w 830"/>
                <a:gd name="T25" fmla="*/ 2147483647 h 1032"/>
                <a:gd name="T26" fmla="*/ 2147483647 w 830"/>
                <a:gd name="T27" fmla="*/ 2147483647 h 1032"/>
                <a:gd name="T28" fmla="*/ 2147483647 w 830"/>
                <a:gd name="T29" fmla="*/ 2147483647 h 1032"/>
                <a:gd name="T30" fmla="*/ 2147483647 w 830"/>
                <a:gd name="T31" fmla="*/ 2147483647 h 1032"/>
                <a:gd name="T32" fmla="*/ 2147483647 w 830"/>
                <a:gd name="T33" fmla="*/ 2147483647 h 1032"/>
                <a:gd name="T34" fmla="*/ 2147483647 w 830"/>
                <a:gd name="T35" fmla="*/ 2147483647 h 1032"/>
                <a:gd name="T36" fmla="*/ 2147483647 w 830"/>
                <a:gd name="T37" fmla="*/ 0 h 1032"/>
                <a:gd name="T38" fmla="*/ 2147483647 w 830"/>
                <a:gd name="T39" fmla="*/ 2147483647 h 1032"/>
                <a:gd name="T40" fmla="*/ 2147483647 w 830"/>
                <a:gd name="T41" fmla="*/ 2147483647 h 1032"/>
                <a:gd name="T42" fmla="*/ 2147483647 w 830"/>
                <a:gd name="T43" fmla="*/ 2147483647 h 1032"/>
                <a:gd name="T44" fmla="*/ 2147483647 w 830"/>
                <a:gd name="T45" fmla="*/ 2147483647 h 1032"/>
                <a:gd name="T46" fmla="*/ 2147483647 w 830"/>
                <a:gd name="T47" fmla="*/ 2147483647 h 1032"/>
                <a:gd name="T48" fmla="*/ 0 w 830"/>
                <a:gd name="T49" fmla="*/ 2147483647 h 1032"/>
                <a:gd name="T50" fmla="*/ 0 w 830"/>
                <a:gd name="T51" fmla="*/ 2147483647 h 1032"/>
                <a:gd name="T52" fmla="*/ 0 w 830"/>
                <a:gd name="T53" fmla="*/ 2147483647 h 1032"/>
                <a:gd name="T54" fmla="*/ 0 w 830"/>
                <a:gd name="T55" fmla="*/ 2147483647 h 1032"/>
                <a:gd name="T56" fmla="*/ 2147483647 w 830"/>
                <a:gd name="T57" fmla="*/ 2147483647 h 1032"/>
                <a:gd name="T58" fmla="*/ 2147483647 w 830"/>
                <a:gd name="T59" fmla="*/ 2147483647 h 1032"/>
                <a:gd name="T60" fmla="*/ 2147483647 w 830"/>
                <a:gd name="T61" fmla="*/ 2147483647 h 1032"/>
                <a:gd name="T62" fmla="*/ 2147483647 w 830"/>
                <a:gd name="T63" fmla="*/ 2147483647 h 10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0"/>
                <a:gd name="T97" fmla="*/ 0 h 1032"/>
                <a:gd name="T98" fmla="*/ 830 w 830"/>
                <a:gd name="T99" fmla="*/ 1032 h 10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0" h="1032">
                  <a:moveTo>
                    <a:pt x="830" y="678"/>
                  </a:moveTo>
                  <a:cubicBezTo>
                    <a:pt x="830" y="678"/>
                    <a:pt x="826" y="596"/>
                    <a:pt x="748" y="678"/>
                  </a:cubicBezTo>
                  <a:cubicBezTo>
                    <a:pt x="746" y="679"/>
                    <a:pt x="746" y="679"/>
                    <a:pt x="746" y="679"/>
                  </a:cubicBezTo>
                  <a:cubicBezTo>
                    <a:pt x="735" y="687"/>
                    <a:pt x="721" y="691"/>
                    <a:pt x="705" y="691"/>
                  </a:cubicBezTo>
                  <a:cubicBezTo>
                    <a:pt x="665" y="691"/>
                    <a:pt x="632" y="659"/>
                    <a:pt x="632" y="618"/>
                  </a:cubicBezTo>
                  <a:cubicBezTo>
                    <a:pt x="632" y="577"/>
                    <a:pt x="665" y="544"/>
                    <a:pt x="705" y="544"/>
                  </a:cubicBezTo>
                  <a:cubicBezTo>
                    <a:pt x="721" y="544"/>
                    <a:pt x="735" y="548"/>
                    <a:pt x="747" y="557"/>
                  </a:cubicBezTo>
                  <a:cubicBezTo>
                    <a:pt x="748" y="558"/>
                    <a:pt x="748" y="558"/>
                    <a:pt x="748" y="558"/>
                  </a:cubicBezTo>
                  <a:cubicBezTo>
                    <a:pt x="826" y="640"/>
                    <a:pt x="830" y="558"/>
                    <a:pt x="830" y="558"/>
                  </a:cubicBezTo>
                  <a:cubicBezTo>
                    <a:pt x="830" y="431"/>
                    <a:pt x="830" y="431"/>
                    <a:pt x="830" y="431"/>
                  </a:cubicBezTo>
                  <a:cubicBezTo>
                    <a:pt x="830" y="413"/>
                    <a:pt x="830" y="413"/>
                    <a:pt x="830" y="413"/>
                  </a:cubicBezTo>
                  <a:cubicBezTo>
                    <a:pt x="830" y="209"/>
                    <a:pt x="830" y="209"/>
                    <a:pt x="830" y="209"/>
                  </a:cubicBezTo>
                  <a:cubicBezTo>
                    <a:pt x="830" y="198"/>
                    <a:pt x="830" y="198"/>
                    <a:pt x="830" y="198"/>
                  </a:cubicBezTo>
                  <a:cubicBezTo>
                    <a:pt x="488" y="198"/>
                    <a:pt x="488" y="198"/>
                    <a:pt x="488" y="198"/>
                  </a:cubicBezTo>
                  <a:cubicBezTo>
                    <a:pt x="472" y="198"/>
                    <a:pt x="472" y="198"/>
                    <a:pt x="472" y="198"/>
                  </a:cubicBezTo>
                  <a:cubicBezTo>
                    <a:pt x="472" y="198"/>
                    <a:pt x="391" y="194"/>
                    <a:pt x="472" y="116"/>
                  </a:cubicBezTo>
                  <a:cubicBezTo>
                    <a:pt x="473" y="115"/>
                    <a:pt x="473" y="115"/>
                    <a:pt x="473" y="115"/>
                  </a:cubicBezTo>
                  <a:cubicBezTo>
                    <a:pt x="482" y="103"/>
                    <a:pt x="486" y="90"/>
                    <a:pt x="486" y="74"/>
                  </a:cubicBezTo>
                  <a:cubicBezTo>
                    <a:pt x="486" y="33"/>
                    <a:pt x="453" y="0"/>
                    <a:pt x="413" y="0"/>
                  </a:cubicBezTo>
                  <a:cubicBezTo>
                    <a:pt x="372" y="0"/>
                    <a:pt x="339" y="33"/>
                    <a:pt x="339" y="74"/>
                  </a:cubicBezTo>
                  <a:cubicBezTo>
                    <a:pt x="339" y="89"/>
                    <a:pt x="344" y="103"/>
                    <a:pt x="351" y="114"/>
                  </a:cubicBezTo>
                  <a:cubicBezTo>
                    <a:pt x="353" y="116"/>
                    <a:pt x="353" y="116"/>
                    <a:pt x="353" y="116"/>
                  </a:cubicBezTo>
                  <a:cubicBezTo>
                    <a:pt x="434" y="194"/>
                    <a:pt x="352" y="198"/>
                    <a:pt x="352" y="198"/>
                  </a:cubicBezTo>
                  <a:cubicBezTo>
                    <a:pt x="336" y="198"/>
                    <a:pt x="336" y="198"/>
                    <a:pt x="336" y="198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0" y="519"/>
                    <a:pt x="0" y="519"/>
                    <a:pt x="0" y="519"/>
                  </a:cubicBezTo>
                  <a:cubicBezTo>
                    <a:pt x="0" y="762"/>
                    <a:pt x="0" y="762"/>
                    <a:pt x="0" y="762"/>
                  </a:cubicBezTo>
                  <a:cubicBezTo>
                    <a:pt x="0" y="1032"/>
                    <a:pt x="0" y="1032"/>
                    <a:pt x="0" y="1032"/>
                  </a:cubicBezTo>
                  <a:cubicBezTo>
                    <a:pt x="830" y="1032"/>
                    <a:pt x="830" y="1032"/>
                    <a:pt x="830" y="1032"/>
                  </a:cubicBezTo>
                  <a:cubicBezTo>
                    <a:pt x="830" y="804"/>
                    <a:pt x="830" y="804"/>
                    <a:pt x="830" y="804"/>
                  </a:cubicBezTo>
                  <a:cubicBezTo>
                    <a:pt x="830" y="794"/>
                    <a:pt x="830" y="794"/>
                    <a:pt x="830" y="794"/>
                  </a:cubicBezTo>
                  <a:lnTo>
                    <a:pt x="830" y="678"/>
                  </a:lnTo>
                  <a:close/>
                </a:path>
              </a:pathLst>
            </a:custGeom>
            <a:solidFill>
              <a:schemeClr val="accent1">
                <a:lumMod val="25000"/>
                <a:alpha val="86000"/>
              </a:schemeClr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algn="ctr"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7" name="Freeform 6"/>
            <p:cNvSpPr>
              <a:spLocks/>
            </p:cNvSpPr>
            <p:nvPr>
              <p:custDataLst>
                <p:tags r:id="rId2"/>
              </p:custDataLst>
            </p:nvPr>
          </p:nvSpPr>
          <p:spPr bwMode="gray">
            <a:xfrm>
              <a:off x="2658269" y="3746328"/>
              <a:ext cx="3532187" cy="2395538"/>
            </a:xfrm>
            <a:custGeom>
              <a:avLst/>
              <a:gdLst>
                <a:gd name="T0" fmla="*/ 2147483647 w 1230"/>
                <a:gd name="T1" fmla="*/ 2147483647 h 834"/>
                <a:gd name="T2" fmla="*/ 2147483647 w 1230"/>
                <a:gd name="T3" fmla="*/ 2147483647 h 834"/>
                <a:gd name="T4" fmla="*/ 2147483647 w 1230"/>
                <a:gd name="T5" fmla="*/ 2147483647 h 834"/>
                <a:gd name="T6" fmla="*/ 2147483647 w 1230"/>
                <a:gd name="T7" fmla="*/ 2147483647 h 834"/>
                <a:gd name="T8" fmla="*/ 2147483647 w 1230"/>
                <a:gd name="T9" fmla="*/ 2147483647 h 834"/>
                <a:gd name="T10" fmla="*/ 2147483647 w 1230"/>
                <a:gd name="T11" fmla="*/ 2147483647 h 834"/>
                <a:gd name="T12" fmla="*/ 2147483647 w 1230"/>
                <a:gd name="T13" fmla="*/ 2147483647 h 834"/>
                <a:gd name="T14" fmla="*/ 2147483647 w 1230"/>
                <a:gd name="T15" fmla="*/ 2147483647 h 834"/>
                <a:gd name="T16" fmla="*/ 2147483647 w 1230"/>
                <a:gd name="T17" fmla="*/ 2147483647 h 834"/>
                <a:gd name="T18" fmla="*/ 2147483647 w 1230"/>
                <a:gd name="T19" fmla="*/ 2147483647 h 834"/>
                <a:gd name="T20" fmla="*/ 2147483647 w 1230"/>
                <a:gd name="T21" fmla="*/ 2147483647 h 834"/>
                <a:gd name="T22" fmla="*/ 2147483647 w 1230"/>
                <a:gd name="T23" fmla="*/ 2147483647 h 834"/>
                <a:gd name="T24" fmla="*/ 2147483647 w 1230"/>
                <a:gd name="T25" fmla="*/ 2147483647 h 834"/>
                <a:gd name="T26" fmla="*/ 2147483647 w 1230"/>
                <a:gd name="T27" fmla="*/ 2147483647 h 834"/>
                <a:gd name="T28" fmla="*/ 2147483647 w 1230"/>
                <a:gd name="T29" fmla="*/ 2147483647 h 834"/>
                <a:gd name="T30" fmla="*/ 2147483647 w 1230"/>
                <a:gd name="T31" fmla="*/ 2147483647 h 834"/>
                <a:gd name="T32" fmla="*/ 2147483647 w 1230"/>
                <a:gd name="T33" fmla="*/ 0 h 834"/>
                <a:gd name="T34" fmla="*/ 2147483647 w 1230"/>
                <a:gd name="T35" fmla="*/ 0 h 834"/>
                <a:gd name="T36" fmla="*/ 2147483647 w 1230"/>
                <a:gd name="T37" fmla="*/ 0 h 834"/>
                <a:gd name="T38" fmla="*/ 2147483647 w 1230"/>
                <a:gd name="T39" fmla="*/ 0 h 834"/>
                <a:gd name="T40" fmla="*/ 2147483647 w 1230"/>
                <a:gd name="T41" fmla="*/ 0 h 834"/>
                <a:gd name="T42" fmla="*/ 2147483647 w 1230"/>
                <a:gd name="T43" fmla="*/ 2147483647 h 834"/>
                <a:gd name="T44" fmla="*/ 2147483647 w 1230"/>
                <a:gd name="T45" fmla="*/ 2147483647 h 834"/>
                <a:gd name="T46" fmla="*/ 2147483647 w 1230"/>
                <a:gd name="T47" fmla="*/ 2147483647 h 834"/>
                <a:gd name="T48" fmla="*/ 2147483647 w 1230"/>
                <a:gd name="T49" fmla="*/ 2147483647 h 834"/>
                <a:gd name="T50" fmla="*/ 2147483647 w 1230"/>
                <a:gd name="T51" fmla="*/ 2147483647 h 834"/>
                <a:gd name="T52" fmla="*/ 2147483647 w 1230"/>
                <a:gd name="T53" fmla="*/ 2147483647 h 834"/>
                <a:gd name="T54" fmla="*/ 2147483647 w 1230"/>
                <a:gd name="T55" fmla="*/ 2147483647 h 834"/>
                <a:gd name="T56" fmla="*/ 2147483647 w 1230"/>
                <a:gd name="T57" fmla="*/ 0 h 834"/>
                <a:gd name="T58" fmla="*/ 2147483647 w 1230"/>
                <a:gd name="T59" fmla="*/ 0 h 834"/>
                <a:gd name="T60" fmla="*/ 2147483647 w 1230"/>
                <a:gd name="T61" fmla="*/ 0 h 834"/>
                <a:gd name="T62" fmla="*/ 2147483647 w 1230"/>
                <a:gd name="T63" fmla="*/ 0 h 834"/>
                <a:gd name="T64" fmla="*/ 2147483647 w 1230"/>
                <a:gd name="T65" fmla="*/ 2147483647 h 834"/>
                <a:gd name="T66" fmla="*/ 2147483647 w 1230"/>
                <a:gd name="T67" fmla="*/ 2147483647 h 834"/>
                <a:gd name="T68" fmla="*/ 2147483647 w 1230"/>
                <a:gd name="T69" fmla="*/ 2147483647 h 834"/>
                <a:gd name="T70" fmla="*/ 2147483647 w 1230"/>
                <a:gd name="T71" fmla="*/ 2147483647 h 834"/>
                <a:gd name="T72" fmla="*/ 2147483647 w 1230"/>
                <a:gd name="T73" fmla="*/ 2147483647 h 834"/>
                <a:gd name="T74" fmla="*/ 2147483647 w 1230"/>
                <a:gd name="T75" fmla="*/ 2147483647 h 834"/>
                <a:gd name="T76" fmla="*/ 2147483647 w 1230"/>
                <a:gd name="T77" fmla="*/ 2147483647 h 834"/>
                <a:gd name="T78" fmla="*/ 0 w 1230"/>
                <a:gd name="T79" fmla="*/ 2147483647 h 834"/>
                <a:gd name="T80" fmla="*/ 2147483647 w 1230"/>
                <a:gd name="T81" fmla="*/ 2147483647 h 834"/>
                <a:gd name="T82" fmla="*/ 2147483647 w 1230"/>
                <a:gd name="T83" fmla="*/ 2147483647 h 834"/>
                <a:gd name="T84" fmla="*/ 2147483647 w 1230"/>
                <a:gd name="T85" fmla="*/ 2147483647 h 834"/>
                <a:gd name="T86" fmla="*/ 2147483647 w 1230"/>
                <a:gd name="T87" fmla="*/ 2147483647 h 834"/>
                <a:gd name="T88" fmla="*/ 2147483647 w 1230"/>
                <a:gd name="T89" fmla="*/ 2147483647 h 834"/>
                <a:gd name="T90" fmla="*/ 2147483647 w 1230"/>
                <a:gd name="T91" fmla="*/ 2147483647 h 834"/>
                <a:gd name="T92" fmla="*/ 2147483647 w 1230"/>
                <a:gd name="T93" fmla="*/ 2147483647 h 8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30"/>
                <a:gd name="T142" fmla="*/ 0 h 834"/>
                <a:gd name="T143" fmla="*/ 1230 w 1230"/>
                <a:gd name="T144" fmla="*/ 834 h 83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30" h="834">
                  <a:moveTo>
                    <a:pt x="198" y="634"/>
                  </a:moveTo>
                  <a:cubicBezTo>
                    <a:pt x="198" y="834"/>
                    <a:pt x="198" y="834"/>
                    <a:pt x="198" y="834"/>
                  </a:cubicBezTo>
                  <a:cubicBezTo>
                    <a:pt x="468" y="834"/>
                    <a:pt x="468" y="834"/>
                    <a:pt x="468" y="834"/>
                  </a:cubicBezTo>
                  <a:cubicBezTo>
                    <a:pt x="711" y="834"/>
                    <a:pt x="711" y="834"/>
                    <a:pt x="711" y="834"/>
                  </a:cubicBezTo>
                  <a:cubicBezTo>
                    <a:pt x="1032" y="834"/>
                    <a:pt x="1032" y="834"/>
                    <a:pt x="1032" y="834"/>
                  </a:cubicBezTo>
                  <a:cubicBezTo>
                    <a:pt x="1032" y="496"/>
                    <a:pt x="1032" y="496"/>
                    <a:pt x="1032" y="496"/>
                  </a:cubicBezTo>
                  <a:cubicBezTo>
                    <a:pt x="1032" y="480"/>
                    <a:pt x="1032" y="480"/>
                    <a:pt x="1032" y="480"/>
                  </a:cubicBezTo>
                  <a:cubicBezTo>
                    <a:pt x="1032" y="480"/>
                    <a:pt x="1035" y="398"/>
                    <a:pt x="1113" y="479"/>
                  </a:cubicBezTo>
                  <a:cubicBezTo>
                    <a:pt x="1115" y="481"/>
                    <a:pt x="1115" y="481"/>
                    <a:pt x="1115" y="481"/>
                  </a:cubicBezTo>
                  <a:cubicBezTo>
                    <a:pt x="1127" y="489"/>
                    <a:pt x="1141" y="493"/>
                    <a:pt x="1156" y="493"/>
                  </a:cubicBezTo>
                  <a:cubicBezTo>
                    <a:pt x="1197" y="493"/>
                    <a:pt x="1230" y="460"/>
                    <a:pt x="1230" y="419"/>
                  </a:cubicBezTo>
                  <a:cubicBezTo>
                    <a:pt x="1230" y="378"/>
                    <a:pt x="1197" y="345"/>
                    <a:pt x="1156" y="345"/>
                  </a:cubicBezTo>
                  <a:cubicBezTo>
                    <a:pt x="1140" y="345"/>
                    <a:pt x="1127" y="349"/>
                    <a:pt x="1115" y="358"/>
                  </a:cubicBezTo>
                  <a:cubicBezTo>
                    <a:pt x="1113" y="360"/>
                    <a:pt x="1113" y="360"/>
                    <a:pt x="1113" y="360"/>
                  </a:cubicBezTo>
                  <a:cubicBezTo>
                    <a:pt x="1035" y="441"/>
                    <a:pt x="1032" y="359"/>
                    <a:pt x="1032" y="359"/>
                  </a:cubicBezTo>
                  <a:cubicBezTo>
                    <a:pt x="1032" y="343"/>
                    <a:pt x="1032" y="343"/>
                    <a:pt x="1032" y="343"/>
                  </a:cubicBezTo>
                  <a:cubicBezTo>
                    <a:pt x="1032" y="0"/>
                    <a:pt x="1032" y="0"/>
                    <a:pt x="1032" y="0"/>
                  </a:cubicBezTo>
                  <a:cubicBezTo>
                    <a:pt x="1021" y="0"/>
                    <a:pt x="1021" y="0"/>
                    <a:pt x="1021" y="0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799" y="0"/>
                    <a:pt x="799" y="0"/>
                    <a:pt x="799" y="0"/>
                  </a:cubicBezTo>
                  <a:cubicBezTo>
                    <a:pt x="672" y="0"/>
                    <a:pt x="672" y="0"/>
                    <a:pt x="672" y="0"/>
                  </a:cubicBezTo>
                  <a:cubicBezTo>
                    <a:pt x="672" y="0"/>
                    <a:pt x="590" y="4"/>
                    <a:pt x="671" y="82"/>
                  </a:cubicBezTo>
                  <a:cubicBezTo>
                    <a:pt x="673" y="83"/>
                    <a:pt x="673" y="83"/>
                    <a:pt x="673" y="83"/>
                  </a:cubicBezTo>
                  <a:cubicBezTo>
                    <a:pt x="681" y="95"/>
                    <a:pt x="685" y="109"/>
                    <a:pt x="685" y="125"/>
                  </a:cubicBezTo>
                  <a:cubicBezTo>
                    <a:pt x="685" y="166"/>
                    <a:pt x="652" y="199"/>
                    <a:pt x="612" y="199"/>
                  </a:cubicBezTo>
                  <a:cubicBezTo>
                    <a:pt x="571" y="199"/>
                    <a:pt x="538" y="166"/>
                    <a:pt x="538" y="125"/>
                  </a:cubicBezTo>
                  <a:cubicBezTo>
                    <a:pt x="538" y="110"/>
                    <a:pt x="543" y="96"/>
                    <a:pt x="551" y="84"/>
                  </a:cubicBezTo>
                  <a:cubicBezTo>
                    <a:pt x="552" y="82"/>
                    <a:pt x="552" y="82"/>
                    <a:pt x="552" y="82"/>
                  </a:cubicBezTo>
                  <a:cubicBezTo>
                    <a:pt x="633" y="4"/>
                    <a:pt x="552" y="0"/>
                    <a:pt x="552" y="0"/>
                  </a:cubicBezTo>
                  <a:cubicBezTo>
                    <a:pt x="436" y="0"/>
                    <a:pt x="436" y="0"/>
                    <a:pt x="436" y="0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172"/>
                    <a:pt x="198" y="172"/>
                    <a:pt x="198" y="172"/>
                  </a:cubicBezTo>
                  <a:cubicBezTo>
                    <a:pt x="198" y="280"/>
                    <a:pt x="198" y="280"/>
                    <a:pt x="198" y="280"/>
                  </a:cubicBezTo>
                  <a:cubicBezTo>
                    <a:pt x="198" y="343"/>
                    <a:pt x="198" y="343"/>
                    <a:pt x="198" y="343"/>
                  </a:cubicBezTo>
                  <a:cubicBezTo>
                    <a:pt x="198" y="359"/>
                    <a:pt x="198" y="359"/>
                    <a:pt x="198" y="359"/>
                  </a:cubicBezTo>
                  <a:cubicBezTo>
                    <a:pt x="198" y="359"/>
                    <a:pt x="194" y="441"/>
                    <a:pt x="116" y="359"/>
                  </a:cubicBezTo>
                  <a:cubicBezTo>
                    <a:pt x="115" y="358"/>
                    <a:pt x="115" y="358"/>
                    <a:pt x="115" y="358"/>
                  </a:cubicBezTo>
                  <a:cubicBezTo>
                    <a:pt x="103" y="349"/>
                    <a:pt x="90" y="345"/>
                    <a:pt x="73" y="345"/>
                  </a:cubicBezTo>
                  <a:cubicBezTo>
                    <a:pt x="33" y="345"/>
                    <a:pt x="0" y="378"/>
                    <a:pt x="0" y="419"/>
                  </a:cubicBezTo>
                  <a:cubicBezTo>
                    <a:pt x="0" y="460"/>
                    <a:pt x="33" y="493"/>
                    <a:pt x="73" y="493"/>
                  </a:cubicBezTo>
                  <a:cubicBezTo>
                    <a:pt x="89" y="493"/>
                    <a:pt x="103" y="488"/>
                    <a:pt x="114" y="480"/>
                  </a:cubicBezTo>
                  <a:cubicBezTo>
                    <a:pt x="116" y="479"/>
                    <a:pt x="116" y="479"/>
                    <a:pt x="116" y="479"/>
                  </a:cubicBezTo>
                  <a:cubicBezTo>
                    <a:pt x="194" y="398"/>
                    <a:pt x="198" y="479"/>
                    <a:pt x="198" y="479"/>
                  </a:cubicBezTo>
                  <a:cubicBezTo>
                    <a:pt x="198" y="496"/>
                    <a:pt x="198" y="496"/>
                    <a:pt x="198" y="496"/>
                  </a:cubicBezTo>
                  <a:cubicBezTo>
                    <a:pt x="198" y="576"/>
                    <a:pt x="198" y="576"/>
                    <a:pt x="198" y="576"/>
                  </a:cubicBezTo>
                  <a:lnTo>
                    <a:pt x="198" y="634"/>
                  </a:lnTo>
                  <a:close/>
                </a:path>
              </a:pathLst>
            </a:custGeom>
            <a:solidFill>
              <a:schemeClr val="accent3"/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algn="ctr"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8" name="Freeform 7"/>
            <p:cNvSpPr>
              <a:spLocks/>
            </p:cNvSpPr>
            <p:nvPr>
              <p:custDataLst>
                <p:tags r:id="rId3"/>
              </p:custDataLst>
            </p:nvPr>
          </p:nvSpPr>
          <p:spPr bwMode="gray">
            <a:xfrm>
              <a:off x="3223418" y="1352378"/>
              <a:ext cx="2413794" cy="2963863"/>
            </a:xfrm>
            <a:custGeom>
              <a:avLst/>
              <a:gdLst>
                <a:gd name="T0" fmla="*/ 2147483647 w 833"/>
                <a:gd name="T1" fmla="*/ 2147483647 h 1032"/>
                <a:gd name="T2" fmla="*/ 0 w 833"/>
                <a:gd name="T3" fmla="*/ 2147483647 h 1032"/>
                <a:gd name="T4" fmla="*/ 2147483647 w 833"/>
                <a:gd name="T5" fmla="*/ 2147483647 h 1032"/>
                <a:gd name="T6" fmla="*/ 2147483647 w 833"/>
                <a:gd name="T7" fmla="*/ 2147483647 h 1032"/>
                <a:gd name="T8" fmla="*/ 2147483647 w 833"/>
                <a:gd name="T9" fmla="*/ 2147483647 h 1032"/>
                <a:gd name="T10" fmla="*/ 2147483647 w 833"/>
                <a:gd name="T11" fmla="*/ 2147483647 h 1032"/>
                <a:gd name="T12" fmla="*/ 2147483647 w 833"/>
                <a:gd name="T13" fmla="*/ 2147483647 h 1032"/>
                <a:gd name="T14" fmla="*/ 2147483647 w 833"/>
                <a:gd name="T15" fmla="*/ 2147483647 h 1032"/>
                <a:gd name="T16" fmla="*/ 2147483647 w 833"/>
                <a:gd name="T17" fmla="*/ 2147483647 h 1032"/>
                <a:gd name="T18" fmla="*/ 0 w 833"/>
                <a:gd name="T19" fmla="*/ 2147483647 h 1032"/>
                <a:gd name="T20" fmla="*/ 2147483647 w 833"/>
                <a:gd name="T21" fmla="*/ 2147483647 h 1032"/>
                <a:gd name="T22" fmla="*/ 2147483647 w 833"/>
                <a:gd name="T23" fmla="*/ 2147483647 h 1032"/>
                <a:gd name="T24" fmla="*/ 2147483647 w 833"/>
                <a:gd name="T25" fmla="*/ 0 h 1032"/>
                <a:gd name="T26" fmla="*/ 2147483647 w 833"/>
                <a:gd name="T27" fmla="*/ 0 h 1032"/>
                <a:gd name="T28" fmla="*/ 2147483647 w 833"/>
                <a:gd name="T29" fmla="*/ 2147483647 h 1032"/>
                <a:gd name="T30" fmla="*/ 2147483647 w 833"/>
                <a:gd name="T31" fmla="*/ 2147483647 h 1032"/>
                <a:gd name="T32" fmla="*/ 2147483647 w 833"/>
                <a:gd name="T33" fmla="*/ 2147483647 h 1032"/>
                <a:gd name="T34" fmla="*/ 2147483647 w 833"/>
                <a:gd name="T35" fmla="*/ 2147483647 h 1032"/>
                <a:gd name="T36" fmla="*/ 2147483647 w 833"/>
                <a:gd name="T37" fmla="*/ 2147483647 h 1032"/>
                <a:gd name="T38" fmla="*/ 2147483647 w 833"/>
                <a:gd name="T39" fmla="*/ 2147483647 h 1032"/>
                <a:gd name="T40" fmla="*/ 2147483647 w 833"/>
                <a:gd name="T41" fmla="*/ 2147483647 h 1032"/>
                <a:gd name="T42" fmla="*/ 2147483647 w 833"/>
                <a:gd name="T43" fmla="*/ 2147483647 h 1032"/>
                <a:gd name="T44" fmla="*/ 2147483647 w 833"/>
                <a:gd name="T45" fmla="*/ 2147483647 h 1032"/>
                <a:gd name="T46" fmla="*/ 2147483647 w 833"/>
                <a:gd name="T47" fmla="*/ 2147483647 h 1032"/>
                <a:gd name="T48" fmla="*/ 2147483647 w 833"/>
                <a:gd name="T49" fmla="*/ 2147483647 h 1032"/>
                <a:gd name="T50" fmla="*/ 2147483647 w 833"/>
                <a:gd name="T51" fmla="*/ 2147483647 h 1032"/>
                <a:gd name="T52" fmla="*/ 2147483647 w 833"/>
                <a:gd name="T53" fmla="*/ 2147483647 h 1032"/>
                <a:gd name="T54" fmla="*/ 2147483647 w 833"/>
                <a:gd name="T55" fmla="*/ 2147483647 h 1032"/>
                <a:gd name="T56" fmla="*/ 2147483647 w 833"/>
                <a:gd name="T57" fmla="*/ 2147483647 h 1032"/>
                <a:gd name="T58" fmla="*/ 2147483647 w 833"/>
                <a:gd name="T59" fmla="*/ 2147483647 h 1032"/>
                <a:gd name="T60" fmla="*/ 2147483647 w 833"/>
                <a:gd name="T61" fmla="*/ 2147483647 h 1032"/>
                <a:gd name="T62" fmla="*/ 2147483647 w 833"/>
                <a:gd name="T63" fmla="*/ 2147483647 h 1032"/>
                <a:gd name="T64" fmla="*/ 2147483647 w 833"/>
                <a:gd name="T65" fmla="*/ 2147483647 h 1032"/>
                <a:gd name="T66" fmla="*/ 2147483647 w 833"/>
                <a:gd name="T67" fmla="*/ 2147483647 h 1032"/>
                <a:gd name="T68" fmla="*/ 2147483647 w 833"/>
                <a:gd name="T69" fmla="*/ 2147483647 h 1032"/>
                <a:gd name="T70" fmla="*/ 2147483647 w 833"/>
                <a:gd name="T71" fmla="*/ 2147483647 h 1032"/>
                <a:gd name="T72" fmla="*/ 2147483647 w 833"/>
                <a:gd name="T73" fmla="*/ 2147483647 h 1032"/>
                <a:gd name="T74" fmla="*/ 2147483647 w 833"/>
                <a:gd name="T75" fmla="*/ 2147483647 h 1032"/>
                <a:gd name="T76" fmla="*/ 2147483647 w 833"/>
                <a:gd name="T77" fmla="*/ 2147483647 h 1032"/>
                <a:gd name="T78" fmla="*/ 2147483647 w 833"/>
                <a:gd name="T79" fmla="*/ 2147483647 h 1032"/>
                <a:gd name="T80" fmla="*/ 2147483647 w 833"/>
                <a:gd name="T81" fmla="*/ 2147483647 h 1032"/>
                <a:gd name="T82" fmla="*/ 2147483647 w 833"/>
                <a:gd name="T83" fmla="*/ 2147483647 h 1032"/>
                <a:gd name="T84" fmla="*/ 2147483647 w 833"/>
                <a:gd name="T85" fmla="*/ 2147483647 h 10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33"/>
                <a:gd name="T130" fmla="*/ 0 h 1032"/>
                <a:gd name="T131" fmla="*/ 833 w 833"/>
                <a:gd name="T132" fmla="*/ 1032 h 1032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2"/>
                <a:gd name="connsiteX1" fmla="*/ 0 w 10000"/>
                <a:gd name="connsiteY1" fmla="*/ 4612 h 10002"/>
                <a:gd name="connsiteX2" fmla="*/ 984 w 10000"/>
                <a:gd name="connsiteY2" fmla="*/ 4603 h 10002"/>
                <a:gd name="connsiteX3" fmla="*/ 996 w 10000"/>
                <a:gd name="connsiteY3" fmla="*/ 4622 h 10002"/>
                <a:gd name="connsiteX4" fmla="*/ 1489 w 10000"/>
                <a:gd name="connsiteY4" fmla="*/ 4748 h 10002"/>
                <a:gd name="connsiteX5" fmla="*/ 2377 w 10000"/>
                <a:gd name="connsiteY5" fmla="*/ 4031 h 10002"/>
                <a:gd name="connsiteX6" fmla="*/ 1489 w 10000"/>
                <a:gd name="connsiteY6" fmla="*/ 3314 h 10002"/>
                <a:gd name="connsiteX7" fmla="*/ 1008 w 10000"/>
                <a:gd name="connsiteY7" fmla="*/ 3430 h 10002"/>
                <a:gd name="connsiteX8" fmla="*/ 984 w 10000"/>
                <a:gd name="connsiteY8" fmla="*/ 3450 h 10002"/>
                <a:gd name="connsiteX9" fmla="*/ 0 w 10000"/>
                <a:gd name="connsiteY9" fmla="*/ 3440 h 10002"/>
                <a:gd name="connsiteX10" fmla="*/ 12 w 10000"/>
                <a:gd name="connsiteY10" fmla="*/ 3285 h 10002"/>
                <a:gd name="connsiteX11" fmla="*/ 12 w 10000"/>
                <a:gd name="connsiteY11" fmla="*/ 2529 h 10002"/>
                <a:gd name="connsiteX12" fmla="*/ 12 w 10000"/>
                <a:gd name="connsiteY12" fmla="*/ 0 h 10002"/>
                <a:gd name="connsiteX13" fmla="*/ 10000 w 10000"/>
                <a:gd name="connsiteY13" fmla="*/ 0 h 10002"/>
                <a:gd name="connsiteX14" fmla="*/ 10000 w 10000"/>
                <a:gd name="connsiteY14" fmla="*/ 2209 h 10002"/>
                <a:gd name="connsiteX15" fmla="*/ 10000 w 10000"/>
                <a:gd name="connsiteY15" fmla="*/ 2306 h 10002"/>
                <a:gd name="connsiteX16" fmla="*/ 10000 w 10000"/>
                <a:gd name="connsiteY16" fmla="*/ 3430 h 10002"/>
                <a:gd name="connsiteX17" fmla="*/ 9016 w 10000"/>
                <a:gd name="connsiteY17" fmla="*/ 3430 h 10002"/>
                <a:gd name="connsiteX18" fmla="*/ 8992 w 10000"/>
                <a:gd name="connsiteY18" fmla="*/ 3421 h 10002"/>
                <a:gd name="connsiteX19" fmla="*/ 8499 w 10000"/>
                <a:gd name="connsiteY19" fmla="*/ 3295 h 10002"/>
                <a:gd name="connsiteX20" fmla="*/ 7623 w 10000"/>
                <a:gd name="connsiteY20" fmla="*/ 4012 h 10002"/>
                <a:gd name="connsiteX21" fmla="*/ 8499 w 10000"/>
                <a:gd name="connsiteY21" fmla="*/ 4729 h 10002"/>
                <a:gd name="connsiteX22" fmla="*/ 9004 w 10000"/>
                <a:gd name="connsiteY22" fmla="*/ 4603 h 10002"/>
                <a:gd name="connsiteX23" fmla="*/ 9016 w 10000"/>
                <a:gd name="connsiteY23" fmla="*/ 4583 h 10002"/>
                <a:gd name="connsiteX24" fmla="*/ 10000 w 10000"/>
                <a:gd name="connsiteY24" fmla="*/ 4593 h 10002"/>
                <a:gd name="connsiteX25" fmla="*/ 10000 w 10000"/>
                <a:gd name="connsiteY25" fmla="*/ 5824 h 10002"/>
                <a:gd name="connsiteX26" fmla="*/ 10000 w 10000"/>
                <a:gd name="connsiteY26" fmla="*/ 5988 h 10002"/>
                <a:gd name="connsiteX27" fmla="*/ 10000 w 10000"/>
                <a:gd name="connsiteY27" fmla="*/ 7975 h 10002"/>
                <a:gd name="connsiteX28" fmla="*/ 10000 w 10000"/>
                <a:gd name="connsiteY28" fmla="*/ 8081 h 10002"/>
                <a:gd name="connsiteX29" fmla="*/ 5894 w 10000"/>
                <a:gd name="connsiteY29" fmla="*/ 8081 h 10002"/>
                <a:gd name="connsiteX30" fmla="*/ 5702 w 10000"/>
                <a:gd name="connsiteY30" fmla="*/ 8081 h 10002"/>
                <a:gd name="connsiteX31" fmla="*/ 5690 w 10000"/>
                <a:gd name="connsiteY31" fmla="*/ 8866 h 10002"/>
                <a:gd name="connsiteX32" fmla="*/ 5714 w 10000"/>
                <a:gd name="connsiteY32" fmla="*/ 8886 h 10002"/>
                <a:gd name="connsiteX33" fmla="*/ 5858 w 10000"/>
                <a:gd name="connsiteY33" fmla="*/ 9283 h 10002"/>
                <a:gd name="connsiteX34" fmla="*/ 4982 w 10000"/>
                <a:gd name="connsiteY34" fmla="*/ 10000 h 10002"/>
                <a:gd name="connsiteX35" fmla="*/ 4055 w 10000"/>
                <a:gd name="connsiteY35" fmla="*/ 9283 h 10002"/>
                <a:gd name="connsiteX36" fmla="*/ 4238 w 10000"/>
                <a:gd name="connsiteY36" fmla="*/ 8886 h 10002"/>
                <a:gd name="connsiteX37" fmla="*/ 4262 w 10000"/>
                <a:gd name="connsiteY37" fmla="*/ 8866 h 10002"/>
                <a:gd name="connsiteX38" fmla="*/ 4250 w 10000"/>
                <a:gd name="connsiteY38" fmla="*/ 8081 h 10002"/>
                <a:gd name="connsiteX39" fmla="*/ 4058 w 10000"/>
                <a:gd name="connsiteY39" fmla="*/ 8081 h 10002"/>
                <a:gd name="connsiteX40" fmla="*/ 12 w 10000"/>
                <a:gd name="connsiteY40" fmla="*/ 8081 h 10002"/>
                <a:gd name="connsiteX41" fmla="*/ 12 w 10000"/>
                <a:gd name="connsiteY41" fmla="*/ 5543 h 10002"/>
                <a:gd name="connsiteX42" fmla="*/ 12 w 10000"/>
                <a:gd name="connsiteY42" fmla="*/ 4767 h 10002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  <a:gd name="connsiteX0" fmla="*/ 12 w 10000"/>
                <a:gd name="connsiteY0" fmla="*/ 4767 h 10000"/>
                <a:gd name="connsiteX1" fmla="*/ 0 w 10000"/>
                <a:gd name="connsiteY1" fmla="*/ 4612 h 10000"/>
                <a:gd name="connsiteX2" fmla="*/ 984 w 10000"/>
                <a:gd name="connsiteY2" fmla="*/ 4603 h 10000"/>
                <a:gd name="connsiteX3" fmla="*/ 996 w 10000"/>
                <a:gd name="connsiteY3" fmla="*/ 4622 h 10000"/>
                <a:gd name="connsiteX4" fmla="*/ 1489 w 10000"/>
                <a:gd name="connsiteY4" fmla="*/ 4748 h 10000"/>
                <a:gd name="connsiteX5" fmla="*/ 2377 w 10000"/>
                <a:gd name="connsiteY5" fmla="*/ 4031 h 10000"/>
                <a:gd name="connsiteX6" fmla="*/ 1489 w 10000"/>
                <a:gd name="connsiteY6" fmla="*/ 3314 h 10000"/>
                <a:gd name="connsiteX7" fmla="*/ 1008 w 10000"/>
                <a:gd name="connsiteY7" fmla="*/ 3430 h 10000"/>
                <a:gd name="connsiteX8" fmla="*/ 984 w 10000"/>
                <a:gd name="connsiteY8" fmla="*/ 3450 h 10000"/>
                <a:gd name="connsiteX9" fmla="*/ 0 w 10000"/>
                <a:gd name="connsiteY9" fmla="*/ 3440 h 10000"/>
                <a:gd name="connsiteX10" fmla="*/ 12 w 10000"/>
                <a:gd name="connsiteY10" fmla="*/ 3285 h 10000"/>
                <a:gd name="connsiteX11" fmla="*/ 12 w 10000"/>
                <a:gd name="connsiteY11" fmla="*/ 2529 h 10000"/>
                <a:gd name="connsiteX12" fmla="*/ 12 w 10000"/>
                <a:gd name="connsiteY12" fmla="*/ 0 h 10000"/>
                <a:gd name="connsiteX13" fmla="*/ 10000 w 10000"/>
                <a:gd name="connsiteY13" fmla="*/ 0 h 10000"/>
                <a:gd name="connsiteX14" fmla="*/ 10000 w 10000"/>
                <a:gd name="connsiteY14" fmla="*/ 2209 h 10000"/>
                <a:gd name="connsiteX15" fmla="*/ 10000 w 10000"/>
                <a:gd name="connsiteY15" fmla="*/ 2306 h 10000"/>
                <a:gd name="connsiteX16" fmla="*/ 10000 w 10000"/>
                <a:gd name="connsiteY16" fmla="*/ 3430 h 10000"/>
                <a:gd name="connsiteX17" fmla="*/ 9016 w 10000"/>
                <a:gd name="connsiteY17" fmla="*/ 3430 h 10000"/>
                <a:gd name="connsiteX18" fmla="*/ 8992 w 10000"/>
                <a:gd name="connsiteY18" fmla="*/ 3421 h 10000"/>
                <a:gd name="connsiteX19" fmla="*/ 8499 w 10000"/>
                <a:gd name="connsiteY19" fmla="*/ 3295 h 10000"/>
                <a:gd name="connsiteX20" fmla="*/ 7623 w 10000"/>
                <a:gd name="connsiteY20" fmla="*/ 4012 h 10000"/>
                <a:gd name="connsiteX21" fmla="*/ 8499 w 10000"/>
                <a:gd name="connsiteY21" fmla="*/ 4729 h 10000"/>
                <a:gd name="connsiteX22" fmla="*/ 9004 w 10000"/>
                <a:gd name="connsiteY22" fmla="*/ 4603 h 10000"/>
                <a:gd name="connsiteX23" fmla="*/ 9016 w 10000"/>
                <a:gd name="connsiteY23" fmla="*/ 4583 h 10000"/>
                <a:gd name="connsiteX24" fmla="*/ 10000 w 10000"/>
                <a:gd name="connsiteY24" fmla="*/ 4593 h 10000"/>
                <a:gd name="connsiteX25" fmla="*/ 10000 w 10000"/>
                <a:gd name="connsiteY25" fmla="*/ 5824 h 10000"/>
                <a:gd name="connsiteX26" fmla="*/ 10000 w 10000"/>
                <a:gd name="connsiteY26" fmla="*/ 5988 h 10000"/>
                <a:gd name="connsiteX27" fmla="*/ 10000 w 10000"/>
                <a:gd name="connsiteY27" fmla="*/ 7975 h 10000"/>
                <a:gd name="connsiteX28" fmla="*/ 10000 w 10000"/>
                <a:gd name="connsiteY28" fmla="*/ 8081 h 10000"/>
                <a:gd name="connsiteX29" fmla="*/ 5894 w 10000"/>
                <a:gd name="connsiteY29" fmla="*/ 8081 h 10000"/>
                <a:gd name="connsiteX30" fmla="*/ 5702 w 10000"/>
                <a:gd name="connsiteY30" fmla="*/ 8081 h 10000"/>
                <a:gd name="connsiteX31" fmla="*/ 5690 w 10000"/>
                <a:gd name="connsiteY31" fmla="*/ 8866 h 10000"/>
                <a:gd name="connsiteX32" fmla="*/ 5714 w 10000"/>
                <a:gd name="connsiteY32" fmla="*/ 8886 h 10000"/>
                <a:gd name="connsiteX33" fmla="*/ 5858 w 10000"/>
                <a:gd name="connsiteY33" fmla="*/ 9283 h 10000"/>
                <a:gd name="connsiteX34" fmla="*/ 4982 w 10000"/>
                <a:gd name="connsiteY34" fmla="*/ 10000 h 10000"/>
                <a:gd name="connsiteX35" fmla="*/ 4055 w 10000"/>
                <a:gd name="connsiteY35" fmla="*/ 9283 h 10000"/>
                <a:gd name="connsiteX36" fmla="*/ 4238 w 10000"/>
                <a:gd name="connsiteY36" fmla="*/ 8886 h 10000"/>
                <a:gd name="connsiteX37" fmla="*/ 4262 w 10000"/>
                <a:gd name="connsiteY37" fmla="*/ 8866 h 10000"/>
                <a:gd name="connsiteX38" fmla="*/ 4250 w 10000"/>
                <a:gd name="connsiteY38" fmla="*/ 8081 h 10000"/>
                <a:gd name="connsiteX39" fmla="*/ 4058 w 10000"/>
                <a:gd name="connsiteY39" fmla="*/ 8081 h 10000"/>
                <a:gd name="connsiteX40" fmla="*/ 12 w 10000"/>
                <a:gd name="connsiteY40" fmla="*/ 8081 h 10000"/>
                <a:gd name="connsiteX41" fmla="*/ 12 w 10000"/>
                <a:gd name="connsiteY41" fmla="*/ 5543 h 10000"/>
                <a:gd name="connsiteX42" fmla="*/ 12 w 10000"/>
                <a:gd name="connsiteY42" fmla="*/ 47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00" h="10000">
                  <a:moveTo>
                    <a:pt x="12" y="4767"/>
                  </a:moveTo>
                  <a:cubicBezTo>
                    <a:pt x="8" y="4715"/>
                    <a:pt x="4" y="4664"/>
                    <a:pt x="0" y="4612"/>
                  </a:cubicBezTo>
                  <a:cubicBezTo>
                    <a:pt x="0" y="4612"/>
                    <a:pt x="48" y="3818"/>
                    <a:pt x="984" y="4603"/>
                  </a:cubicBezTo>
                  <a:cubicBezTo>
                    <a:pt x="988" y="4609"/>
                    <a:pt x="992" y="4616"/>
                    <a:pt x="996" y="4622"/>
                  </a:cubicBezTo>
                  <a:cubicBezTo>
                    <a:pt x="1140" y="4700"/>
                    <a:pt x="1297" y="4748"/>
                    <a:pt x="1489" y="4748"/>
                  </a:cubicBezTo>
                  <a:cubicBezTo>
                    <a:pt x="1981" y="4748"/>
                    <a:pt x="2377" y="4419"/>
                    <a:pt x="2377" y="4031"/>
                  </a:cubicBezTo>
                  <a:cubicBezTo>
                    <a:pt x="2377" y="3634"/>
                    <a:pt x="1981" y="3314"/>
                    <a:pt x="1489" y="3314"/>
                  </a:cubicBezTo>
                  <a:cubicBezTo>
                    <a:pt x="1309" y="3314"/>
                    <a:pt x="1140" y="3353"/>
                    <a:pt x="1008" y="3430"/>
                  </a:cubicBezTo>
                  <a:cubicBezTo>
                    <a:pt x="1000" y="3437"/>
                    <a:pt x="992" y="3443"/>
                    <a:pt x="984" y="3450"/>
                  </a:cubicBezTo>
                  <a:cubicBezTo>
                    <a:pt x="48" y="4234"/>
                    <a:pt x="0" y="3440"/>
                    <a:pt x="0" y="3440"/>
                  </a:cubicBezTo>
                  <a:cubicBezTo>
                    <a:pt x="4" y="3388"/>
                    <a:pt x="8" y="3337"/>
                    <a:pt x="12" y="3285"/>
                  </a:cubicBezTo>
                  <a:lnTo>
                    <a:pt x="12" y="2529"/>
                  </a:lnTo>
                  <a:lnTo>
                    <a:pt x="12" y="0"/>
                  </a:lnTo>
                  <a:lnTo>
                    <a:pt x="10000" y="0"/>
                  </a:lnTo>
                  <a:lnTo>
                    <a:pt x="10000" y="2209"/>
                  </a:lnTo>
                  <a:lnTo>
                    <a:pt x="10000" y="2306"/>
                  </a:lnTo>
                  <a:lnTo>
                    <a:pt x="10000" y="3430"/>
                  </a:lnTo>
                  <a:cubicBezTo>
                    <a:pt x="10000" y="3430"/>
                    <a:pt x="9952" y="4215"/>
                    <a:pt x="9016" y="3430"/>
                  </a:cubicBezTo>
                  <a:lnTo>
                    <a:pt x="8992" y="3421"/>
                  </a:lnTo>
                  <a:cubicBezTo>
                    <a:pt x="8860" y="3343"/>
                    <a:pt x="8679" y="3295"/>
                    <a:pt x="8499" y="3295"/>
                  </a:cubicBezTo>
                  <a:cubicBezTo>
                    <a:pt x="8019" y="3295"/>
                    <a:pt x="7623" y="3614"/>
                    <a:pt x="7623" y="4012"/>
                  </a:cubicBezTo>
                  <a:cubicBezTo>
                    <a:pt x="7623" y="4409"/>
                    <a:pt x="8019" y="4729"/>
                    <a:pt x="8499" y="4729"/>
                  </a:cubicBezTo>
                  <a:cubicBezTo>
                    <a:pt x="8691" y="4729"/>
                    <a:pt x="8860" y="4680"/>
                    <a:pt x="9004" y="4603"/>
                  </a:cubicBezTo>
                  <a:cubicBezTo>
                    <a:pt x="9008" y="4596"/>
                    <a:pt x="9012" y="4590"/>
                    <a:pt x="9016" y="4583"/>
                  </a:cubicBezTo>
                  <a:cubicBezTo>
                    <a:pt x="9952" y="3798"/>
                    <a:pt x="10000" y="4593"/>
                    <a:pt x="10000" y="4593"/>
                  </a:cubicBezTo>
                  <a:lnTo>
                    <a:pt x="10000" y="5824"/>
                  </a:lnTo>
                  <a:lnTo>
                    <a:pt x="10000" y="5988"/>
                  </a:lnTo>
                  <a:lnTo>
                    <a:pt x="10000" y="7975"/>
                  </a:lnTo>
                  <a:lnTo>
                    <a:pt x="10000" y="8081"/>
                  </a:lnTo>
                  <a:lnTo>
                    <a:pt x="5894" y="8081"/>
                  </a:lnTo>
                  <a:lnTo>
                    <a:pt x="5702" y="8081"/>
                  </a:lnTo>
                  <a:cubicBezTo>
                    <a:pt x="5702" y="8081"/>
                    <a:pt x="4718" y="8120"/>
                    <a:pt x="5690" y="8866"/>
                  </a:cubicBezTo>
                  <a:cubicBezTo>
                    <a:pt x="5698" y="8873"/>
                    <a:pt x="5706" y="8879"/>
                    <a:pt x="5714" y="8886"/>
                  </a:cubicBezTo>
                  <a:cubicBezTo>
                    <a:pt x="5810" y="9002"/>
                    <a:pt x="5864" y="9128"/>
                    <a:pt x="5858" y="9283"/>
                  </a:cubicBezTo>
                  <a:cubicBezTo>
                    <a:pt x="5838" y="9760"/>
                    <a:pt x="5292" y="9992"/>
                    <a:pt x="4982" y="10000"/>
                  </a:cubicBezTo>
                  <a:cubicBezTo>
                    <a:pt x="4672" y="10008"/>
                    <a:pt x="4027" y="9857"/>
                    <a:pt x="4055" y="9283"/>
                  </a:cubicBezTo>
                  <a:cubicBezTo>
                    <a:pt x="4070" y="8977"/>
                    <a:pt x="4154" y="9002"/>
                    <a:pt x="4238" y="8886"/>
                  </a:cubicBezTo>
                  <a:cubicBezTo>
                    <a:pt x="4246" y="8879"/>
                    <a:pt x="4254" y="8873"/>
                    <a:pt x="4262" y="8866"/>
                  </a:cubicBezTo>
                  <a:cubicBezTo>
                    <a:pt x="5135" y="8128"/>
                    <a:pt x="4250" y="8081"/>
                    <a:pt x="4250" y="8081"/>
                  </a:cubicBezTo>
                  <a:lnTo>
                    <a:pt x="4058" y="8081"/>
                  </a:lnTo>
                  <a:lnTo>
                    <a:pt x="12" y="8081"/>
                  </a:lnTo>
                  <a:lnTo>
                    <a:pt x="12" y="5543"/>
                  </a:lnTo>
                  <a:lnTo>
                    <a:pt x="12" y="4767"/>
                  </a:lnTo>
                  <a:close/>
                </a:path>
              </a:pathLst>
            </a:custGeom>
            <a:solidFill>
              <a:schemeClr val="tx2">
                <a:alpha val="65000"/>
              </a:schemeClr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9" name="Rectangle 28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027907" y="4234857"/>
              <a:ext cx="1525589" cy="1465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Other demon-</a:t>
              </a:r>
              <a:r>
                <a:rPr lang="en-US" dirty="0" err="1">
                  <a:solidFill>
                    <a:schemeClr val="bg1"/>
                  </a:solidFill>
                  <a:latin typeface="+mj-lt"/>
                </a:rPr>
                <a:t>stration</a:t>
              </a:r>
              <a:r>
                <a:rPr lang="en-US" dirty="0">
                  <a:solidFill>
                    <a:schemeClr val="bg1"/>
                  </a:solidFill>
                  <a:latin typeface="+mj-lt"/>
                </a:rPr>
                <a:t> grants</a:t>
              </a:r>
            </a:p>
          </p:txBody>
        </p:sp>
        <p:sp>
          <p:nvSpPr>
            <p:cNvPr id="20" name="Rectangle 28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3231356" y="4601349"/>
              <a:ext cx="2392362" cy="732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1115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waiver</a:t>
              </a:r>
            </a:p>
          </p:txBody>
        </p:sp>
        <p:sp>
          <p:nvSpPr>
            <p:cNvPr id="21" name="Rectangle 28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799681" y="2182864"/>
              <a:ext cx="1258889" cy="732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+mj-lt"/>
                </a:rPr>
                <a:t>Other waivers</a:t>
              </a:r>
            </a:p>
          </p:txBody>
        </p:sp>
        <p:sp>
          <p:nvSpPr>
            <p:cNvPr id="22" name="Freeform 8"/>
            <p:cNvSpPr>
              <a:spLocks/>
            </p:cNvSpPr>
            <p:nvPr>
              <p:custDataLst>
                <p:tags r:id="rId7"/>
              </p:custDataLst>
            </p:nvPr>
          </p:nvSpPr>
          <p:spPr bwMode="gray">
            <a:xfrm>
              <a:off x="5056188" y="1352378"/>
              <a:ext cx="2944812" cy="2393950"/>
            </a:xfrm>
            <a:custGeom>
              <a:avLst/>
              <a:gdLst>
                <a:gd name="T0" fmla="*/ 2147483647 w 1027"/>
                <a:gd name="T1" fmla="*/ 2147483647 h 834"/>
                <a:gd name="T2" fmla="*/ 2147483647 w 1027"/>
                <a:gd name="T3" fmla="*/ 2147483647 h 834"/>
                <a:gd name="T4" fmla="*/ 2147483647 w 1027"/>
                <a:gd name="T5" fmla="*/ 2147483647 h 834"/>
                <a:gd name="T6" fmla="*/ 2147483647 w 1027"/>
                <a:gd name="T7" fmla="*/ 2147483647 h 834"/>
                <a:gd name="T8" fmla="*/ 2147483647 w 1027"/>
                <a:gd name="T9" fmla="*/ 2147483647 h 834"/>
                <a:gd name="T10" fmla="*/ 2147483647 w 1027"/>
                <a:gd name="T11" fmla="*/ 2147483647 h 834"/>
                <a:gd name="T12" fmla="*/ 2147483647 w 1027"/>
                <a:gd name="T13" fmla="*/ 2147483647 h 834"/>
                <a:gd name="T14" fmla="*/ 2147483647 w 1027"/>
                <a:gd name="T15" fmla="*/ 2147483647 h 834"/>
                <a:gd name="T16" fmla="*/ 2147483647 w 1027"/>
                <a:gd name="T17" fmla="*/ 2147483647 h 834"/>
                <a:gd name="T18" fmla="*/ 2147483647 w 1027"/>
                <a:gd name="T19" fmla="*/ 2147483647 h 834"/>
                <a:gd name="T20" fmla="*/ 2147483647 w 1027"/>
                <a:gd name="T21" fmla="*/ 2147483647 h 834"/>
                <a:gd name="T22" fmla="*/ 2147483647 w 1027"/>
                <a:gd name="T23" fmla="*/ 2147483647 h 834"/>
                <a:gd name="T24" fmla="*/ 2147483647 w 1027"/>
                <a:gd name="T25" fmla="*/ 2147483647 h 834"/>
                <a:gd name="T26" fmla="*/ 2147483647 w 1027"/>
                <a:gd name="T27" fmla="*/ 2147483647 h 834"/>
                <a:gd name="T28" fmla="*/ 2147483647 w 1027"/>
                <a:gd name="T29" fmla="*/ 2147483647 h 834"/>
                <a:gd name="T30" fmla="*/ 2147483647 w 1027"/>
                <a:gd name="T31" fmla="*/ 2147483647 h 834"/>
                <a:gd name="T32" fmla="*/ 2147483647 w 1027"/>
                <a:gd name="T33" fmla="*/ 2147483647 h 834"/>
                <a:gd name="T34" fmla="*/ 2147483647 w 1027"/>
                <a:gd name="T35" fmla="*/ 2147483647 h 834"/>
                <a:gd name="T36" fmla="*/ 0 w 1027"/>
                <a:gd name="T37" fmla="*/ 2147483647 h 834"/>
                <a:gd name="T38" fmla="*/ 2147483647 w 1027"/>
                <a:gd name="T39" fmla="*/ 2147483647 h 834"/>
                <a:gd name="T40" fmla="*/ 2147483647 w 1027"/>
                <a:gd name="T41" fmla="*/ 2147483647 h 834"/>
                <a:gd name="T42" fmla="*/ 2147483647 w 1027"/>
                <a:gd name="T43" fmla="*/ 2147483647 h 834"/>
                <a:gd name="T44" fmla="*/ 2147483647 w 1027"/>
                <a:gd name="T45" fmla="*/ 2147483647 h 834"/>
                <a:gd name="T46" fmla="*/ 2147483647 w 1027"/>
                <a:gd name="T47" fmla="*/ 2147483647 h 834"/>
                <a:gd name="T48" fmla="*/ 2147483647 w 1027"/>
                <a:gd name="T49" fmla="*/ 0 h 834"/>
                <a:gd name="T50" fmla="*/ 2147483647 w 1027"/>
                <a:gd name="T51" fmla="*/ 0 h 834"/>
                <a:gd name="T52" fmla="*/ 2147483647 w 1027"/>
                <a:gd name="T53" fmla="*/ 0 h 834"/>
                <a:gd name="T54" fmla="*/ 2147483647 w 1027"/>
                <a:gd name="T55" fmla="*/ 0 h 834"/>
                <a:gd name="T56" fmla="*/ 2147483647 w 1027"/>
                <a:gd name="T57" fmla="*/ 2147483647 h 834"/>
                <a:gd name="T58" fmla="*/ 2147483647 w 1027"/>
                <a:gd name="T59" fmla="*/ 2147483647 h 834"/>
                <a:gd name="T60" fmla="*/ 2147483647 w 1027"/>
                <a:gd name="T61" fmla="*/ 2147483647 h 834"/>
                <a:gd name="T62" fmla="*/ 2147483647 w 1027"/>
                <a:gd name="T63" fmla="*/ 2147483647 h 8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27"/>
                <a:gd name="T97" fmla="*/ 0 h 834"/>
                <a:gd name="T98" fmla="*/ 1027 w 1027"/>
                <a:gd name="T99" fmla="*/ 834 h 834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10 w 10000"/>
                <a:gd name="connsiteY20" fmla="*/ 423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10 w 10000"/>
                <a:gd name="connsiteY20" fmla="*/ 423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10 w 10000"/>
                <a:gd name="connsiteY20" fmla="*/ 423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10 w 10000"/>
                <a:gd name="connsiteY20" fmla="*/ 423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10 w 10000"/>
                <a:gd name="connsiteY20" fmla="*/ 423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1120 w 10000"/>
                <a:gd name="connsiteY16" fmla="*/ 5707 h 10000"/>
                <a:gd name="connsiteX17" fmla="*/ 711 w 10000"/>
                <a:gd name="connsiteY17" fmla="*/ 5863 h 10000"/>
                <a:gd name="connsiteX18" fmla="*/ 0 w 10000"/>
                <a:gd name="connsiteY18" fmla="*/ 4976 h 10000"/>
                <a:gd name="connsiteX19" fmla="*/ 711 w 10000"/>
                <a:gd name="connsiteY19" fmla="*/ 4089 h 10000"/>
                <a:gd name="connsiteX20" fmla="*/ 1142 w 10000"/>
                <a:gd name="connsiteY20" fmla="*/ 4213 h 10000"/>
                <a:gd name="connsiteX21" fmla="*/ 1918 w 10000"/>
                <a:gd name="connsiteY21" fmla="*/ 4245 h 10000"/>
                <a:gd name="connsiteX22" fmla="*/ 1918 w 10000"/>
                <a:gd name="connsiteY22" fmla="*/ 4053 h 10000"/>
                <a:gd name="connsiteX23" fmla="*/ 1918 w 10000"/>
                <a:gd name="connsiteY23" fmla="*/ 0 h 10000"/>
                <a:gd name="connsiteX24" fmla="*/ 5024 w 10000"/>
                <a:gd name="connsiteY24" fmla="*/ 0 h 10000"/>
                <a:gd name="connsiteX25" fmla="*/ 7381 w 10000"/>
                <a:gd name="connsiteY25" fmla="*/ 0 h 10000"/>
                <a:gd name="connsiteX26" fmla="*/ 10000 w 10000"/>
                <a:gd name="connsiteY26" fmla="*/ 0 h 10000"/>
                <a:gd name="connsiteX27" fmla="*/ 10000 w 10000"/>
                <a:gd name="connsiteY27" fmla="*/ 10000 h 10000"/>
                <a:gd name="connsiteX28" fmla="*/ 7790 w 10000"/>
                <a:gd name="connsiteY28" fmla="*/ 10000 h 10000"/>
                <a:gd name="connsiteX29" fmla="*/ 7692 w 10000"/>
                <a:gd name="connsiteY29" fmla="*/ 10000 h 10000"/>
                <a:gd name="connsiteX30" fmla="*/ 6573 w 10000"/>
                <a:gd name="connsiteY30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30 w 10000"/>
                <a:gd name="connsiteY15" fmla="*/ 568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46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54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54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54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  <a:gd name="connsiteX0" fmla="*/ 6573 w 10000"/>
                <a:gd name="connsiteY0" fmla="*/ 10000 h 10000"/>
                <a:gd name="connsiteX1" fmla="*/ 6563 w 10000"/>
                <a:gd name="connsiteY1" fmla="*/ 9017 h 10000"/>
                <a:gd name="connsiteX2" fmla="*/ 6582 w 10000"/>
                <a:gd name="connsiteY2" fmla="*/ 8993 h 10000"/>
                <a:gd name="connsiteX3" fmla="*/ 6699 w 10000"/>
                <a:gd name="connsiteY3" fmla="*/ 8501 h 10000"/>
                <a:gd name="connsiteX4" fmla="*/ 5988 w 10000"/>
                <a:gd name="connsiteY4" fmla="*/ 7614 h 10000"/>
                <a:gd name="connsiteX5" fmla="*/ 5278 w 10000"/>
                <a:gd name="connsiteY5" fmla="*/ 8501 h 10000"/>
                <a:gd name="connsiteX6" fmla="*/ 5394 w 10000"/>
                <a:gd name="connsiteY6" fmla="*/ 9005 h 10000"/>
                <a:gd name="connsiteX7" fmla="*/ 5414 w 10000"/>
                <a:gd name="connsiteY7" fmla="*/ 9017 h 10000"/>
                <a:gd name="connsiteX8" fmla="*/ 5404 w 10000"/>
                <a:gd name="connsiteY8" fmla="*/ 10000 h 10000"/>
                <a:gd name="connsiteX9" fmla="*/ 4177 w 10000"/>
                <a:gd name="connsiteY9" fmla="*/ 10000 h 10000"/>
                <a:gd name="connsiteX10" fmla="*/ 4002 w 10000"/>
                <a:gd name="connsiteY10" fmla="*/ 10000 h 10000"/>
                <a:gd name="connsiteX11" fmla="*/ 2025 w 10000"/>
                <a:gd name="connsiteY11" fmla="*/ 10000 h 10000"/>
                <a:gd name="connsiteX12" fmla="*/ 1918 w 10000"/>
                <a:gd name="connsiteY12" fmla="*/ 10000 h 10000"/>
                <a:gd name="connsiteX13" fmla="*/ 1918 w 10000"/>
                <a:gd name="connsiteY13" fmla="*/ 5887 h 10000"/>
                <a:gd name="connsiteX14" fmla="*/ 1918 w 10000"/>
                <a:gd name="connsiteY14" fmla="*/ 5695 h 10000"/>
                <a:gd name="connsiteX15" fmla="*/ 1154 w 10000"/>
                <a:gd name="connsiteY15" fmla="*/ 5703 h 10000"/>
                <a:gd name="connsiteX16" fmla="*/ 711 w 10000"/>
                <a:gd name="connsiteY16" fmla="*/ 5863 h 10000"/>
                <a:gd name="connsiteX17" fmla="*/ 0 w 10000"/>
                <a:gd name="connsiteY17" fmla="*/ 4976 h 10000"/>
                <a:gd name="connsiteX18" fmla="*/ 711 w 10000"/>
                <a:gd name="connsiteY18" fmla="*/ 4089 h 10000"/>
                <a:gd name="connsiteX19" fmla="*/ 1142 w 10000"/>
                <a:gd name="connsiteY19" fmla="*/ 4213 h 10000"/>
                <a:gd name="connsiteX20" fmla="*/ 1918 w 10000"/>
                <a:gd name="connsiteY20" fmla="*/ 4245 h 10000"/>
                <a:gd name="connsiteX21" fmla="*/ 1918 w 10000"/>
                <a:gd name="connsiteY21" fmla="*/ 4053 h 10000"/>
                <a:gd name="connsiteX22" fmla="*/ 1918 w 10000"/>
                <a:gd name="connsiteY22" fmla="*/ 0 h 10000"/>
                <a:gd name="connsiteX23" fmla="*/ 5024 w 10000"/>
                <a:gd name="connsiteY23" fmla="*/ 0 h 10000"/>
                <a:gd name="connsiteX24" fmla="*/ 7381 w 10000"/>
                <a:gd name="connsiteY24" fmla="*/ 0 h 10000"/>
                <a:gd name="connsiteX25" fmla="*/ 10000 w 10000"/>
                <a:gd name="connsiteY25" fmla="*/ 0 h 10000"/>
                <a:gd name="connsiteX26" fmla="*/ 10000 w 10000"/>
                <a:gd name="connsiteY26" fmla="*/ 10000 h 10000"/>
                <a:gd name="connsiteX27" fmla="*/ 7790 w 10000"/>
                <a:gd name="connsiteY27" fmla="*/ 10000 h 10000"/>
                <a:gd name="connsiteX28" fmla="*/ 7692 w 10000"/>
                <a:gd name="connsiteY28" fmla="*/ 10000 h 10000"/>
                <a:gd name="connsiteX29" fmla="*/ 6573 w 10000"/>
                <a:gd name="connsiteY29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000" h="10000">
                  <a:moveTo>
                    <a:pt x="6573" y="10000"/>
                  </a:moveTo>
                  <a:cubicBezTo>
                    <a:pt x="6573" y="10000"/>
                    <a:pt x="5784" y="9952"/>
                    <a:pt x="6563" y="9017"/>
                  </a:cubicBezTo>
                  <a:cubicBezTo>
                    <a:pt x="6569" y="9009"/>
                    <a:pt x="6576" y="9001"/>
                    <a:pt x="6582" y="8993"/>
                  </a:cubicBezTo>
                  <a:cubicBezTo>
                    <a:pt x="6660" y="8849"/>
                    <a:pt x="6699" y="8681"/>
                    <a:pt x="6699" y="8501"/>
                  </a:cubicBezTo>
                  <a:cubicBezTo>
                    <a:pt x="6699" y="8010"/>
                    <a:pt x="6378" y="7614"/>
                    <a:pt x="5988" y="7614"/>
                  </a:cubicBezTo>
                  <a:cubicBezTo>
                    <a:pt x="5599" y="7614"/>
                    <a:pt x="5278" y="8010"/>
                    <a:pt x="5278" y="8501"/>
                  </a:cubicBezTo>
                  <a:cubicBezTo>
                    <a:pt x="5278" y="8693"/>
                    <a:pt x="5316" y="8849"/>
                    <a:pt x="5394" y="9005"/>
                  </a:cubicBezTo>
                  <a:cubicBezTo>
                    <a:pt x="5401" y="9009"/>
                    <a:pt x="5407" y="9013"/>
                    <a:pt x="5414" y="9017"/>
                  </a:cubicBezTo>
                  <a:cubicBezTo>
                    <a:pt x="6203" y="9952"/>
                    <a:pt x="5404" y="10000"/>
                    <a:pt x="5404" y="10000"/>
                  </a:cubicBezTo>
                  <a:lnTo>
                    <a:pt x="4177" y="10000"/>
                  </a:lnTo>
                  <a:lnTo>
                    <a:pt x="4002" y="10000"/>
                  </a:lnTo>
                  <a:lnTo>
                    <a:pt x="2025" y="10000"/>
                  </a:lnTo>
                  <a:lnTo>
                    <a:pt x="1918" y="10000"/>
                  </a:lnTo>
                  <a:lnTo>
                    <a:pt x="1918" y="5887"/>
                  </a:lnTo>
                  <a:cubicBezTo>
                    <a:pt x="1918" y="5823"/>
                    <a:pt x="1916" y="5766"/>
                    <a:pt x="1918" y="5695"/>
                  </a:cubicBezTo>
                  <a:cubicBezTo>
                    <a:pt x="1920" y="5624"/>
                    <a:pt x="1903" y="4732"/>
                    <a:pt x="1154" y="5703"/>
                  </a:cubicBezTo>
                  <a:cubicBezTo>
                    <a:pt x="961" y="5860"/>
                    <a:pt x="938" y="5858"/>
                    <a:pt x="711" y="5863"/>
                  </a:cubicBezTo>
                  <a:cubicBezTo>
                    <a:pt x="366" y="5871"/>
                    <a:pt x="0" y="5456"/>
                    <a:pt x="0" y="4976"/>
                  </a:cubicBezTo>
                  <a:cubicBezTo>
                    <a:pt x="0" y="4484"/>
                    <a:pt x="424" y="4067"/>
                    <a:pt x="711" y="4089"/>
                  </a:cubicBezTo>
                  <a:cubicBezTo>
                    <a:pt x="939" y="4106"/>
                    <a:pt x="1025" y="4117"/>
                    <a:pt x="1142" y="4213"/>
                  </a:cubicBezTo>
                  <a:cubicBezTo>
                    <a:pt x="1992" y="5132"/>
                    <a:pt x="1918" y="4401"/>
                    <a:pt x="1918" y="4245"/>
                  </a:cubicBezTo>
                  <a:lnTo>
                    <a:pt x="1918" y="4053"/>
                  </a:lnTo>
                  <a:lnTo>
                    <a:pt x="1918" y="0"/>
                  </a:lnTo>
                  <a:lnTo>
                    <a:pt x="5024" y="0"/>
                  </a:lnTo>
                  <a:lnTo>
                    <a:pt x="7381" y="0"/>
                  </a:lnTo>
                  <a:lnTo>
                    <a:pt x="10000" y="0"/>
                  </a:lnTo>
                  <a:lnTo>
                    <a:pt x="10000" y="10000"/>
                  </a:lnTo>
                  <a:lnTo>
                    <a:pt x="7790" y="10000"/>
                  </a:lnTo>
                  <a:lnTo>
                    <a:pt x="7692" y="10000"/>
                  </a:lnTo>
                  <a:lnTo>
                    <a:pt x="6573" y="100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3" name="Rectangle 28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5953882" y="1865120"/>
              <a:ext cx="1810543" cy="1099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latin typeface="+mj-lt"/>
                </a:rPr>
                <a:t>Advance Planning Documents</a:t>
              </a:r>
            </a:p>
          </p:txBody>
        </p:sp>
        <p:sp>
          <p:nvSpPr>
            <p:cNvPr id="24" name="Freeform 9"/>
            <p:cNvSpPr>
              <a:spLocks/>
            </p:cNvSpPr>
            <p:nvPr>
              <p:custDataLst>
                <p:tags r:id="rId9"/>
              </p:custDataLst>
            </p:nvPr>
          </p:nvSpPr>
          <p:spPr bwMode="gray">
            <a:xfrm>
              <a:off x="845343" y="1352378"/>
              <a:ext cx="2954251" cy="2393950"/>
            </a:xfrm>
            <a:custGeom>
              <a:avLst/>
              <a:gdLst>
                <a:gd name="T0" fmla="*/ 2147483647 w 1027"/>
                <a:gd name="T1" fmla="*/ 2147483647 h 834"/>
                <a:gd name="T2" fmla="*/ 2147483647 w 1027"/>
                <a:gd name="T3" fmla="*/ 2147483647 h 834"/>
                <a:gd name="T4" fmla="*/ 2147483647 w 1027"/>
                <a:gd name="T5" fmla="*/ 2147483647 h 834"/>
                <a:gd name="T6" fmla="*/ 2147483647 w 1027"/>
                <a:gd name="T7" fmla="*/ 2147483647 h 834"/>
                <a:gd name="T8" fmla="*/ 2147483647 w 1027"/>
                <a:gd name="T9" fmla="*/ 2147483647 h 834"/>
                <a:gd name="T10" fmla="*/ 2147483647 w 1027"/>
                <a:gd name="T11" fmla="*/ 2147483647 h 834"/>
                <a:gd name="T12" fmla="*/ 2147483647 w 1027"/>
                <a:gd name="T13" fmla="*/ 2147483647 h 834"/>
                <a:gd name="T14" fmla="*/ 2147483647 w 1027"/>
                <a:gd name="T15" fmla="*/ 2147483647 h 834"/>
                <a:gd name="T16" fmla="*/ 2147483647 w 1027"/>
                <a:gd name="T17" fmla="*/ 2147483647 h 834"/>
                <a:gd name="T18" fmla="*/ 2147483647 w 1027"/>
                <a:gd name="T19" fmla="*/ 2147483647 h 834"/>
                <a:gd name="T20" fmla="*/ 2147483647 w 1027"/>
                <a:gd name="T21" fmla="*/ 2147483647 h 834"/>
                <a:gd name="T22" fmla="*/ 2147483647 w 1027"/>
                <a:gd name="T23" fmla="*/ 2147483647 h 834"/>
                <a:gd name="T24" fmla="*/ 2147483647 w 1027"/>
                <a:gd name="T25" fmla="*/ 2147483647 h 834"/>
                <a:gd name="T26" fmla="*/ 2147483647 w 1027"/>
                <a:gd name="T27" fmla="*/ 2147483647 h 834"/>
                <a:gd name="T28" fmla="*/ 2147483647 w 1027"/>
                <a:gd name="T29" fmla="*/ 2147483647 h 834"/>
                <a:gd name="T30" fmla="*/ 2147483647 w 1027"/>
                <a:gd name="T31" fmla="*/ 2147483647 h 834"/>
                <a:gd name="T32" fmla="*/ 2147483647 w 1027"/>
                <a:gd name="T33" fmla="*/ 2147483647 h 834"/>
                <a:gd name="T34" fmla="*/ 2147483647 w 1027"/>
                <a:gd name="T35" fmla="*/ 2147483647 h 834"/>
                <a:gd name="T36" fmla="*/ 2147483647 w 1027"/>
                <a:gd name="T37" fmla="*/ 2147483647 h 834"/>
                <a:gd name="T38" fmla="*/ 2147483647 w 1027"/>
                <a:gd name="T39" fmla="*/ 2147483647 h 834"/>
                <a:gd name="T40" fmla="*/ 2147483647 w 1027"/>
                <a:gd name="T41" fmla="*/ 2147483647 h 834"/>
                <a:gd name="T42" fmla="*/ 2147483647 w 1027"/>
                <a:gd name="T43" fmla="*/ 2147483647 h 834"/>
                <a:gd name="T44" fmla="*/ 2147483647 w 1027"/>
                <a:gd name="T45" fmla="*/ 2147483647 h 834"/>
                <a:gd name="T46" fmla="*/ 2147483647 w 1027"/>
                <a:gd name="T47" fmla="*/ 2147483647 h 834"/>
                <a:gd name="T48" fmla="*/ 2147483647 w 1027"/>
                <a:gd name="T49" fmla="*/ 0 h 834"/>
                <a:gd name="T50" fmla="*/ 2147483647 w 1027"/>
                <a:gd name="T51" fmla="*/ 0 h 834"/>
                <a:gd name="T52" fmla="*/ 2147483647 w 1027"/>
                <a:gd name="T53" fmla="*/ 0 h 834"/>
                <a:gd name="T54" fmla="*/ 0 w 1027"/>
                <a:gd name="T55" fmla="*/ 0 h 834"/>
                <a:gd name="T56" fmla="*/ 0 w 1027"/>
                <a:gd name="T57" fmla="*/ 2147483647 h 834"/>
                <a:gd name="T58" fmla="*/ 2147483647 w 1027"/>
                <a:gd name="T59" fmla="*/ 2147483647 h 834"/>
                <a:gd name="T60" fmla="*/ 2147483647 w 1027"/>
                <a:gd name="T61" fmla="*/ 2147483647 h 834"/>
                <a:gd name="T62" fmla="*/ 2147483647 w 1027"/>
                <a:gd name="T63" fmla="*/ 2147483647 h 8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27"/>
                <a:gd name="T97" fmla="*/ 0 h 834"/>
                <a:gd name="T98" fmla="*/ 1027 w 1027"/>
                <a:gd name="T99" fmla="*/ 834 h 834"/>
                <a:gd name="connsiteX0" fmla="*/ 3427 w 10000"/>
                <a:gd name="connsiteY0" fmla="*/ 10000 h 10000"/>
                <a:gd name="connsiteX1" fmla="*/ 3427 w 10000"/>
                <a:gd name="connsiteY1" fmla="*/ 9017 h 10000"/>
                <a:gd name="connsiteX2" fmla="*/ 3418 w 10000"/>
                <a:gd name="connsiteY2" fmla="*/ 8993 h 10000"/>
                <a:gd name="connsiteX3" fmla="*/ 3291 w 10000"/>
                <a:gd name="connsiteY3" fmla="*/ 8501 h 10000"/>
                <a:gd name="connsiteX4" fmla="*/ 4012 w 10000"/>
                <a:gd name="connsiteY4" fmla="*/ 7614 h 10000"/>
                <a:gd name="connsiteX5" fmla="*/ 4722 w 10000"/>
                <a:gd name="connsiteY5" fmla="*/ 8501 h 10000"/>
                <a:gd name="connsiteX6" fmla="*/ 4596 w 10000"/>
                <a:gd name="connsiteY6" fmla="*/ 9005 h 10000"/>
                <a:gd name="connsiteX7" fmla="*/ 4586 w 10000"/>
                <a:gd name="connsiteY7" fmla="*/ 9017 h 10000"/>
                <a:gd name="connsiteX8" fmla="*/ 4586 w 10000"/>
                <a:gd name="connsiteY8" fmla="*/ 10000 h 10000"/>
                <a:gd name="connsiteX9" fmla="*/ 5823 w 10000"/>
                <a:gd name="connsiteY9" fmla="*/ 10000 h 10000"/>
                <a:gd name="connsiteX10" fmla="*/ 5988 w 10000"/>
                <a:gd name="connsiteY10" fmla="*/ 10000 h 10000"/>
                <a:gd name="connsiteX11" fmla="*/ 7965 w 10000"/>
                <a:gd name="connsiteY11" fmla="*/ 10000 h 10000"/>
                <a:gd name="connsiteX12" fmla="*/ 8082 w 10000"/>
                <a:gd name="connsiteY12" fmla="*/ 10000 h 10000"/>
                <a:gd name="connsiteX13" fmla="*/ 8082 w 10000"/>
                <a:gd name="connsiteY13" fmla="*/ 5887 h 10000"/>
                <a:gd name="connsiteX14" fmla="*/ 8072 w 10000"/>
                <a:gd name="connsiteY14" fmla="*/ 5695 h 10000"/>
                <a:gd name="connsiteX15" fmla="*/ 8870 w 10000"/>
                <a:gd name="connsiteY15" fmla="*/ 5683 h 10000"/>
                <a:gd name="connsiteX16" fmla="*/ 8880 w 10000"/>
                <a:gd name="connsiteY16" fmla="*/ 5707 h 10000"/>
                <a:gd name="connsiteX17" fmla="*/ 9279 w 10000"/>
                <a:gd name="connsiteY17" fmla="*/ 5863 h 10000"/>
                <a:gd name="connsiteX18" fmla="*/ 10000 w 10000"/>
                <a:gd name="connsiteY18" fmla="*/ 4976 h 10000"/>
                <a:gd name="connsiteX19" fmla="*/ 9279 w 10000"/>
                <a:gd name="connsiteY19" fmla="*/ 4089 h 10000"/>
                <a:gd name="connsiteX20" fmla="*/ 8890 w 10000"/>
                <a:gd name="connsiteY20" fmla="*/ 4233 h 10000"/>
                <a:gd name="connsiteX21" fmla="*/ 8870 w 10000"/>
                <a:gd name="connsiteY21" fmla="*/ 4257 h 10000"/>
                <a:gd name="connsiteX22" fmla="*/ 8072 w 10000"/>
                <a:gd name="connsiteY22" fmla="*/ 4245 h 10000"/>
                <a:gd name="connsiteX23" fmla="*/ 8082 w 10000"/>
                <a:gd name="connsiteY23" fmla="*/ 4053 h 10000"/>
                <a:gd name="connsiteX24" fmla="*/ 8082 w 10000"/>
                <a:gd name="connsiteY24" fmla="*/ 0 h 10000"/>
                <a:gd name="connsiteX25" fmla="*/ 4966 w 10000"/>
                <a:gd name="connsiteY25" fmla="*/ 0 h 10000"/>
                <a:gd name="connsiteX26" fmla="*/ 2610 w 10000"/>
                <a:gd name="connsiteY26" fmla="*/ 0 h 10000"/>
                <a:gd name="connsiteX27" fmla="*/ 0 w 10000"/>
                <a:gd name="connsiteY27" fmla="*/ 0 h 10000"/>
                <a:gd name="connsiteX28" fmla="*/ 0 w 10000"/>
                <a:gd name="connsiteY28" fmla="*/ 10000 h 10000"/>
                <a:gd name="connsiteX29" fmla="*/ 2210 w 10000"/>
                <a:gd name="connsiteY29" fmla="*/ 10000 h 10000"/>
                <a:gd name="connsiteX30" fmla="*/ 2308 w 10000"/>
                <a:gd name="connsiteY30" fmla="*/ 10000 h 10000"/>
                <a:gd name="connsiteX31" fmla="*/ 3427 w 10000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6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6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6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6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13"/>
                <a:gd name="connsiteY0" fmla="*/ 10000 h 10000"/>
                <a:gd name="connsiteX1" fmla="*/ 3427 w 10013"/>
                <a:gd name="connsiteY1" fmla="*/ 9017 h 10000"/>
                <a:gd name="connsiteX2" fmla="*/ 3418 w 10013"/>
                <a:gd name="connsiteY2" fmla="*/ 8993 h 10000"/>
                <a:gd name="connsiteX3" fmla="*/ 3291 w 10013"/>
                <a:gd name="connsiteY3" fmla="*/ 8501 h 10000"/>
                <a:gd name="connsiteX4" fmla="*/ 4012 w 10013"/>
                <a:gd name="connsiteY4" fmla="*/ 7614 h 10000"/>
                <a:gd name="connsiteX5" fmla="*/ 4722 w 10013"/>
                <a:gd name="connsiteY5" fmla="*/ 8501 h 10000"/>
                <a:gd name="connsiteX6" fmla="*/ 4596 w 10013"/>
                <a:gd name="connsiteY6" fmla="*/ 9005 h 10000"/>
                <a:gd name="connsiteX7" fmla="*/ 4586 w 10013"/>
                <a:gd name="connsiteY7" fmla="*/ 9017 h 10000"/>
                <a:gd name="connsiteX8" fmla="*/ 4586 w 10013"/>
                <a:gd name="connsiteY8" fmla="*/ 10000 h 10000"/>
                <a:gd name="connsiteX9" fmla="*/ 5823 w 10013"/>
                <a:gd name="connsiteY9" fmla="*/ 10000 h 10000"/>
                <a:gd name="connsiteX10" fmla="*/ 5988 w 10013"/>
                <a:gd name="connsiteY10" fmla="*/ 10000 h 10000"/>
                <a:gd name="connsiteX11" fmla="*/ 7965 w 10013"/>
                <a:gd name="connsiteY11" fmla="*/ 10000 h 10000"/>
                <a:gd name="connsiteX12" fmla="*/ 8082 w 10013"/>
                <a:gd name="connsiteY12" fmla="*/ 10000 h 10000"/>
                <a:gd name="connsiteX13" fmla="*/ 8082 w 10013"/>
                <a:gd name="connsiteY13" fmla="*/ 5887 h 10000"/>
                <a:gd name="connsiteX14" fmla="*/ 8072 w 10013"/>
                <a:gd name="connsiteY14" fmla="*/ 5695 h 10000"/>
                <a:gd name="connsiteX15" fmla="*/ 8870 w 10013"/>
                <a:gd name="connsiteY15" fmla="*/ 5683 h 10000"/>
                <a:gd name="connsiteX16" fmla="*/ 8880 w 10013"/>
                <a:gd name="connsiteY16" fmla="*/ 5707 h 10000"/>
                <a:gd name="connsiteX17" fmla="*/ 9279 w 10013"/>
                <a:gd name="connsiteY17" fmla="*/ 5893 h 10000"/>
                <a:gd name="connsiteX18" fmla="*/ 10008 w 10013"/>
                <a:gd name="connsiteY18" fmla="*/ 4986 h 10000"/>
                <a:gd name="connsiteX19" fmla="*/ 9279 w 10013"/>
                <a:gd name="connsiteY19" fmla="*/ 4089 h 10000"/>
                <a:gd name="connsiteX20" fmla="*/ 8890 w 10013"/>
                <a:gd name="connsiteY20" fmla="*/ 4233 h 10000"/>
                <a:gd name="connsiteX21" fmla="*/ 8870 w 10013"/>
                <a:gd name="connsiteY21" fmla="*/ 4257 h 10000"/>
                <a:gd name="connsiteX22" fmla="*/ 8072 w 10013"/>
                <a:gd name="connsiteY22" fmla="*/ 4245 h 10000"/>
                <a:gd name="connsiteX23" fmla="*/ 8082 w 10013"/>
                <a:gd name="connsiteY23" fmla="*/ 4053 h 10000"/>
                <a:gd name="connsiteX24" fmla="*/ 8082 w 10013"/>
                <a:gd name="connsiteY24" fmla="*/ 0 h 10000"/>
                <a:gd name="connsiteX25" fmla="*/ 4966 w 10013"/>
                <a:gd name="connsiteY25" fmla="*/ 0 h 10000"/>
                <a:gd name="connsiteX26" fmla="*/ 2610 w 10013"/>
                <a:gd name="connsiteY26" fmla="*/ 0 h 10000"/>
                <a:gd name="connsiteX27" fmla="*/ 0 w 10013"/>
                <a:gd name="connsiteY27" fmla="*/ 0 h 10000"/>
                <a:gd name="connsiteX28" fmla="*/ 0 w 10013"/>
                <a:gd name="connsiteY28" fmla="*/ 10000 h 10000"/>
                <a:gd name="connsiteX29" fmla="*/ 2210 w 10013"/>
                <a:gd name="connsiteY29" fmla="*/ 10000 h 10000"/>
                <a:gd name="connsiteX30" fmla="*/ 2308 w 10013"/>
                <a:gd name="connsiteY30" fmla="*/ 10000 h 10000"/>
                <a:gd name="connsiteX31" fmla="*/ 3427 w 10013"/>
                <a:gd name="connsiteY31" fmla="*/ 10000 h 10000"/>
                <a:gd name="connsiteX0" fmla="*/ 3427 w 10010"/>
                <a:gd name="connsiteY0" fmla="*/ 10000 h 10000"/>
                <a:gd name="connsiteX1" fmla="*/ 3427 w 10010"/>
                <a:gd name="connsiteY1" fmla="*/ 9017 h 10000"/>
                <a:gd name="connsiteX2" fmla="*/ 3418 w 10010"/>
                <a:gd name="connsiteY2" fmla="*/ 8993 h 10000"/>
                <a:gd name="connsiteX3" fmla="*/ 3291 w 10010"/>
                <a:gd name="connsiteY3" fmla="*/ 8501 h 10000"/>
                <a:gd name="connsiteX4" fmla="*/ 4012 w 10010"/>
                <a:gd name="connsiteY4" fmla="*/ 7614 h 10000"/>
                <a:gd name="connsiteX5" fmla="*/ 4722 w 10010"/>
                <a:gd name="connsiteY5" fmla="*/ 8501 h 10000"/>
                <a:gd name="connsiteX6" fmla="*/ 4596 w 10010"/>
                <a:gd name="connsiteY6" fmla="*/ 9005 h 10000"/>
                <a:gd name="connsiteX7" fmla="*/ 4586 w 10010"/>
                <a:gd name="connsiteY7" fmla="*/ 9017 h 10000"/>
                <a:gd name="connsiteX8" fmla="*/ 4586 w 10010"/>
                <a:gd name="connsiteY8" fmla="*/ 10000 h 10000"/>
                <a:gd name="connsiteX9" fmla="*/ 5823 w 10010"/>
                <a:gd name="connsiteY9" fmla="*/ 10000 h 10000"/>
                <a:gd name="connsiteX10" fmla="*/ 5988 w 10010"/>
                <a:gd name="connsiteY10" fmla="*/ 10000 h 10000"/>
                <a:gd name="connsiteX11" fmla="*/ 7965 w 10010"/>
                <a:gd name="connsiteY11" fmla="*/ 10000 h 10000"/>
                <a:gd name="connsiteX12" fmla="*/ 8082 w 10010"/>
                <a:gd name="connsiteY12" fmla="*/ 10000 h 10000"/>
                <a:gd name="connsiteX13" fmla="*/ 8082 w 10010"/>
                <a:gd name="connsiteY13" fmla="*/ 5887 h 10000"/>
                <a:gd name="connsiteX14" fmla="*/ 8072 w 10010"/>
                <a:gd name="connsiteY14" fmla="*/ 5695 h 10000"/>
                <a:gd name="connsiteX15" fmla="*/ 8870 w 10010"/>
                <a:gd name="connsiteY15" fmla="*/ 5683 h 10000"/>
                <a:gd name="connsiteX16" fmla="*/ 8880 w 10010"/>
                <a:gd name="connsiteY16" fmla="*/ 5707 h 10000"/>
                <a:gd name="connsiteX17" fmla="*/ 9279 w 10010"/>
                <a:gd name="connsiteY17" fmla="*/ 5893 h 10000"/>
                <a:gd name="connsiteX18" fmla="*/ 10008 w 10010"/>
                <a:gd name="connsiteY18" fmla="*/ 4986 h 10000"/>
                <a:gd name="connsiteX19" fmla="*/ 9279 w 10010"/>
                <a:gd name="connsiteY19" fmla="*/ 4089 h 10000"/>
                <a:gd name="connsiteX20" fmla="*/ 8890 w 10010"/>
                <a:gd name="connsiteY20" fmla="*/ 4233 h 10000"/>
                <a:gd name="connsiteX21" fmla="*/ 8870 w 10010"/>
                <a:gd name="connsiteY21" fmla="*/ 4257 h 10000"/>
                <a:gd name="connsiteX22" fmla="*/ 8072 w 10010"/>
                <a:gd name="connsiteY22" fmla="*/ 4245 h 10000"/>
                <a:gd name="connsiteX23" fmla="*/ 8082 w 10010"/>
                <a:gd name="connsiteY23" fmla="*/ 4053 h 10000"/>
                <a:gd name="connsiteX24" fmla="*/ 8082 w 10010"/>
                <a:gd name="connsiteY24" fmla="*/ 0 h 10000"/>
                <a:gd name="connsiteX25" fmla="*/ 4966 w 10010"/>
                <a:gd name="connsiteY25" fmla="*/ 0 h 10000"/>
                <a:gd name="connsiteX26" fmla="*/ 2610 w 10010"/>
                <a:gd name="connsiteY26" fmla="*/ 0 h 10000"/>
                <a:gd name="connsiteX27" fmla="*/ 0 w 10010"/>
                <a:gd name="connsiteY27" fmla="*/ 0 h 10000"/>
                <a:gd name="connsiteX28" fmla="*/ 0 w 10010"/>
                <a:gd name="connsiteY28" fmla="*/ 10000 h 10000"/>
                <a:gd name="connsiteX29" fmla="*/ 2210 w 10010"/>
                <a:gd name="connsiteY29" fmla="*/ 10000 h 10000"/>
                <a:gd name="connsiteX30" fmla="*/ 2308 w 10010"/>
                <a:gd name="connsiteY30" fmla="*/ 10000 h 10000"/>
                <a:gd name="connsiteX31" fmla="*/ 3427 w 10010"/>
                <a:gd name="connsiteY31" fmla="*/ 10000 h 10000"/>
                <a:gd name="connsiteX0" fmla="*/ 3427 w 10009"/>
                <a:gd name="connsiteY0" fmla="*/ 10000 h 10000"/>
                <a:gd name="connsiteX1" fmla="*/ 3427 w 10009"/>
                <a:gd name="connsiteY1" fmla="*/ 9017 h 10000"/>
                <a:gd name="connsiteX2" fmla="*/ 3418 w 10009"/>
                <a:gd name="connsiteY2" fmla="*/ 8993 h 10000"/>
                <a:gd name="connsiteX3" fmla="*/ 3291 w 10009"/>
                <a:gd name="connsiteY3" fmla="*/ 8501 h 10000"/>
                <a:gd name="connsiteX4" fmla="*/ 4012 w 10009"/>
                <a:gd name="connsiteY4" fmla="*/ 7614 h 10000"/>
                <a:gd name="connsiteX5" fmla="*/ 4722 w 10009"/>
                <a:gd name="connsiteY5" fmla="*/ 8501 h 10000"/>
                <a:gd name="connsiteX6" fmla="*/ 4596 w 10009"/>
                <a:gd name="connsiteY6" fmla="*/ 9005 h 10000"/>
                <a:gd name="connsiteX7" fmla="*/ 4586 w 10009"/>
                <a:gd name="connsiteY7" fmla="*/ 9017 h 10000"/>
                <a:gd name="connsiteX8" fmla="*/ 4586 w 10009"/>
                <a:gd name="connsiteY8" fmla="*/ 10000 h 10000"/>
                <a:gd name="connsiteX9" fmla="*/ 5823 w 10009"/>
                <a:gd name="connsiteY9" fmla="*/ 10000 h 10000"/>
                <a:gd name="connsiteX10" fmla="*/ 5988 w 10009"/>
                <a:gd name="connsiteY10" fmla="*/ 10000 h 10000"/>
                <a:gd name="connsiteX11" fmla="*/ 7965 w 10009"/>
                <a:gd name="connsiteY11" fmla="*/ 10000 h 10000"/>
                <a:gd name="connsiteX12" fmla="*/ 8082 w 10009"/>
                <a:gd name="connsiteY12" fmla="*/ 10000 h 10000"/>
                <a:gd name="connsiteX13" fmla="*/ 8082 w 10009"/>
                <a:gd name="connsiteY13" fmla="*/ 5887 h 10000"/>
                <a:gd name="connsiteX14" fmla="*/ 8072 w 10009"/>
                <a:gd name="connsiteY14" fmla="*/ 5695 h 10000"/>
                <a:gd name="connsiteX15" fmla="*/ 8870 w 10009"/>
                <a:gd name="connsiteY15" fmla="*/ 5683 h 10000"/>
                <a:gd name="connsiteX16" fmla="*/ 8880 w 10009"/>
                <a:gd name="connsiteY16" fmla="*/ 5707 h 10000"/>
                <a:gd name="connsiteX17" fmla="*/ 9279 w 10009"/>
                <a:gd name="connsiteY17" fmla="*/ 5893 h 10000"/>
                <a:gd name="connsiteX18" fmla="*/ 10008 w 10009"/>
                <a:gd name="connsiteY18" fmla="*/ 4986 h 10000"/>
                <a:gd name="connsiteX19" fmla="*/ 9279 w 10009"/>
                <a:gd name="connsiteY19" fmla="*/ 4089 h 10000"/>
                <a:gd name="connsiteX20" fmla="*/ 8890 w 10009"/>
                <a:gd name="connsiteY20" fmla="*/ 4233 h 10000"/>
                <a:gd name="connsiteX21" fmla="*/ 8870 w 10009"/>
                <a:gd name="connsiteY21" fmla="*/ 4257 h 10000"/>
                <a:gd name="connsiteX22" fmla="*/ 8072 w 10009"/>
                <a:gd name="connsiteY22" fmla="*/ 4245 h 10000"/>
                <a:gd name="connsiteX23" fmla="*/ 8082 w 10009"/>
                <a:gd name="connsiteY23" fmla="*/ 4053 h 10000"/>
                <a:gd name="connsiteX24" fmla="*/ 8082 w 10009"/>
                <a:gd name="connsiteY24" fmla="*/ 0 h 10000"/>
                <a:gd name="connsiteX25" fmla="*/ 4966 w 10009"/>
                <a:gd name="connsiteY25" fmla="*/ 0 h 10000"/>
                <a:gd name="connsiteX26" fmla="*/ 2610 w 10009"/>
                <a:gd name="connsiteY26" fmla="*/ 0 h 10000"/>
                <a:gd name="connsiteX27" fmla="*/ 0 w 10009"/>
                <a:gd name="connsiteY27" fmla="*/ 0 h 10000"/>
                <a:gd name="connsiteX28" fmla="*/ 0 w 10009"/>
                <a:gd name="connsiteY28" fmla="*/ 10000 h 10000"/>
                <a:gd name="connsiteX29" fmla="*/ 2210 w 10009"/>
                <a:gd name="connsiteY29" fmla="*/ 10000 h 10000"/>
                <a:gd name="connsiteX30" fmla="*/ 2308 w 10009"/>
                <a:gd name="connsiteY30" fmla="*/ 10000 h 10000"/>
                <a:gd name="connsiteX31" fmla="*/ 3427 w 10009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08"/>
                <a:gd name="connsiteY0" fmla="*/ 10000 h 10000"/>
                <a:gd name="connsiteX1" fmla="*/ 3427 w 10008"/>
                <a:gd name="connsiteY1" fmla="*/ 9017 h 10000"/>
                <a:gd name="connsiteX2" fmla="*/ 3418 w 10008"/>
                <a:gd name="connsiteY2" fmla="*/ 8993 h 10000"/>
                <a:gd name="connsiteX3" fmla="*/ 3291 w 10008"/>
                <a:gd name="connsiteY3" fmla="*/ 8501 h 10000"/>
                <a:gd name="connsiteX4" fmla="*/ 4012 w 10008"/>
                <a:gd name="connsiteY4" fmla="*/ 7614 h 10000"/>
                <a:gd name="connsiteX5" fmla="*/ 4722 w 10008"/>
                <a:gd name="connsiteY5" fmla="*/ 8501 h 10000"/>
                <a:gd name="connsiteX6" fmla="*/ 4596 w 10008"/>
                <a:gd name="connsiteY6" fmla="*/ 9005 h 10000"/>
                <a:gd name="connsiteX7" fmla="*/ 4586 w 10008"/>
                <a:gd name="connsiteY7" fmla="*/ 9017 h 10000"/>
                <a:gd name="connsiteX8" fmla="*/ 4586 w 10008"/>
                <a:gd name="connsiteY8" fmla="*/ 10000 h 10000"/>
                <a:gd name="connsiteX9" fmla="*/ 5823 w 10008"/>
                <a:gd name="connsiteY9" fmla="*/ 10000 h 10000"/>
                <a:gd name="connsiteX10" fmla="*/ 5988 w 10008"/>
                <a:gd name="connsiteY10" fmla="*/ 10000 h 10000"/>
                <a:gd name="connsiteX11" fmla="*/ 7965 w 10008"/>
                <a:gd name="connsiteY11" fmla="*/ 10000 h 10000"/>
                <a:gd name="connsiteX12" fmla="*/ 8082 w 10008"/>
                <a:gd name="connsiteY12" fmla="*/ 10000 h 10000"/>
                <a:gd name="connsiteX13" fmla="*/ 8082 w 10008"/>
                <a:gd name="connsiteY13" fmla="*/ 5887 h 10000"/>
                <a:gd name="connsiteX14" fmla="*/ 8072 w 10008"/>
                <a:gd name="connsiteY14" fmla="*/ 5695 h 10000"/>
                <a:gd name="connsiteX15" fmla="*/ 8870 w 10008"/>
                <a:gd name="connsiteY15" fmla="*/ 5683 h 10000"/>
                <a:gd name="connsiteX16" fmla="*/ 8880 w 10008"/>
                <a:gd name="connsiteY16" fmla="*/ 5707 h 10000"/>
                <a:gd name="connsiteX17" fmla="*/ 9279 w 10008"/>
                <a:gd name="connsiteY17" fmla="*/ 5893 h 10000"/>
                <a:gd name="connsiteX18" fmla="*/ 10008 w 10008"/>
                <a:gd name="connsiteY18" fmla="*/ 4986 h 10000"/>
                <a:gd name="connsiteX19" fmla="*/ 9279 w 10008"/>
                <a:gd name="connsiteY19" fmla="*/ 4089 h 10000"/>
                <a:gd name="connsiteX20" fmla="*/ 8890 w 10008"/>
                <a:gd name="connsiteY20" fmla="*/ 4233 h 10000"/>
                <a:gd name="connsiteX21" fmla="*/ 8870 w 10008"/>
                <a:gd name="connsiteY21" fmla="*/ 4257 h 10000"/>
                <a:gd name="connsiteX22" fmla="*/ 8072 w 10008"/>
                <a:gd name="connsiteY22" fmla="*/ 4245 h 10000"/>
                <a:gd name="connsiteX23" fmla="*/ 8082 w 10008"/>
                <a:gd name="connsiteY23" fmla="*/ 4053 h 10000"/>
                <a:gd name="connsiteX24" fmla="*/ 8082 w 10008"/>
                <a:gd name="connsiteY24" fmla="*/ 0 h 10000"/>
                <a:gd name="connsiteX25" fmla="*/ 4966 w 10008"/>
                <a:gd name="connsiteY25" fmla="*/ 0 h 10000"/>
                <a:gd name="connsiteX26" fmla="*/ 2610 w 10008"/>
                <a:gd name="connsiteY26" fmla="*/ 0 h 10000"/>
                <a:gd name="connsiteX27" fmla="*/ 0 w 10008"/>
                <a:gd name="connsiteY27" fmla="*/ 0 h 10000"/>
                <a:gd name="connsiteX28" fmla="*/ 0 w 10008"/>
                <a:gd name="connsiteY28" fmla="*/ 10000 h 10000"/>
                <a:gd name="connsiteX29" fmla="*/ 2210 w 10008"/>
                <a:gd name="connsiteY29" fmla="*/ 10000 h 10000"/>
                <a:gd name="connsiteX30" fmla="*/ 2308 w 10008"/>
                <a:gd name="connsiteY30" fmla="*/ 10000 h 10000"/>
                <a:gd name="connsiteX31" fmla="*/ 3427 w 10008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3"/>
                <a:gd name="connsiteY0" fmla="*/ 10000 h 10000"/>
                <a:gd name="connsiteX1" fmla="*/ 3427 w 10033"/>
                <a:gd name="connsiteY1" fmla="*/ 9017 h 10000"/>
                <a:gd name="connsiteX2" fmla="*/ 3418 w 10033"/>
                <a:gd name="connsiteY2" fmla="*/ 8993 h 10000"/>
                <a:gd name="connsiteX3" fmla="*/ 3291 w 10033"/>
                <a:gd name="connsiteY3" fmla="*/ 8501 h 10000"/>
                <a:gd name="connsiteX4" fmla="*/ 4012 w 10033"/>
                <a:gd name="connsiteY4" fmla="*/ 7614 h 10000"/>
                <a:gd name="connsiteX5" fmla="*/ 4722 w 10033"/>
                <a:gd name="connsiteY5" fmla="*/ 8501 h 10000"/>
                <a:gd name="connsiteX6" fmla="*/ 4596 w 10033"/>
                <a:gd name="connsiteY6" fmla="*/ 9005 h 10000"/>
                <a:gd name="connsiteX7" fmla="*/ 4586 w 10033"/>
                <a:gd name="connsiteY7" fmla="*/ 9017 h 10000"/>
                <a:gd name="connsiteX8" fmla="*/ 4586 w 10033"/>
                <a:gd name="connsiteY8" fmla="*/ 10000 h 10000"/>
                <a:gd name="connsiteX9" fmla="*/ 5823 w 10033"/>
                <a:gd name="connsiteY9" fmla="*/ 10000 h 10000"/>
                <a:gd name="connsiteX10" fmla="*/ 5988 w 10033"/>
                <a:gd name="connsiteY10" fmla="*/ 10000 h 10000"/>
                <a:gd name="connsiteX11" fmla="*/ 7965 w 10033"/>
                <a:gd name="connsiteY11" fmla="*/ 10000 h 10000"/>
                <a:gd name="connsiteX12" fmla="*/ 8082 w 10033"/>
                <a:gd name="connsiteY12" fmla="*/ 10000 h 10000"/>
                <a:gd name="connsiteX13" fmla="*/ 8082 w 10033"/>
                <a:gd name="connsiteY13" fmla="*/ 5887 h 10000"/>
                <a:gd name="connsiteX14" fmla="*/ 8072 w 10033"/>
                <a:gd name="connsiteY14" fmla="*/ 5695 h 10000"/>
                <a:gd name="connsiteX15" fmla="*/ 8870 w 10033"/>
                <a:gd name="connsiteY15" fmla="*/ 5683 h 10000"/>
                <a:gd name="connsiteX16" fmla="*/ 8880 w 10033"/>
                <a:gd name="connsiteY16" fmla="*/ 5707 h 10000"/>
                <a:gd name="connsiteX17" fmla="*/ 9279 w 10033"/>
                <a:gd name="connsiteY17" fmla="*/ 5893 h 10000"/>
                <a:gd name="connsiteX18" fmla="*/ 10032 w 10033"/>
                <a:gd name="connsiteY18" fmla="*/ 4986 h 10000"/>
                <a:gd name="connsiteX19" fmla="*/ 9279 w 10033"/>
                <a:gd name="connsiteY19" fmla="*/ 4089 h 10000"/>
                <a:gd name="connsiteX20" fmla="*/ 8890 w 10033"/>
                <a:gd name="connsiteY20" fmla="*/ 4233 h 10000"/>
                <a:gd name="connsiteX21" fmla="*/ 8870 w 10033"/>
                <a:gd name="connsiteY21" fmla="*/ 4257 h 10000"/>
                <a:gd name="connsiteX22" fmla="*/ 8072 w 10033"/>
                <a:gd name="connsiteY22" fmla="*/ 4245 h 10000"/>
                <a:gd name="connsiteX23" fmla="*/ 8082 w 10033"/>
                <a:gd name="connsiteY23" fmla="*/ 4053 h 10000"/>
                <a:gd name="connsiteX24" fmla="*/ 8082 w 10033"/>
                <a:gd name="connsiteY24" fmla="*/ 0 h 10000"/>
                <a:gd name="connsiteX25" fmla="*/ 4966 w 10033"/>
                <a:gd name="connsiteY25" fmla="*/ 0 h 10000"/>
                <a:gd name="connsiteX26" fmla="*/ 2610 w 10033"/>
                <a:gd name="connsiteY26" fmla="*/ 0 h 10000"/>
                <a:gd name="connsiteX27" fmla="*/ 0 w 10033"/>
                <a:gd name="connsiteY27" fmla="*/ 0 h 10000"/>
                <a:gd name="connsiteX28" fmla="*/ 0 w 10033"/>
                <a:gd name="connsiteY28" fmla="*/ 10000 h 10000"/>
                <a:gd name="connsiteX29" fmla="*/ 2210 w 10033"/>
                <a:gd name="connsiteY29" fmla="*/ 10000 h 10000"/>
                <a:gd name="connsiteX30" fmla="*/ 2308 w 10033"/>
                <a:gd name="connsiteY30" fmla="*/ 10000 h 10000"/>
                <a:gd name="connsiteX31" fmla="*/ 3427 w 10033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  <a:gd name="connsiteX0" fmla="*/ 3427 w 10032"/>
                <a:gd name="connsiteY0" fmla="*/ 10000 h 10000"/>
                <a:gd name="connsiteX1" fmla="*/ 3427 w 10032"/>
                <a:gd name="connsiteY1" fmla="*/ 9017 h 10000"/>
                <a:gd name="connsiteX2" fmla="*/ 3418 w 10032"/>
                <a:gd name="connsiteY2" fmla="*/ 8993 h 10000"/>
                <a:gd name="connsiteX3" fmla="*/ 3291 w 10032"/>
                <a:gd name="connsiteY3" fmla="*/ 8501 h 10000"/>
                <a:gd name="connsiteX4" fmla="*/ 4012 w 10032"/>
                <a:gd name="connsiteY4" fmla="*/ 7614 h 10000"/>
                <a:gd name="connsiteX5" fmla="*/ 4722 w 10032"/>
                <a:gd name="connsiteY5" fmla="*/ 8501 h 10000"/>
                <a:gd name="connsiteX6" fmla="*/ 4596 w 10032"/>
                <a:gd name="connsiteY6" fmla="*/ 9005 h 10000"/>
                <a:gd name="connsiteX7" fmla="*/ 4586 w 10032"/>
                <a:gd name="connsiteY7" fmla="*/ 9017 h 10000"/>
                <a:gd name="connsiteX8" fmla="*/ 4586 w 10032"/>
                <a:gd name="connsiteY8" fmla="*/ 10000 h 10000"/>
                <a:gd name="connsiteX9" fmla="*/ 5823 w 10032"/>
                <a:gd name="connsiteY9" fmla="*/ 10000 h 10000"/>
                <a:gd name="connsiteX10" fmla="*/ 5988 w 10032"/>
                <a:gd name="connsiteY10" fmla="*/ 10000 h 10000"/>
                <a:gd name="connsiteX11" fmla="*/ 7965 w 10032"/>
                <a:gd name="connsiteY11" fmla="*/ 10000 h 10000"/>
                <a:gd name="connsiteX12" fmla="*/ 8082 w 10032"/>
                <a:gd name="connsiteY12" fmla="*/ 10000 h 10000"/>
                <a:gd name="connsiteX13" fmla="*/ 8082 w 10032"/>
                <a:gd name="connsiteY13" fmla="*/ 5887 h 10000"/>
                <a:gd name="connsiteX14" fmla="*/ 8072 w 10032"/>
                <a:gd name="connsiteY14" fmla="*/ 5695 h 10000"/>
                <a:gd name="connsiteX15" fmla="*/ 8870 w 10032"/>
                <a:gd name="connsiteY15" fmla="*/ 5683 h 10000"/>
                <a:gd name="connsiteX16" fmla="*/ 8880 w 10032"/>
                <a:gd name="connsiteY16" fmla="*/ 5707 h 10000"/>
                <a:gd name="connsiteX17" fmla="*/ 9279 w 10032"/>
                <a:gd name="connsiteY17" fmla="*/ 5893 h 10000"/>
                <a:gd name="connsiteX18" fmla="*/ 10032 w 10032"/>
                <a:gd name="connsiteY18" fmla="*/ 4986 h 10000"/>
                <a:gd name="connsiteX19" fmla="*/ 9279 w 10032"/>
                <a:gd name="connsiteY19" fmla="*/ 4089 h 10000"/>
                <a:gd name="connsiteX20" fmla="*/ 8890 w 10032"/>
                <a:gd name="connsiteY20" fmla="*/ 4233 h 10000"/>
                <a:gd name="connsiteX21" fmla="*/ 8870 w 10032"/>
                <a:gd name="connsiteY21" fmla="*/ 4257 h 10000"/>
                <a:gd name="connsiteX22" fmla="*/ 8072 w 10032"/>
                <a:gd name="connsiteY22" fmla="*/ 4245 h 10000"/>
                <a:gd name="connsiteX23" fmla="*/ 8082 w 10032"/>
                <a:gd name="connsiteY23" fmla="*/ 4053 h 10000"/>
                <a:gd name="connsiteX24" fmla="*/ 8082 w 10032"/>
                <a:gd name="connsiteY24" fmla="*/ 0 h 10000"/>
                <a:gd name="connsiteX25" fmla="*/ 4966 w 10032"/>
                <a:gd name="connsiteY25" fmla="*/ 0 h 10000"/>
                <a:gd name="connsiteX26" fmla="*/ 2610 w 10032"/>
                <a:gd name="connsiteY26" fmla="*/ 0 h 10000"/>
                <a:gd name="connsiteX27" fmla="*/ 0 w 10032"/>
                <a:gd name="connsiteY27" fmla="*/ 0 h 10000"/>
                <a:gd name="connsiteX28" fmla="*/ 0 w 10032"/>
                <a:gd name="connsiteY28" fmla="*/ 10000 h 10000"/>
                <a:gd name="connsiteX29" fmla="*/ 2210 w 10032"/>
                <a:gd name="connsiteY29" fmla="*/ 10000 h 10000"/>
                <a:gd name="connsiteX30" fmla="*/ 2308 w 10032"/>
                <a:gd name="connsiteY30" fmla="*/ 10000 h 10000"/>
                <a:gd name="connsiteX31" fmla="*/ 3427 w 10032"/>
                <a:gd name="connsiteY3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32" h="10000">
                  <a:moveTo>
                    <a:pt x="3427" y="10000"/>
                  </a:moveTo>
                  <a:cubicBezTo>
                    <a:pt x="3427" y="10000"/>
                    <a:pt x="4216" y="9952"/>
                    <a:pt x="3427" y="9017"/>
                  </a:cubicBezTo>
                  <a:lnTo>
                    <a:pt x="3418" y="8993"/>
                  </a:lnTo>
                  <a:cubicBezTo>
                    <a:pt x="3340" y="8849"/>
                    <a:pt x="3291" y="8681"/>
                    <a:pt x="3291" y="8501"/>
                  </a:cubicBezTo>
                  <a:cubicBezTo>
                    <a:pt x="3291" y="8010"/>
                    <a:pt x="3612" y="7614"/>
                    <a:pt x="4012" y="7614"/>
                  </a:cubicBezTo>
                  <a:cubicBezTo>
                    <a:pt x="4401" y="7614"/>
                    <a:pt x="4722" y="8010"/>
                    <a:pt x="4722" y="8501"/>
                  </a:cubicBezTo>
                  <a:cubicBezTo>
                    <a:pt x="4722" y="8693"/>
                    <a:pt x="4684" y="8849"/>
                    <a:pt x="4596" y="9005"/>
                  </a:cubicBezTo>
                  <a:cubicBezTo>
                    <a:pt x="4593" y="9009"/>
                    <a:pt x="4589" y="9013"/>
                    <a:pt x="4586" y="9017"/>
                  </a:cubicBezTo>
                  <a:cubicBezTo>
                    <a:pt x="3797" y="9952"/>
                    <a:pt x="4586" y="10000"/>
                    <a:pt x="4586" y="10000"/>
                  </a:cubicBezTo>
                  <a:lnTo>
                    <a:pt x="5823" y="10000"/>
                  </a:lnTo>
                  <a:lnTo>
                    <a:pt x="5988" y="10000"/>
                  </a:lnTo>
                  <a:lnTo>
                    <a:pt x="7965" y="10000"/>
                  </a:lnTo>
                  <a:lnTo>
                    <a:pt x="8082" y="10000"/>
                  </a:lnTo>
                  <a:lnTo>
                    <a:pt x="8082" y="5887"/>
                  </a:lnTo>
                  <a:cubicBezTo>
                    <a:pt x="8079" y="5823"/>
                    <a:pt x="8075" y="5759"/>
                    <a:pt x="8072" y="5695"/>
                  </a:cubicBezTo>
                  <a:cubicBezTo>
                    <a:pt x="8072" y="5695"/>
                    <a:pt x="8111" y="4712"/>
                    <a:pt x="8870" y="5683"/>
                  </a:cubicBezTo>
                  <a:cubicBezTo>
                    <a:pt x="8873" y="5691"/>
                    <a:pt x="8812" y="5672"/>
                    <a:pt x="8880" y="5707"/>
                  </a:cubicBezTo>
                  <a:cubicBezTo>
                    <a:pt x="8948" y="5742"/>
                    <a:pt x="9063" y="5874"/>
                    <a:pt x="9279" y="5893"/>
                  </a:cubicBezTo>
                  <a:cubicBezTo>
                    <a:pt x="9504" y="5913"/>
                    <a:pt x="10016" y="5755"/>
                    <a:pt x="10032" y="4986"/>
                  </a:cubicBezTo>
                  <a:cubicBezTo>
                    <a:pt x="10048" y="4217"/>
                    <a:pt x="9506" y="4064"/>
                    <a:pt x="9279" y="4089"/>
                  </a:cubicBezTo>
                  <a:cubicBezTo>
                    <a:pt x="9057" y="4113"/>
                    <a:pt x="8965" y="4187"/>
                    <a:pt x="8890" y="4233"/>
                  </a:cubicBezTo>
                  <a:cubicBezTo>
                    <a:pt x="8883" y="4241"/>
                    <a:pt x="8877" y="4249"/>
                    <a:pt x="8870" y="4257"/>
                  </a:cubicBezTo>
                  <a:cubicBezTo>
                    <a:pt x="8111" y="5228"/>
                    <a:pt x="8072" y="4245"/>
                    <a:pt x="8072" y="4245"/>
                  </a:cubicBezTo>
                  <a:cubicBezTo>
                    <a:pt x="8075" y="4181"/>
                    <a:pt x="8079" y="4117"/>
                    <a:pt x="8082" y="4053"/>
                  </a:cubicBezTo>
                  <a:lnTo>
                    <a:pt x="8082" y="0"/>
                  </a:lnTo>
                  <a:lnTo>
                    <a:pt x="4966" y="0"/>
                  </a:lnTo>
                  <a:lnTo>
                    <a:pt x="2610" y="0"/>
                  </a:lnTo>
                  <a:lnTo>
                    <a:pt x="0" y="0"/>
                  </a:lnTo>
                  <a:lnTo>
                    <a:pt x="0" y="10000"/>
                  </a:lnTo>
                  <a:lnTo>
                    <a:pt x="2210" y="10000"/>
                  </a:lnTo>
                  <a:lnTo>
                    <a:pt x="2308" y="10000"/>
                  </a:lnTo>
                  <a:lnTo>
                    <a:pt x="3427" y="100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" name="Freeform 4"/>
            <p:cNvSpPr>
              <a:spLocks/>
            </p:cNvSpPr>
            <p:nvPr>
              <p:custDataLst>
                <p:tags r:id="rId10"/>
              </p:custDataLst>
            </p:nvPr>
          </p:nvSpPr>
          <p:spPr bwMode="gray">
            <a:xfrm>
              <a:off x="5623719" y="3178003"/>
              <a:ext cx="2377281" cy="2963863"/>
            </a:xfrm>
            <a:custGeom>
              <a:avLst/>
              <a:gdLst>
                <a:gd name="T0" fmla="*/ 0 w 830"/>
                <a:gd name="T1" fmla="*/ 2147483647 h 1032"/>
                <a:gd name="T2" fmla="*/ 2147483647 w 830"/>
                <a:gd name="T3" fmla="*/ 2147483647 h 1032"/>
                <a:gd name="T4" fmla="*/ 2147483647 w 830"/>
                <a:gd name="T5" fmla="*/ 2147483647 h 1032"/>
                <a:gd name="T6" fmla="*/ 2147483647 w 830"/>
                <a:gd name="T7" fmla="*/ 2147483647 h 1032"/>
                <a:gd name="T8" fmla="*/ 2147483647 w 830"/>
                <a:gd name="T9" fmla="*/ 2147483647 h 1032"/>
                <a:gd name="T10" fmla="*/ 2147483647 w 830"/>
                <a:gd name="T11" fmla="*/ 2147483647 h 1032"/>
                <a:gd name="T12" fmla="*/ 2147483647 w 830"/>
                <a:gd name="T13" fmla="*/ 2147483647 h 1032"/>
                <a:gd name="T14" fmla="*/ 2147483647 w 830"/>
                <a:gd name="T15" fmla="*/ 2147483647 h 1032"/>
                <a:gd name="T16" fmla="*/ 0 w 830"/>
                <a:gd name="T17" fmla="*/ 2147483647 h 1032"/>
                <a:gd name="T18" fmla="*/ 0 w 830"/>
                <a:gd name="T19" fmla="*/ 2147483647 h 1032"/>
                <a:gd name="T20" fmla="*/ 0 w 830"/>
                <a:gd name="T21" fmla="*/ 2147483647 h 1032"/>
                <a:gd name="T22" fmla="*/ 0 w 830"/>
                <a:gd name="T23" fmla="*/ 2147483647 h 1032"/>
                <a:gd name="T24" fmla="*/ 0 w 830"/>
                <a:gd name="T25" fmla="*/ 2147483647 h 1032"/>
                <a:gd name="T26" fmla="*/ 2147483647 w 830"/>
                <a:gd name="T27" fmla="*/ 2147483647 h 1032"/>
                <a:gd name="T28" fmla="*/ 2147483647 w 830"/>
                <a:gd name="T29" fmla="*/ 2147483647 h 1032"/>
                <a:gd name="T30" fmla="*/ 2147483647 w 830"/>
                <a:gd name="T31" fmla="*/ 2147483647 h 1032"/>
                <a:gd name="T32" fmla="*/ 2147483647 w 830"/>
                <a:gd name="T33" fmla="*/ 2147483647 h 1032"/>
                <a:gd name="T34" fmla="*/ 2147483647 w 830"/>
                <a:gd name="T35" fmla="*/ 2147483647 h 1032"/>
                <a:gd name="T36" fmla="*/ 2147483647 w 830"/>
                <a:gd name="T37" fmla="*/ 0 h 1032"/>
                <a:gd name="T38" fmla="*/ 2147483647 w 830"/>
                <a:gd name="T39" fmla="*/ 2147483647 h 1032"/>
                <a:gd name="T40" fmla="*/ 2147483647 w 830"/>
                <a:gd name="T41" fmla="*/ 2147483647 h 1032"/>
                <a:gd name="T42" fmla="*/ 2147483647 w 830"/>
                <a:gd name="T43" fmla="*/ 2147483647 h 1032"/>
                <a:gd name="T44" fmla="*/ 2147483647 w 830"/>
                <a:gd name="T45" fmla="*/ 2147483647 h 1032"/>
                <a:gd name="T46" fmla="*/ 2147483647 w 830"/>
                <a:gd name="T47" fmla="*/ 2147483647 h 1032"/>
                <a:gd name="T48" fmla="*/ 2147483647 w 830"/>
                <a:gd name="T49" fmla="*/ 2147483647 h 1032"/>
                <a:gd name="T50" fmla="*/ 2147483647 w 830"/>
                <a:gd name="T51" fmla="*/ 2147483647 h 1032"/>
                <a:gd name="T52" fmla="*/ 2147483647 w 830"/>
                <a:gd name="T53" fmla="*/ 2147483647 h 1032"/>
                <a:gd name="T54" fmla="*/ 2147483647 w 830"/>
                <a:gd name="T55" fmla="*/ 2147483647 h 1032"/>
                <a:gd name="T56" fmla="*/ 0 w 830"/>
                <a:gd name="T57" fmla="*/ 2147483647 h 1032"/>
                <a:gd name="T58" fmla="*/ 0 w 830"/>
                <a:gd name="T59" fmla="*/ 2147483647 h 1032"/>
                <a:gd name="T60" fmla="*/ 0 w 830"/>
                <a:gd name="T61" fmla="*/ 2147483647 h 1032"/>
                <a:gd name="T62" fmla="*/ 0 w 830"/>
                <a:gd name="T63" fmla="*/ 2147483647 h 103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0"/>
                <a:gd name="T97" fmla="*/ 0 h 1032"/>
                <a:gd name="T98" fmla="*/ 830 w 830"/>
                <a:gd name="T99" fmla="*/ 1032 h 103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0" h="1032">
                  <a:moveTo>
                    <a:pt x="0" y="678"/>
                  </a:moveTo>
                  <a:cubicBezTo>
                    <a:pt x="0" y="678"/>
                    <a:pt x="3" y="596"/>
                    <a:pt x="81" y="678"/>
                  </a:cubicBezTo>
                  <a:cubicBezTo>
                    <a:pt x="83" y="679"/>
                    <a:pt x="83" y="679"/>
                    <a:pt x="83" y="679"/>
                  </a:cubicBezTo>
                  <a:cubicBezTo>
                    <a:pt x="95" y="687"/>
                    <a:pt x="109" y="691"/>
                    <a:pt x="124" y="691"/>
                  </a:cubicBezTo>
                  <a:cubicBezTo>
                    <a:pt x="165" y="691"/>
                    <a:pt x="198" y="659"/>
                    <a:pt x="198" y="618"/>
                  </a:cubicBezTo>
                  <a:cubicBezTo>
                    <a:pt x="198" y="577"/>
                    <a:pt x="165" y="544"/>
                    <a:pt x="124" y="544"/>
                  </a:cubicBezTo>
                  <a:cubicBezTo>
                    <a:pt x="108" y="544"/>
                    <a:pt x="95" y="548"/>
                    <a:pt x="83" y="557"/>
                  </a:cubicBezTo>
                  <a:cubicBezTo>
                    <a:pt x="81" y="558"/>
                    <a:pt x="81" y="558"/>
                    <a:pt x="81" y="558"/>
                  </a:cubicBezTo>
                  <a:cubicBezTo>
                    <a:pt x="3" y="640"/>
                    <a:pt x="0" y="558"/>
                    <a:pt x="0" y="558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341" y="198"/>
                    <a:pt x="341" y="198"/>
                    <a:pt x="341" y="198"/>
                  </a:cubicBezTo>
                  <a:cubicBezTo>
                    <a:pt x="357" y="198"/>
                    <a:pt x="357" y="198"/>
                    <a:pt x="357" y="198"/>
                  </a:cubicBezTo>
                  <a:cubicBezTo>
                    <a:pt x="357" y="198"/>
                    <a:pt x="439" y="194"/>
                    <a:pt x="358" y="116"/>
                  </a:cubicBezTo>
                  <a:cubicBezTo>
                    <a:pt x="356" y="115"/>
                    <a:pt x="356" y="115"/>
                    <a:pt x="356" y="115"/>
                  </a:cubicBezTo>
                  <a:cubicBezTo>
                    <a:pt x="348" y="103"/>
                    <a:pt x="344" y="90"/>
                    <a:pt x="344" y="74"/>
                  </a:cubicBezTo>
                  <a:cubicBezTo>
                    <a:pt x="344" y="33"/>
                    <a:pt x="376" y="0"/>
                    <a:pt x="417" y="0"/>
                  </a:cubicBezTo>
                  <a:cubicBezTo>
                    <a:pt x="458" y="0"/>
                    <a:pt x="491" y="33"/>
                    <a:pt x="491" y="74"/>
                  </a:cubicBezTo>
                  <a:cubicBezTo>
                    <a:pt x="491" y="89"/>
                    <a:pt x="486" y="103"/>
                    <a:pt x="478" y="114"/>
                  </a:cubicBezTo>
                  <a:cubicBezTo>
                    <a:pt x="477" y="116"/>
                    <a:pt x="477" y="116"/>
                    <a:pt x="477" y="116"/>
                  </a:cubicBezTo>
                  <a:cubicBezTo>
                    <a:pt x="396" y="194"/>
                    <a:pt x="477" y="198"/>
                    <a:pt x="477" y="198"/>
                  </a:cubicBezTo>
                  <a:cubicBezTo>
                    <a:pt x="493" y="198"/>
                    <a:pt x="493" y="198"/>
                    <a:pt x="493" y="198"/>
                  </a:cubicBezTo>
                  <a:cubicBezTo>
                    <a:pt x="830" y="198"/>
                    <a:pt x="830" y="198"/>
                    <a:pt x="830" y="198"/>
                  </a:cubicBezTo>
                  <a:cubicBezTo>
                    <a:pt x="830" y="519"/>
                    <a:pt x="830" y="519"/>
                    <a:pt x="830" y="519"/>
                  </a:cubicBezTo>
                  <a:cubicBezTo>
                    <a:pt x="830" y="762"/>
                    <a:pt x="830" y="762"/>
                    <a:pt x="830" y="762"/>
                  </a:cubicBezTo>
                  <a:cubicBezTo>
                    <a:pt x="830" y="1032"/>
                    <a:pt x="830" y="1032"/>
                    <a:pt x="830" y="1032"/>
                  </a:cubicBezTo>
                  <a:cubicBezTo>
                    <a:pt x="0" y="1032"/>
                    <a:pt x="0" y="1032"/>
                    <a:pt x="0" y="1032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0" y="794"/>
                    <a:pt x="0" y="794"/>
                    <a:pt x="0" y="794"/>
                  </a:cubicBezTo>
                  <a:lnTo>
                    <a:pt x="0" y="67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69000"/>
              </a:schemeClr>
            </a:solidFill>
            <a:ln w="38100">
              <a:solidFill>
                <a:schemeClr val="bg2"/>
              </a:solidFill>
            </a:ln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algn="ctr" defTabSz="895350">
                <a:buClr>
                  <a:schemeClr val="tx2"/>
                </a:buClr>
              </a:pPr>
              <a:endParaRPr lang="en-US" b="1" i="1" dirty="0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Rectangle 286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gray">
            <a:xfrm>
              <a:off x="967888" y="2063528"/>
              <a:ext cx="2127267" cy="732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latin typeface="+mj-lt"/>
                </a:rPr>
                <a:t>State Plan Amendments</a:t>
              </a:r>
            </a:p>
          </p:txBody>
        </p:sp>
        <p:sp>
          <p:nvSpPr>
            <p:cNvPr id="27" name="Rectangle 28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gray">
            <a:xfrm>
              <a:off x="6202359" y="4418104"/>
              <a:ext cx="1674699" cy="1099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  <a:spAutoFit/>
            </a:bodyPr>
            <a:lstStyle>
              <a:lvl1pPr marL="0" indent="0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75" indent="-19208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200" indent="-261938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363" indent="-1555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6125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749808" indent="-130175" algn="l" defTabSz="895350" rtl="0" eaLnBrk="1" fontAlgn="base" hangingPunct="1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General revenue funds</a:t>
              </a:r>
            </a:p>
          </p:txBody>
        </p:sp>
      </p:grpSp>
      <p:sp>
        <p:nvSpPr>
          <p:cNvPr id="29" name="Rectangle 286"/>
          <p:cNvSpPr txBox="1">
            <a:spLocks noChangeArrowheads="1"/>
          </p:cNvSpPr>
          <p:nvPr/>
        </p:nvSpPr>
        <p:spPr bwMode="auto">
          <a:xfrm>
            <a:off x="5055270" y="1195005"/>
            <a:ext cx="3391423" cy="491782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136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/>
            <a:endParaRPr lang="en-US" dirty="0"/>
          </a:p>
        </p:txBody>
      </p:sp>
      <p:sp>
        <p:nvSpPr>
          <p:cNvPr id="30" name="Rectangle 2"/>
          <p:cNvSpPr txBox="1">
            <a:spLocks/>
          </p:cNvSpPr>
          <p:nvPr/>
        </p:nvSpPr>
        <p:spPr>
          <a:xfrm>
            <a:off x="5055270" y="1195005"/>
            <a:ext cx="3391423" cy="39164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spAutoFit/>
          </a:bodyPr>
          <a:lstStyle>
            <a:defPPr>
              <a:defRPr lang="en-US"/>
            </a:defPPr>
            <a:lvl1pPr marL="0" indent="0" defTabSz="895350" eaLnBrk="0" hangingPunct="0">
              <a:buClr>
                <a:schemeClr val="tx2"/>
              </a:buClr>
              <a:defRPr sz="1100" b="1">
                <a:solidFill>
                  <a:schemeClr val="tx2"/>
                </a:solidFill>
                <a:latin typeface="+mn-lt"/>
                <a:ea typeface="MS PGothic" pitchFamily="34" charset="-128"/>
              </a:defRPr>
            </a:lvl1pPr>
            <a:lvl2pPr marL="1587" lvl="1" indent="0" defTabSz="895350" eaLnBrk="0" hangingPunct="0">
              <a:buClr>
                <a:schemeClr val="tx2"/>
              </a:buClr>
              <a:buSzPct val="125000"/>
              <a:buFont typeface="Arial" pitchFamily="34" charset="0"/>
              <a:buNone/>
              <a:defRPr sz="12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pitchFamily="34" charset="0"/>
              <a:buChar char="–"/>
              <a:defRPr>
                <a:latin typeface="Arial" pitchFamily="34" charset="0"/>
                <a:ea typeface="MS PGothic" pitchFamily="34" charset="-128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pitchFamily="34" charset="0"/>
              <a:buChar char="▫"/>
              <a:defRPr>
                <a:latin typeface="Arial" pitchFamily="34" charset="0"/>
                <a:ea typeface="MS PGothic" pitchFamily="34" charset="-128"/>
              </a:defRPr>
            </a:lvl4pPr>
            <a:lvl5pPr marL="749300" indent="-130175" defTabSz="895350" eaLnBrk="0" hangingPunct="0">
              <a:buClr>
                <a:schemeClr val="tx2"/>
              </a:buClr>
              <a:buSzPct val="89000"/>
              <a:buFont typeface="Arial" pitchFamily="34" charset="0"/>
              <a:buChar char="-"/>
              <a:defRPr>
                <a:latin typeface="Arial" pitchFamily="34" charset="0"/>
                <a:ea typeface="MS PGothic" pitchFamily="34" charset="-128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>
                <a:latin typeface="Arial" pitchFamily="34" charset="0"/>
                <a:ea typeface="MS PGothic" pitchFamily="34" charset="-128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>
                <a:latin typeface="Arial" pitchFamily="34" charset="0"/>
                <a:ea typeface="MS PGothic" pitchFamily="34" charset="-128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>
                <a:latin typeface="Arial" pitchFamily="34" charset="0"/>
                <a:ea typeface="MS PGothic" pitchFamily="34" charset="-128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sz="1600" dirty="0"/>
              <a:t>Other initiatives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20734" y="1624239"/>
            <a:ext cx="3248772" cy="44072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25000"/>
              </a:spcBef>
            </a:pPr>
            <a:r>
              <a:rPr lang="en-US" dirty="0"/>
              <a:t>State Plan Amendments (</a:t>
            </a:r>
            <a:r>
              <a:rPr lang="en-US" dirty="0" err="1"/>
              <a:t>SPAs</a:t>
            </a:r>
            <a:r>
              <a:rPr lang="en-US" dirty="0"/>
              <a:t>), including, but not limited to:</a:t>
            </a:r>
          </a:p>
          <a:p>
            <a:pPr lvl="2">
              <a:spcBef>
                <a:spcPct val="12500"/>
              </a:spcBef>
            </a:pPr>
            <a:r>
              <a:rPr lang="en-US" dirty="0"/>
              <a:t>Integrated physical and behavioral health homes</a:t>
            </a:r>
          </a:p>
          <a:p>
            <a:pPr lvl="2">
              <a:spcBef>
                <a:spcPct val="12500"/>
              </a:spcBef>
            </a:pPr>
            <a:r>
              <a:rPr lang="en-US" dirty="0"/>
              <a:t>Crisis stabilization and mobile crisis response</a:t>
            </a:r>
          </a:p>
          <a:p>
            <a:pPr lvl="2">
              <a:spcBef>
                <a:spcPct val="12500"/>
              </a:spcBef>
            </a:pPr>
            <a:r>
              <a:rPr lang="en-US" dirty="0"/>
              <a:t>Medication-assisted treatment (MAT)</a:t>
            </a:r>
          </a:p>
          <a:p>
            <a:pPr lvl="2">
              <a:spcBef>
                <a:spcPct val="12500"/>
              </a:spcBef>
            </a:pPr>
            <a:r>
              <a:rPr lang="en-US" dirty="0"/>
              <a:t>Uniform Child and Adolescent Needs and Strengths (CANS) and Adult Needs and Strengths Assessment (ANSA)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Advance Planning Documents (</a:t>
            </a:r>
            <a:r>
              <a:rPr lang="en-US" dirty="0" err="1"/>
              <a:t>APDs</a:t>
            </a:r>
            <a:r>
              <a:rPr lang="en-US" dirty="0"/>
              <a:t>)</a:t>
            </a:r>
          </a:p>
          <a:p>
            <a:pPr lvl="2">
              <a:spcBef>
                <a:spcPct val="12500"/>
              </a:spcBef>
            </a:pPr>
            <a:r>
              <a:rPr lang="en-US" dirty="0"/>
              <a:t>Data interoperability through 360-degree view of behavioral health member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150720" y="612372"/>
            <a:ext cx="2639268" cy="184666"/>
            <a:chOff x="6150720" y="612372"/>
            <a:chExt cx="2639268" cy="184666"/>
          </a:xfrm>
        </p:grpSpPr>
        <p:sp>
          <p:nvSpPr>
            <p:cNvPr id="48" name="Legend1"/>
            <p:cNvSpPr>
              <a:spLocks noChangeArrowheads="1"/>
            </p:cNvSpPr>
            <p:nvPr/>
          </p:nvSpPr>
          <p:spPr bwMode="auto">
            <a:xfrm>
              <a:off x="6404720" y="612372"/>
              <a:ext cx="2385268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Non-waiver initiatives covered here</a:t>
              </a:r>
            </a:p>
          </p:txBody>
        </p:sp>
        <p:sp>
          <p:nvSpPr>
            <p:cNvPr id="49" name="LegendRectangle1"/>
            <p:cNvSpPr>
              <a:spLocks noChangeArrowheads="1"/>
            </p:cNvSpPr>
            <p:nvPr/>
          </p:nvSpPr>
          <p:spPr bwMode="auto">
            <a:xfrm>
              <a:off x="6150720" y="624536"/>
              <a:ext cx="165100" cy="16033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chemeClr val="bg2"/>
              </a:solidFill>
            </a:ln>
            <a:extLst/>
          </p:spPr>
          <p:txBody>
            <a:bodyPr vert="horz" wrap="square" lIns="76200" tIns="76200" rIns="76200" bIns="76200" rtlCol="0" anchor="ctr">
              <a:noAutofit/>
            </a:bodyPr>
            <a:lstStyle/>
            <a:p>
              <a:pPr defTabSz="895350">
                <a:buClr>
                  <a:schemeClr val="tx2"/>
                </a:buClr>
              </a:pPr>
              <a:endParaRPr lang="en-US" sz="1200" b="1" i="1">
                <a:solidFill>
                  <a:schemeClr val="accent4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0189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ACCENT" val="4"/>
  <p:tag name="LINE" val="2"/>
  <p:tag name="THINKCELLPRESENTATIONDONOTDELETE" val="&lt;?xml version=&quot;1.0&quot; encoding=&quot;UTF-16&quot; standalone=&quot;yes&quot;?&gt;&lt;root reqver=&quot;23045&quot;&gt;&lt;version val=&quot;2417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2&quot;&gt;&lt;elem m_fUsage=&quot;7.94108867905351000000E+000&quot;&gt;&lt;m_msothmcolidx val=&quot;0&quot;/&gt;&lt;m_rgb r=&quot;F2&quot; g=&quot;F2&quot; b=&quot;F2&quot;/&gt;&lt;m_nBrightness val=&quot;0&quot;/&gt;&lt;/elem&gt;&lt;elem m_fUsage=&quot;3.91193150979833200000E-001&quot;&gt;&lt;m_msothmcolidx val=&quot;0&quot;/&gt;&lt;m_rgb r=&quot;D3&quot; g=&quot;D3&quot; b=&quot;D3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MTBTACCENT" val="Accent4"/>
  <p:tag name="THINKCELLUNDODONOTDELETE" val="0"/>
  <p:tag name="ISNEWSLIDENUMBER" val="False"/>
  <p:tag name="PREVIOUSNAME" val="C:\Users\Katherine Linzer\Downloads\20170118 1440 MEDWAC IHH Discussion JAN 19 vF (1)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BBox"/>
  <p:tag name="MTNUMBER" val="0.2102870788473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BBox"/>
  <p:tag name="MTNUMBER" val="0.2102870788473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gubPBpphkCa53QqpvNJ9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oIqqGHhEG7gVfgbQIGC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xIsVCugK0SOBd0Rko0mb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D9AmiID0WNpZzByUFqa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XdzZqe_0u2.TVC2gz3I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Q7KVLrUE0u6tc3t00Hsf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J0HAfJkEqO2freu5iMT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94pz.pcUKBNhF.Ns4SE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PVc20bYJ0WTTOiPq_QEZ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0FlLKMZ0.EWB5K2VnRN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LJkB.id02qUcIRsIv6a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uWGV5bdUyXmq6VK0wRl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heme/theme1.xml><?xml version="1.0" encoding="utf-8"?>
<a:theme xmlns:a="http://schemas.openxmlformats.org/drawingml/2006/main" name="DG1202_CF">
  <a:themeElements>
    <a:clrScheme name="Current">
      <a:dk1>
        <a:srgbClr val="000000"/>
      </a:dk1>
      <a:lt1>
        <a:srgbClr val="FFFFFF"/>
      </a:lt1>
      <a:dk2>
        <a:srgbClr val="17395D"/>
      </a:dk2>
      <a:lt2>
        <a:srgbClr val="FFFFFF"/>
      </a:lt2>
      <a:accent1>
        <a:srgbClr val="C8D8EA"/>
      </a:accent1>
      <a:accent2>
        <a:srgbClr val="92B1D6"/>
      </a:accent2>
      <a:accent3>
        <a:srgbClr val="4F81BD"/>
      </a:accent3>
      <a:accent4>
        <a:srgbClr val="17395D"/>
      </a:accent4>
      <a:accent5>
        <a:srgbClr val="FFC61C"/>
      </a:accent5>
      <a:accent6>
        <a:srgbClr val="808080"/>
      </a:accent6>
      <a:hlink>
        <a:srgbClr val="4F81BD"/>
      </a:hlink>
      <a:folHlink>
        <a:srgbClr val="17395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7395D"/>
        </a:dk2>
        <a:lt2>
          <a:srgbClr val="FFFFFF"/>
        </a:lt2>
        <a:accent1>
          <a:srgbClr val="C8D8EA"/>
        </a:accent1>
        <a:accent2>
          <a:srgbClr val="92B1D6"/>
        </a:accent2>
        <a:accent3>
          <a:srgbClr val="4F81BD"/>
        </a:accent3>
        <a:accent4>
          <a:srgbClr val="17395D"/>
        </a:accent4>
        <a:accent5>
          <a:srgbClr val="FFC61C"/>
        </a:accent5>
        <a:accent6>
          <a:srgbClr val="808080"/>
        </a:accent6>
        <a:hlink>
          <a:srgbClr val="4F81BD"/>
        </a:hlink>
        <a:folHlink>
          <a:srgbClr val="1739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rm Format - English (US).potx" id="{04F4158E-B82F-4005-BC45-DDA695879C64}" vid="{E11D8FF4-BD1A-4D1E-85C9-98B2B42913B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DG1202_CF</Template>
  <TotalTime>0</TotalTime>
  <Words>514</Words>
  <Application>Microsoft Office PowerPoint</Application>
  <PresentationFormat>Custom</PresentationFormat>
  <Paragraphs>106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Arial Narrow</vt:lpstr>
      <vt:lpstr>Calibri</vt:lpstr>
      <vt:lpstr>Open Sans</vt:lpstr>
      <vt:lpstr>DG1202_CF</vt:lpstr>
      <vt:lpstr>think-cell Slide</vt:lpstr>
      <vt:lpstr>Update on Transformation Initiatives  </vt:lpstr>
      <vt:lpstr>The HHS transformation has been enabled by an historic level of collaboration</vt:lpstr>
      <vt:lpstr>Objectives of the Illinois HHS Transformation to address these challenges </vt:lpstr>
      <vt:lpstr>The 1115 waiver will allow Illinois to realize a set of high-priority benefits, alongside initiatives that will maximize their effectiveness</vt:lpstr>
      <vt:lpstr>The State will also pursue initiatives outside the waiver to advance its behavioral health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2016-07-19T06:20:22Z</dcterms:created>
  <dcterms:modified xsi:type="dcterms:W3CDTF">2017-12-21T16:45:07Z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